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81" r:id="rId6"/>
    <p:sldId id="260" r:id="rId7"/>
    <p:sldId id="261" r:id="rId8"/>
    <p:sldId id="262" r:id="rId9"/>
    <p:sldId id="263" r:id="rId10"/>
    <p:sldId id="264" r:id="rId11"/>
    <p:sldId id="265" r:id="rId12"/>
    <p:sldId id="266" r:id="rId13"/>
    <p:sldId id="282"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2" d="100"/>
          <a:sy n="62" d="100"/>
        </p:scale>
        <p:origin x="-8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DDE8B-EF77-2148-AF98-CC942717482D}"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CCA47-868A-DA4F-993F-48BCE054D29A}" type="slidenum">
              <a:rPr lang="en-US" smtClean="0"/>
              <a:t>‹#›</a:t>
            </a:fld>
            <a:endParaRPr lang="en-US"/>
          </a:p>
        </p:txBody>
      </p:sp>
    </p:spTree>
    <p:extLst>
      <p:ext uri="{BB962C8B-B14F-4D97-AF65-F5344CB8AC3E}">
        <p14:creationId xmlns:p14="http://schemas.microsoft.com/office/powerpoint/2010/main" val="856980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Under an agreement with France, South Africa no longer uses the term Méthode Champenoise, which describes the sparkling wines produced in the Champagne area.</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0CCA47-868A-DA4F-993F-48BCE054D29A}" type="slidenum">
              <a:rPr lang="en-US" smtClean="0"/>
              <a:t>2</a:t>
            </a:fld>
            <a:endParaRPr lang="en-US"/>
          </a:p>
        </p:txBody>
      </p:sp>
    </p:spTree>
    <p:extLst>
      <p:ext uri="{BB962C8B-B14F-4D97-AF65-F5344CB8AC3E}">
        <p14:creationId xmlns:p14="http://schemas.microsoft.com/office/powerpoint/2010/main" val="56952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first commercial amount of Pinot Meunier in the Cape was planted by his son Johan Malan at Simonsig.</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11</a:t>
            </a:fld>
            <a:endParaRPr lang="en-US"/>
          </a:p>
        </p:txBody>
      </p:sp>
    </p:spTree>
    <p:extLst>
      <p:ext uri="{BB962C8B-B14F-4D97-AF65-F5344CB8AC3E}">
        <p14:creationId xmlns:p14="http://schemas.microsoft.com/office/powerpoint/2010/main" val="170197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Kaapse Vonkel later became the first MCC in the winelands to contain all three of the classic varieties that are used in Champagne.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12</a:t>
            </a:fld>
            <a:endParaRPr lang="en-US"/>
          </a:p>
        </p:txBody>
      </p:sp>
    </p:spTree>
    <p:extLst>
      <p:ext uri="{BB962C8B-B14F-4D97-AF65-F5344CB8AC3E}">
        <p14:creationId xmlns:p14="http://schemas.microsoft.com/office/powerpoint/2010/main" val="83293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Today, South African MCCs have achieved international accolades and recognition. They have also been selected to toast some defining moment in history. For example, Graham Beck Brut was selected for the inauguration of the country’s first democratically elected president, Nelson Mandela, in 1994 and when Barack Obama was declared nominee of the Democratic Party for the 2008 US presidential election.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13</a:t>
            </a:fld>
            <a:endParaRPr lang="en-US"/>
          </a:p>
        </p:txBody>
      </p:sp>
    </p:spTree>
    <p:extLst>
      <p:ext uri="{BB962C8B-B14F-4D97-AF65-F5344CB8AC3E}">
        <p14:creationId xmlns:p14="http://schemas.microsoft.com/office/powerpoint/2010/main" val="4105332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MCC </a:t>
            </a:r>
            <a:r>
              <a:rPr lang="en-US" sz="1200" kern="1200" dirty="0" smtClean="0">
                <a:solidFill>
                  <a:schemeClr val="tx1"/>
                </a:solidFill>
                <a:latin typeface="+mn-lt"/>
                <a:ea typeface="+mn-ea"/>
                <a:cs typeface="+mn-cs"/>
              </a:rPr>
              <a:t>Rosés </a:t>
            </a:r>
            <a:r>
              <a:rPr lang="en-ZA" sz="1200" kern="1200" dirty="0" smtClean="0">
                <a:solidFill>
                  <a:schemeClr val="tx1"/>
                </a:solidFill>
                <a:effectLst/>
                <a:latin typeface="+mn-lt"/>
                <a:ea typeface="+mn-ea"/>
                <a:cs typeface="+mn-cs"/>
              </a:rPr>
              <a:t>can be made from a classic combination of Pinot Noir and Chardonnay, sometimes co-fermented, or a number of red-grape varieties, from the traditional Pinot Noir and Pinot Meunier to proudly South African Pinotage.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14</a:t>
            </a:fld>
            <a:endParaRPr lang="en-US"/>
          </a:p>
        </p:txBody>
      </p:sp>
    </p:spTree>
    <p:extLst>
      <p:ext uri="{BB962C8B-B14F-4D97-AF65-F5344CB8AC3E}">
        <p14:creationId xmlns:p14="http://schemas.microsoft.com/office/powerpoint/2010/main" val="237400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Grapes are selected from a diversity of regions in the Cape, resulting in highly individual styles. MCC producers are concentrated mainly in Constantia, Franschhoek, which has its own Cap Classique Route, Robertson and Stellenbosch.</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15</a:t>
            </a:fld>
            <a:endParaRPr lang="en-US"/>
          </a:p>
        </p:txBody>
      </p:sp>
    </p:spTree>
    <p:extLst>
      <p:ext uri="{BB962C8B-B14F-4D97-AF65-F5344CB8AC3E}">
        <p14:creationId xmlns:p14="http://schemas.microsoft.com/office/powerpoint/2010/main" val="329202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Whole bunch pressing is at the heart of the winemaking process, with only the first pressing (cuvée quality juice) usually used to make the various base wines destined to be called Cap Classique.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16</a:t>
            </a:fld>
            <a:endParaRPr lang="en-US"/>
          </a:p>
        </p:txBody>
      </p:sp>
    </p:spTree>
    <p:extLst>
      <p:ext uri="{BB962C8B-B14F-4D97-AF65-F5344CB8AC3E}">
        <p14:creationId xmlns:p14="http://schemas.microsoft.com/office/powerpoint/2010/main" val="187993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Individual base wines and blends are tasted annually to ensure that the final wine is of a high quality.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17</a:t>
            </a:fld>
            <a:endParaRPr lang="en-US"/>
          </a:p>
        </p:txBody>
      </p:sp>
    </p:spTree>
    <p:extLst>
      <p:ext uri="{BB962C8B-B14F-4D97-AF65-F5344CB8AC3E}">
        <p14:creationId xmlns:p14="http://schemas.microsoft.com/office/powerpoint/2010/main" val="3012032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Once bottled, the bottles ferment and mature horizontally in cool, dark cellars for a minimum of nine months. There are some producers who ensure much longer yeast contact time, depending on the style and vintage.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18</a:t>
            </a:fld>
            <a:endParaRPr lang="en-US"/>
          </a:p>
        </p:txBody>
      </p:sp>
    </p:spTree>
    <p:extLst>
      <p:ext uri="{BB962C8B-B14F-4D97-AF65-F5344CB8AC3E}">
        <p14:creationId xmlns:p14="http://schemas.microsoft.com/office/powerpoint/2010/main" val="123217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After riddling and disgorging, Cap Classique wines are left to mature on the cork for some time, to ensure integration and balance.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19</a:t>
            </a:fld>
            <a:endParaRPr lang="en-US"/>
          </a:p>
        </p:txBody>
      </p:sp>
    </p:spTree>
    <p:extLst>
      <p:ext uri="{BB962C8B-B14F-4D97-AF65-F5344CB8AC3E}">
        <p14:creationId xmlns:p14="http://schemas.microsoft.com/office/powerpoint/2010/main" val="1570057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Cap Classique typically displays pure, clean fruit, while producers on occasion struggle to achieve very great complexity. MCC has, however, become a major category only recently and there is every expectation that the wines will become finer and more intricate as producers gain more experience in bubbly production.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21</a:t>
            </a:fld>
            <a:endParaRPr lang="en-US"/>
          </a:p>
        </p:txBody>
      </p:sp>
    </p:spTree>
    <p:extLst>
      <p:ext uri="{BB962C8B-B14F-4D97-AF65-F5344CB8AC3E}">
        <p14:creationId xmlns:p14="http://schemas.microsoft.com/office/powerpoint/2010/main" val="104383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Méthode Cap Classique (MCC) is the uniquely South African term used since 1992 to describe sparkling wines made by the classic method of undergoing second fermentation in the bottle, as is done in Champagne.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3</a:t>
            </a:fld>
            <a:endParaRPr lang="en-US"/>
          </a:p>
        </p:txBody>
      </p:sp>
    </p:spTree>
    <p:extLst>
      <p:ext uri="{BB962C8B-B14F-4D97-AF65-F5344CB8AC3E}">
        <p14:creationId xmlns:p14="http://schemas.microsoft.com/office/powerpoint/2010/main" val="3739120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Flavour profiles range from fresh green apple and citrus hints to almond biscotti and yeasty brioche. Pink-hued MCC Rosés often display red berry characteristics.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22</a:t>
            </a:fld>
            <a:endParaRPr lang="en-US"/>
          </a:p>
        </p:txBody>
      </p:sp>
    </p:spTree>
    <p:extLst>
      <p:ext uri="{BB962C8B-B14F-4D97-AF65-F5344CB8AC3E}">
        <p14:creationId xmlns:p14="http://schemas.microsoft.com/office/powerpoint/2010/main" val="260664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MCC is a natural fit for oysters and as an aperitif with canapés. MCC also pairs well with fish dishes like sole or salmon with a creamy or buttery sauce and shellfish.</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23</a:t>
            </a:fld>
            <a:endParaRPr lang="en-US"/>
          </a:p>
        </p:txBody>
      </p:sp>
    </p:spTree>
    <p:extLst>
      <p:ext uri="{BB962C8B-B14F-4D97-AF65-F5344CB8AC3E}">
        <p14:creationId xmlns:p14="http://schemas.microsoft.com/office/powerpoint/2010/main" val="339146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It can also be partnered with dessert, as well as nougat or handmade Turkish delight.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24</a:t>
            </a:fld>
            <a:endParaRPr lang="en-US"/>
          </a:p>
        </p:txBody>
      </p:sp>
    </p:spTree>
    <p:extLst>
      <p:ext uri="{BB962C8B-B14F-4D97-AF65-F5344CB8AC3E}">
        <p14:creationId xmlns:p14="http://schemas.microsoft.com/office/powerpoint/2010/main" val="396647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Bubbly is a great palate cleanser between tasting wines and it refreshes the mouth after eating strong-flavoured foods. It is also perfect for celebrating a special occasion and a great way to end an evening.</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25</a:t>
            </a:fld>
            <a:endParaRPr lang="en-US"/>
          </a:p>
        </p:txBody>
      </p:sp>
    </p:spTree>
    <p:extLst>
      <p:ext uri="{BB962C8B-B14F-4D97-AF65-F5344CB8AC3E}">
        <p14:creationId xmlns:p14="http://schemas.microsoft.com/office/powerpoint/2010/main" val="26392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Cap Classique Producers Association (CCPA) was established in 1992 by a group of like-minded producers who share a passion for bottle-fermented sparkling wines, made according to the traditional method (Méthode Champenoise). The association currently has 85 members. Their vision is to promote South Africa’s premium Cap Classique wines, as well as the common interests of the producers. Visit www.capclassique.co.za for more information.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4</a:t>
            </a:fld>
            <a:endParaRPr lang="en-US"/>
          </a:p>
        </p:txBody>
      </p:sp>
    </p:spTree>
    <p:extLst>
      <p:ext uri="{BB962C8B-B14F-4D97-AF65-F5344CB8AC3E}">
        <p14:creationId xmlns:p14="http://schemas.microsoft.com/office/powerpoint/2010/main" val="374457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Approximately seven million bottles of MCC are produced annually across 22 geographical areas, with seven producers accounting for some 6.2 million bottles of this total.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5</a:t>
            </a:fld>
            <a:endParaRPr lang="en-US"/>
          </a:p>
        </p:txBody>
      </p:sp>
    </p:spTree>
    <p:extLst>
      <p:ext uri="{BB962C8B-B14F-4D97-AF65-F5344CB8AC3E}">
        <p14:creationId xmlns:p14="http://schemas.microsoft.com/office/powerpoint/2010/main" val="378168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There are quality standards that all producers adhere to voluntarily, apart from the minimum time on the lees (nine months) and the bars of pressure, which are mandatory in order to use the term MCC on the label.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6</a:t>
            </a:fld>
            <a:endParaRPr lang="en-US"/>
          </a:p>
        </p:txBody>
      </p:sp>
    </p:spTree>
    <p:extLst>
      <p:ext uri="{BB962C8B-B14F-4D97-AF65-F5344CB8AC3E}">
        <p14:creationId xmlns:p14="http://schemas.microsoft.com/office/powerpoint/2010/main" val="144787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most successful examples of Cap Classique are typically made from the traditional Champagne varieties of Chardonnay and Pinot Noir, both natives of Burgundy in France.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7</a:t>
            </a:fld>
            <a:endParaRPr lang="en-US"/>
          </a:p>
        </p:txBody>
      </p:sp>
    </p:spTree>
    <p:extLst>
      <p:ext uri="{BB962C8B-B14F-4D97-AF65-F5344CB8AC3E}">
        <p14:creationId xmlns:p14="http://schemas.microsoft.com/office/powerpoint/2010/main" val="395422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 Meunier, also traditionally used in Champagne, is also used in Cap Classique. A member of the Pinot family, it is more productive than its sibling Pinot Noir, and the resultant base wines are fruity and aromatic.</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8</a:t>
            </a:fld>
            <a:endParaRPr lang="en-US"/>
          </a:p>
        </p:txBody>
      </p:sp>
    </p:spTree>
    <p:extLst>
      <p:ext uri="{BB962C8B-B14F-4D97-AF65-F5344CB8AC3E}">
        <p14:creationId xmlns:p14="http://schemas.microsoft.com/office/powerpoint/2010/main" val="169099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Various other grape varieties are also used in the production of MCC, from Chenin Blanc to Sauvignon Blanc and even Pinotage and Shiraz!</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9</a:t>
            </a:fld>
            <a:endParaRPr lang="en-US"/>
          </a:p>
        </p:txBody>
      </p:sp>
    </p:spTree>
    <p:extLst>
      <p:ext uri="{BB962C8B-B14F-4D97-AF65-F5344CB8AC3E}">
        <p14:creationId xmlns:p14="http://schemas.microsoft.com/office/powerpoint/2010/main" val="210294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1971, the first bottle-fermented sparkling wine in South Africa was produced by Frans Malan of Simonsig and called Kaapse Vonkel (Cape Sparkle). The maiden vintage was made from Chenin Blanc.</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0CCA47-868A-DA4F-993F-48BCE054D29A}" type="slidenum">
              <a:rPr lang="en-US" smtClean="0"/>
              <a:t>10</a:t>
            </a:fld>
            <a:endParaRPr lang="en-US"/>
          </a:p>
        </p:txBody>
      </p:sp>
    </p:spTree>
    <p:extLst>
      <p:ext uri="{BB962C8B-B14F-4D97-AF65-F5344CB8AC3E}">
        <p14:creationId xmlns:p14="http://schemas.microsoft.com/office/powerpoint/2010/main" val="123631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FA1F287-D098-AC4B-978E-37CC7A51D9E9}"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10269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A1F287-D098-AC4B-978E-37CC7A51D9E9}"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308772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A1F287-D098-AC4B-978E-37CC7A51D9E9}"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13139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FA1F287-D098-AC4B-978E-37CC7A51D9E9}"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263549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FA1F287-D098-AC4B-978E-37CC7A51D9E9}"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343004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FA1F287-D098-AC4B-978E-37CC7A51D9E9}"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400370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FA1F287-D098-AC4B-978E-37CC7A51D9E9}"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7126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FA1F287-D098-AC4B-978E-37CC7A51D9E9}"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54433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1F287-D098-AC4B-978E-37CC7A51D9E9}"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325234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FA1F287-D098-AC4B-978E-37CC7A51D9E9}"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144126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FA1F287-D098-AC4B-978E-37CC7A51D9E9}"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E133E-BAA5-CD42-90D3-C6FCE9F16605}" type="slidenum">
              <a:rPr lang="en-US" smtClean="0"/>
              <a:t>‹#›</a:t>
            </a:fld>
            <a:endParaRPr lang="en-US"/>
          </a:p>
        </p:txBody>
      </p:sp>
    </p:spTree>
    <p:extLst>
      <p:ext uri="{BB962C8B-B14F-4D97-AF65-F5344CB8AC3E}">
        <p14:creationId xmlns:p14="http://schemas.microsoft.com/office/powerpoint/2010/main" val="382998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1F287-D098-AC4B-978E-37CC7A51D9E9}"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E133E-BAA5-CD42-90D3-C6FCE9F16605}" type="slidenum">
              <a:rPr lang="en-US" smtClean="0"/>
              <a:t>‹#›</a:t>
            </a:fld>
            <a:endParaRPr lang="en-US"/>
          </a:p>
        </p:txBody>
      </p:sp>
    </p:spTree>
    <p:extLst>
      <p:ext uri="{BB962C8B-B14F-4D97-AF65-F5344CB8AC3E}">
        <p14:creationId xmlns:p14="http://schemas.microsoft.com/office/powerpoint/2010/main" val="152539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82551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09117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90825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65524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madiba and obam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32561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57245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5076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 process diagram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44266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51976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15567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46367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56915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2728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74194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242244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C food paring oyster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56097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C food paring swee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487463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817269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63325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20373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8599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46184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05648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54737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76366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4745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981589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1301</TotalTime>
  <Words>841</Words>
  <Application>Microsoft Office PowerPoint</Application>
  <PresentationFormat>On-screen Show (4:3)</PresentationFormat>
  <Paragraphs>46</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cp:lastModifiedBy>
  <cp:revision>11</cp:revision>
  <dcterms:created xsi:type="dcterms:W3CDTF">2014-08-19T08:40:00Z</dcterms:created>
  <dcterms:modified xsi:type="dcterms:W3CDTF">2014-09-22T14:31:50Z</dcterms:modified>
</cp:coreProperties>
</file>