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A0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583" autoAdjust="0"/>
  </p:normalViewPr>
  <p:slideViewPr>
    <p:cSldViewPr snapToGrid="0" snapToObjects="1">
      <p:cViewPr varScale="1">
        <p:scale>
          <a:sx n="115" d="100"/>
          <a:sy n="115" d="100"/>
        </p:scale>
        <p:origin x="-112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63C9E-6742-429F-96D7-4886FD581508}" type="datetimeFigureOut">
              <a:rPr lang="en-ZA" smtClean="0"/>
              <a:pPr/>
              <a:t>17/10/11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3DC84-4D4B-4CE3-97AC-96BEFEDB1EB5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78392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3DC84-4D4B-4CE3-97AC-96BEFEDB1EB5}" type="slidenum">
              <a:rPr lang="en-ZA" smtClean="0"/>
              <a:pPr/>
              <a:t>4</a:t>
            </a:fld>
            <a:endParaRPr lang="en-Z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3DC84-4D4B-4CE3-97AC-96BEFEDB1EB5}" type="slidenum">
              <a:rPr lang="en-ZA" smtClean="0"/>
              <a:pPr/>
              <a:t>5</a:t>
            </a:fld>
            <a:endParaRPr lang="en-Z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3DC84-4D4B-4CE3-97AC-96BEFEDB1EB5}" type="slidenum">
              <a:rPr lang="en-ZA" smtClean="0"/>
              <a:pPr/>
              <a:t>6</a:t>
            </a:fld>
            <a:endParaRPr lang="en-Z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3DC84-4D4B-4CE3-97AC-96BEFEDB1EB5}" type="slidenum">
              <a:rPr lang="en-ZA" smtClean="0"/>
              <a:pPr/>
              <a:t>7</a:t>
            </a:fld>
            <a:endParaRPr lang="en-Z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3DC84-4D4B-4CE3-97AC-96BEFEDB1EB5}" type="slidenum">
              <a:rPr lang="en-ZA" smtClean="0"/>
              <a:pPr/>
              <a:t>10</a:t>
            </a:fld>
            <a:endParaRPr lang="en-Z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3DC84-4D4B-4CE3-97AC-96BEFEDB1EB5}" type="slidenum">
              <a:rPr lang="en-ZA" smtClean="0"/>
              <a:pPr/>
              <a:t>13</a:t>
            </a:fld>
            <a:endParaRPr lang="en-Z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3DC84-4D4B-4CE3-97AC-96BEFEDB1EB5}" type="slidenum">
              <a:rPr lang="en-ZA" smtClean="0"/>
              <a:pPr/>
              <a:t>14</a:t>
            </a:fld>
            <a:endParaRPr lang="en-Z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6D80-9EAA-B64A-87F3-C92A42AEFF1B}" type="datetimeFigureOut">
              <a:rPr lang="en-US" smtClean="0"/>
              <a:pPr/>
              <a:t>17/10/11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4038-FE1F-A04B-8EED-9483EDDBB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55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6D80-9EAA-B64A-87F3-C92A42AEFF1B}" type="datetimeFigureOut">
              <a:rPr lang="en-US" smtClean="0"/>
              <a:pPr/>
              <a:t>17/10/11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4038-FE1F-A04B-8EED-9483EDDBB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752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6D80-9EAA-B64A-87F3-C92A42AEFF1B}" type="datetimeFigureOut">
              <a:rPr lang="en-US" smtClean="0"/>
              <a:pPr/>
              <a:t>17/10/11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4038-FE1F-A04B-8EED-9483EDDBB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12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6D80-9EAA-B64A-87F3-C92A42AEFF1B}" type="datetimeFigureOut">
              <a:rPr lang="en-US" smtClean="0"/>
              <a:pPr/>
              <a:t>17/10/11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4038-FE1F-A04B-8EED-9483EDDBB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6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6D80-9EAA-B64A-87F3-C92A42AEFF1B}" type="datetimeFigureOut">
              <a:rPr lang="en-US" smtClean="0"/>
              <a:pPr/>
              <a:t>17/10/11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4038-FE1F-A04B-8EED-9483EDDBB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57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6D80-9EAA-B64A-87F3-C92A42AEFF1B}" type="datetimeFigureOut">
              <a:rPr lang="en-US" smtClean="0"/>
              <a:pPr/>
              <a:t>17/10/11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4038-FE1F-A04B-8EED-9483EDDBB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29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6D80-9EAA-B64A-87F3-C92A42AEFF1B}" type="datetimeFigureOut">
              <a:rPr lang="en-US" smtClean="0"/>
              <a:pPr/>
              <a:t>17/10/11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4038-FE1F-A04B-8EED-9483EDDBB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14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6D80-9EAA-B64A-87F3-C92A42AEFF1B}" type="datetimeFigureOut">
              <a:rPr lang="en-US" smtClean="0"/>
              <a:pPr/>
              <a:t>17/10/11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4038-FE1F-A04B-8EED-9483EDDBB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16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6D80-9EAA-B64A-87F3-C92A42AEFF1B}" type="datetimeFigureOut">
              <a:rPr lang="en-US" smtClean="0"/>
              <a:pPr/>
              <a:t>17/10/11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4038-FE1F-A04B-8EED-9483EDDBB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96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6D80-9EAA-B64A-87F3-C92A42AEFF1B}" type="datetimeFigureOut">
              <a:rPr lang="en-US" smtClean="0"/>
              <a:pPr/>
              <a:t>17/10/11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4038-FE1F-A04B-8EED-9483EDDBB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98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6D80-9EAA-B64A-87F3-C92A42AEFF1B}" type="datetimeFigureOut">
              <a:rPr lang="en-US" smtClean="0"/>
              <a:pPr/>
              <a:t>17/10/11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4038-FE1F-A04B-8EED-9483EDDBB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5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A6D80-9EAA-B64A-87F3-C92A42AEFF1B}" type="datetimeFigureOut">
              <a:rPr lang="en-US" smtClean="0"/>
              <a:pPr/>
              <a:t>17/10/11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84038-FE1F-A04B-8EED-9483EDDBB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787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1940" y="5596761"/>
            <a:ext cx="7897673" cy="8315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CAPE WINELANDS</a:t>
            </a:r>
          </a:p>
          <a:p>
            <a:pPr algn="ctr">
              <a:lnSpc>
                <a:spcPct val="110000"/>
              </a:lnSpc>
            </a:pP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ELGIN</a:t>
            </a: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Myriad Pro Light"/>
              <a:cs typeface="Myriad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1504293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Elgin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87530" y="5541046"/>
            <a:ext cx="8318588" cy="67505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Elgin is approximately 70km south-east of Cape Town and the southern part of the valley is only 4.5km from the Atlantic Ocean.</a:t>
            </a:r>
            <a:endParaRPr lang="en-US" sz="1600" dirty="0">
              <a:solidFill>
                <a:srgbClr val="A6A6A6"/>
              </a:solidFill>
              <a:latin typeface="Myriad Pro Light"/>
              <a:cs typeface="Myriad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1454669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1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Elgin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8339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1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Elgin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0493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Elgin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87530" y="5541046"/>
            <a:ext cx="8530005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Elgin is part of the Green Mountain Trail, the world’s first biodiversity wine route.</a:t>
            </a:r>
          </a:p>
        </p:txBody>
      </p:sp>
    </p:spTree>
    <p:extLst>
      <p:ext uri="{BB962C8B-B14F-4D97-AF65-F5344CB8AC3E}">
        <p14:creationId xmlns:p14="http://schemas.microsoft.com/office/powerpoint/2010/main" val="1589421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Elgin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87530" y="5541046"/>
            <a:ext cx="8530005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Winters are cold with abundant rain and average annual rainfall is 1 011 mm (Elgin Weather Station). </a:t>
            </a:r>
          </a:p>
        </p:txBody>
      </p:sp>
    </p:spTree>
    <p:extLst>
      <p:ext uri="{BB962C8B-B14F-4D97-AF65-F5344CB8AC3E}">
        <p14:creationId xmlns:p14="http://schemas.microsoft.com/office/powerpoint/2010/main" val="2877585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1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16" name="Group 15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Elgin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8628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1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Elgin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7792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1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Elgin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858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1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Elgin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4924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1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Elgin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4399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797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2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Elgin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0918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2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9982" y="5614676"/>
            <a:ext cx="8469632" cy="7509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The images used in these presentations have been sourced from various producers, as well as industry and tourism bodies. </a:t>
            </a:r>
            <a:r>
              <a:rPr lang="en-US" sz="12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/>
            </a:r>
            <a:br>
              <a:rPr lang="en-US" sz="1200" dirty="0" smtClean="0">
                <a:solidFill>
                  <a:srgbClr val="A6A6A6"/>
                </a:solidFill>
                <a:latin typeface="Myriad Pro Light"/>
                <a:cs typeface="Myriad Pro Light"/>
              </a:rPr>
            </a:br>
            <a:r>
              <a:rPr lang="en-US" sz="12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These </a:t>
            </a: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presentations </a:t>
            </a:r>
            <a:r>
              <a:rPr lang="en-US" sz="12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are strictly </a:t>
            </a: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for non-commercial, non-profit, educational purposes only and cannot be reproduced or transmitted </a:t>
            </a:r>
            <a:r>
              <a:rPr lang="en-US" sz="12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/>
            </a:r>
            <a:br>
              <a:rPr lang="en-US" sz="1200" dirty="0" smtClean="0">
                <a:solidFill>
                  <a:srgbClr val="A6A6A6"/>
                </a:solidFill>
                <a:latin typeface="Myriad Pro Light"/>
                <a:cs typeface="Myriad Pro Light"/>
              </a:rPr>
            </a:br>
            <a:r>
              <a:rPr lang="en-US" sz="12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in </a:t>
            </a: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any form or by any means </a:t>
            </a:r>
            <a:r>
              <a:rPr lang="en-US" sz="12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without written </a:t>
            </a: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permission from Wines of South Africa (WOSA).</a:t>
            </a:r>
          </a:p>
        </p:txBody>
      </p:sp>
    </p:spTree>
    <p:extLst>
      <p:ext uri="{BB962C8B-B14F-4D97-AF65-F5344CB8AC3E}">
        <p14:creationId xmlns:p14="http://schemas.microsoft.com/office/powerpoint/2010/main" val="4179996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2AC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97687" y="4968854"/>
            <a:ext cx="8229230" cy="1265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The Cape </a:t>
            </a:r>
            <a:r>
              <a:rPr lang="en-US" sz="1600" dirty="0" err="1">
                <a:solidFill>
                  <a:schemeClr val="bg1"/>
                </a:solidFill>
                <a:latin typeface="Myriad Pro Light"/>
                <a:cs typeface="Myriad Pro Light"/>
              </a:rPr>
              <a:t>winelands</a:t>
            </a: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, considered by many to be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the most beautiful in the world, has a network of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diverse and well-run wine routes, affording visitors</a:t>
            </a:r>
          </a:p>
          <a:p>
            <a:pPr>
              <a:lnSpc>
                <a:spcPct val="120000"/>
              </a:lnSpc>
            </a:pPr>
            <a:r>
              <a:rPr lang="en-US" sz="1600">
                <a:solidFill>
                  <a:schemeClr val="bg1"/>
                </a:solidFill>
                <a:latin typeface="Myriad Pro Light"/>
                <a:cs typeface="Myriad Pro Light"/>
              </a:rPr>
              <a:t>a varied and unforgettable experience.</a:t>
            </a:r>
            <a:endParaRPr lang="en-US" sz="1600" dirty="0">
              <a:solidFill>
                <a:schemeClr val="bg1"/>
              </a:solidFill>
              <a:latin typeface="Myriad Pro Light"/>
              <a:cs typeface="Myriad Pro Ligh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301874" y="6426660"/>
            <a:ext cx="1556500" cy="431340"/>
            <a:chOff x="7301874" y="6426660"/>
            <a:chExt cx="1556500" cy="431340"/>
          </a:xfrm>
        </p:grpSpPr>
        <p:sp>
          <p:nvSpPr>
            <p:cNvPr id="14" name="Rectangle 13"/>
            <p:cNvSpPr/>
            <p:nvPr/>
          </p:nvSpPr>
          <p:spPr>
            <a:xfrm>
              <a:off x="7301874" y="6426660"/>
              <a:ext cx="1556500" cy="4313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F7F7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708523" y="6496769"/>
              <a:ext cx="7360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The End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4822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1940" y="5802181"/>
            <a:ext cx="789767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THE END</a:t>
            </a: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Myriad Pro Light"/>
              <a:cs typeface="Myriad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1273703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38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10" name="Group 9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Elgin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8158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10" name="Group 9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Elgin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11491" y="5592964"/>
            <a:ext cx="8420970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Districts of South Africa.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Myriad Pro Light"/>
              <a:cs typeface="Myriad Pro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79071" y="397768"/>
            <a:ext cx="4462058" cy="539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chemeClr val="bg1"/>
                </a:solidFill>
                <a:latin typeface="Myriad Pro"/>
                <a:cs typeface="Myriad Pro"/>
              </a:rPr>
              <a:t>PRODUCTION AREAS OF SOUTH AFRICA: </a:t>
            </a:r>
            <a:br>
              <a:rPr lang="en-US" sz="1600" dirty="0" smtClean="0">
                <a:solidFill>
                  <a:schemeClr val="bg1"/>
                </a:solidFill>
                <a:latin typeface="Myriad Pro"/>
                <a:cs typeface="Myriad Pro"/>
              </a:rPr>
            </a:br>
            <a:r>
              <a:rPr lang="en-US" sz="1600" dirty="0" smtClean="0">
                <a:solidFill>
                  <a:schemeClr val="bg1"/>
                </a:solidFill>
                <a:latin typeface="Myriad Pro"/>
                <a:cs typeface="Myriad Pro"/>
              </a:rPr>
              <a:t>Districts</a:t>
            </a:r>
            <a:endParaRPr lang="en-US" sz="1600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603169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0" cy="685692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11491" y="5592964"/>
            <a:ext cx="8420970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Wards of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South Africa.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Myriad Pro Light"/>
              <a:cs typeface="Myriad Pro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79071" y="397768"/>
            <a:ext cx="4462058" cy="539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chemeClr val="bg1"/>
                </a:solidFill>
                <a:latin typeface="Myriad Pro"/>
                <a:cs typeface="Myriad Pro"/>
              </a:rPr>
              <a:t>PRODUCTION AREAS OF SOUTH AFRICA: </a:t>
            </a:r>
            <a:br>
              <a:rPr lang="en-US" sz="1600" dirty="0" smtClean="0">
                <a:solidFill>
                  <a:schemeClr val="bg1"/>
                </a:solidFill>
                <a:latin typeface="Myriad Pro"/>
                <a:cs typeface="Myriad Pro"/>
              </a:rPr>
            </a:br>
            <a:r>
              <a:rPr lang="en-US" sz="1600" dirty="0" smtClean="0">
                <a:solidFill>
                  <a:schemeClr val="bg1"/>
                </a:solidFill>
                <a:latin typeface="Myriad Pro"/>
                <a:cs typeface="Myriad Pro"/>
              </a:rPr>
              <a:t>Wards</a:t>
            </a:r>
            <a:endParaRPr lang="en-US" sz="1600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10" name="Group 9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Elgin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965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Elgin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3714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Elgin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9311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Elgin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3471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222</Words>
  <Application>Microsoft Macintosh PowerPoint</Application>
  <PresentationFormat>On-screen Show (4:3)</PresentationFormat>
  <Paragraphs>57</Paragraphs>
  <Slides>23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private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moodie</dc:creator>
  <cp:lastModifiedBy>Vanessa Weber</cp:lastModifiedBy>
  <cp:revision>27</cp:revision>
  <dcterms:created xsi:type="dcterms:W3CDTF">2014-07-15T13:46:39Z</dcterms:created>
  <dcterms:modified xsi:type="dcterms:W3CDTF">2017-10-11T13:26:47Z</dcterms:modified>
</cp:coreProperties>
</file>