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60" r:id="rId2"/>
    <p:sldId id="287" r:id="rId3"/>
    <p:sldId id="288" r:id="rId4"/>
    <p:sldId id="28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90" r:id="rId32"/>
    <p:sldId id="292" r:id="rId33"/>
    <p:sldId id="291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74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739" autoAdjust="0"/>
  </p:normalViewPr>
  <p:slideViewPr>
    <p:cSldViewPr snapToGrid="0" snapToObjects="1">
      <p:cViewPr varScale="1">
        <p:scale>
          <a:sx n="116" d="100"/>
          <a:sy n="116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8EAD4-7647-451D-AC42-A3B2051ACC4F}" type="datetimeFigureOut">
              <a:rPr lang="en-ZA" smtClean="0"/>
              <a:pPr/>
              <a:t>17/10/11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314D9-3992-44A8-BA69-32EF0B65CEDD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66021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314D9-3992-44A8-BA69-32EF0B65CEDD}" type="slidenum">
              <a:rPr lang="en-ZA" smtClean="0"/>
              <a:pPr/>
              <a:t>4</a:t>
            </a:fld>
            <a:endParaRPr lang="en-Z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314D9-3992-44A8-BA69-32EF0B65CEDD}" type="slidenum">
              <a:rPr lang="en-ZA" smtClean="0"/>
              <a:pPr/>
              <a:t>5</a:t>
            </a:fld>
            <a:endParaRPr lang="en-Z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314D9-3992-44A8-BA69-32EF0B65CEDD}" type="slidenum">
              <a:rPr lang="en-ZA" smtClean="0"/>
              <a:pPr/>
              <a:t>6</a:t>
            </a:fld>
            <a:endParaRPr lang="en-Z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314D9-3992-44A8-BA69-32EF0B65CEDD}" type="slidenum">
              <a:rPr lang="en-ZA" smtClean="0"/>
              <a:pPr/>
              <a:t>7</a:t>
            </a:fld>
            <a:endParaRPr lang="en-Z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314D9-3992-44A8-BA69-32EF0B65CEDD}" type="slidenum">
              <a:rPr lang="en-ZA" smtClean="0"/>
              <a:pPr/>
              <a:t>21</a:t>
            </a:fld>
            <a:endParaRPr lang="en-Z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314D9-3992-44A8-BA69-32EF0B65CEDD}" type="slidenum">
              <a:rPr lang="en-ZA" smtClean="0"/>
              <a:pPr/>
              <a:t>23</a:t>
            </a:fld>
            <a:endParaRPr lang="en-Z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DBAC-74EA-474D-974E-94B59F787E36}" type="datetimeFigureOut">
              <a:rPr lang="en-US" smtClean="0"/>
              <a:pPr/>
              <a:t>17/10/11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57A-2827-AF40-A48D-50B6BEEEBC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2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DBAC-74EA-474D-974E-94B59F787E36}" type="datetimeFigureOut">
              <a:rPr lang="en-US" smtClean="0"/>
              <a:pPr/>
              <a:t>17/10/11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57A-2827-AF40-A48D-50B6BEEEBC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06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DBAC-74EA-474D-974E-94B59F787E36}" type="datetimeFigureOut">
              <a:rPr lang="en-US" smtClean="0"/>
              <a:pPr/>
              <a:t>17/10/11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57A-2827-AF40-A48D-50B6BEEEBC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3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DBAC-74EA-474D-974E-94B59F787E36}" type="datetimeFigureOut">
              <a:rPr lang="en-US" smtClean="0"/>
              <a:pPr/>
              <a:t>17/10/11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57A-2827-AF40-A48D-50B6BEEEBC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9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DBAC-74EA-474D-974E-94B59F787E36}" type="datetimeFigureOut">
              <a:rPr lang="en-US" smtClean="0"/>
              <a:pPr/>
              <a:t>17/10/11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57A-2827-AF40-A48D-50B6BEEEBC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1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DBAC-74EA-474D-974E-94B59F787E36}" type="datetimeFigureOut">
              <a:rPr lang="en-US" smtClean="0"/>
              <a:pPr/>
              <a:t>17/10/11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57A-2827-AF40-A48D-50B6BEEEBC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21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DBAC-74EA-474D-974E-94B59F787E36}" type="datetimeFigureOut">
              <a:rPr lang="en-US" smtClean="0"/>
              <a:pPr/>
              <a:t>17/10/11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57A-2827-AF40-A48D-50B6BEEEBC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99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DBAC-74EA-474D-974E-94B59F787E36}" type="datetimeFigureOut">
              <a:rPr lang="en-US" smtClean="0"/>
              <a:pPr/>
              <a:t>17/10/11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57A-2827-AF40-A48D-50B6BEEEBC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4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DBAC-74EA-474D-974E-94B59F787E36}" type="datetimeFigureOut">
              <a:rPr lang="en-US" smtClean="0"/>
              <a:pPr/>
              <a:t>17/10/11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57A-2827-AF40-A48D-50B6BEEEBC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6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DBAC-74EA-474D-974E-94B59F787E36}" type="datetimeFigureOut">
              <a:rPr lang="en-US" smtClean="0"/>
              <a:pPr/>
              <a:t>17/10/11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57A-2827-AF40-A48D-50B6BEEEBC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DBAC-74EA-474D-974E-94B59F787E36}" type="datetimeFigureOut">
              <a:rPr lang="en-US" smtClean="0"/>
              <a:pPr/>
              <a:t>17/10/11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457A-2827-AF40-A48D-50B6BEEEBC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1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DDBAC-74EA-474D-974E-94B59F787E36}" type="datetimeFigureOut">
              <a:rPr lang="en-US" smtClean="0"/>
              <a:pPr/>
              <a:t>17/10/11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9457A-2827-AF40-A48D-50B6BEEEBC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2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596761"/>
            <a:ext cx="7897673" cy="831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CAPE WINELANDS</a:t>
            </a:r>
          </a:p>
          <a:p>
            <a:pPr algn="ctr">
              <a:lnSpc>
                <a:spcPct val="110000"/>
              </a:lnSpc>
            </a:pPr>
            <a:r>
              <a:rPr lang="en-US" sz="220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PAARL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494729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0117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8084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0828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0423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304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9922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7084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6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4050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0779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67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9271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2471" y="5613048"/>
            <a:ext cx="8530005" cy="6750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Paarl enjoys a typically Mediterranean climate. The summers are long and warm, and the mean February temperature is </a:t>
            </a:r>
            <a:r>
              <a:rPr lang="hr-HR" sz="16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23.2⁰C</a:t>
            </a: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 (Bellevue Weather Station).</a:t>
            </a:r>
          </a:p>
        </p:txBody>
      </p:sp>
    </p:spTree>
    <p:extLst>
      <p:ext uri="{BB962C8B-B14F-4D97-AF65-F5344CB8AC3E}">
        <p14:creationId xmlns:p14="http://schemas.microsoft.com/office/powerpoint/2010/main" val="3667552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2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2902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87530" y="5455625"/>
            <a:ext cx="8855041" cy="6750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Annual rainfall varies between </a:t>
            </a:r>
            <a:r>
              <a:rPr lang="mr-IN" sz="1600" dirty="0">
                <a:solidFill>
                  <a:srgbClr val="A6A6A6"/>
                </a:solidFill>
                <a:latin typeface="Myriad Pro Light"/>
                <a:cs typeface="Myriad Pro Light"/>
              </a:rPr>
              <a:t>800–900 mm </a:t>
            </a:r>
            <a:r>
              <a:rPr lang="en-US" sz="16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(890 mm for Paarl Weather Station) </a:t>
            </a:r>
            <a:r>
              <a:rPr lang="mr-IN" sz="16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–</a:t>
            </a:r>
            <a:r>
              <a:rPr lang="en-US" sz="16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 not as high as Constantia’s, for example, but enough to make irrigation advantageous only in exceptional circumstances.</a:t>
            </a:r>
            <a:endParaRPr lang="en-US" sz="1600" dirty="0">
              <a:solidFill>
                <a:srgbClr val="A6A6A6"/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444837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2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2527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2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9430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2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pic>
        <p:nvPicPr>
          <p:cNvPr id="1026" name="Picture 2" descr="C:\Users\Hanlie\AppData\Local\Microsoft\Windows\Temporary Internet Files\Content.Outlook\44YP5CDK\PAARL slide 2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" y="0"/>
            <a:ext cx="9142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0166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2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4075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ARL2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0407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2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1389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84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3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330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9982" y="5614676"/>
            <a:ext cx="8469632" cy="7509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The images used in these presentations have been sourced from various producers, as well as industry and tourism bodies.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/>
            </a:r>
            <a:b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</a:b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These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presentations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are strictly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for non-commercial, non-profit, educational purposes only and cannot be reproduced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o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transmitted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/>
            </a:r>
            <a:b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</a:b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in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any form or by any means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without written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permission from Wines of South Africa (WOSA).</a:t>
            </a:r>
          </a:p>
        </p:txBody>
      </p:sp>
    </p:spTree>
    <p:extLst>
      <p:ext uri="{BB962C8B-B14F-4D97-AF65-F5344CB8AC3E}">
        <p14:creationId xmlns:p14="http://schemas.microsoft.com/office/powerpoint/2010/main" val="20964010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A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7687" y="4968854"/>
            <a:ext cx="8229230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Cape </a:t>
            </a:r>
            <a:r>
              <a:rPr lang="en-US" sz="1600" dirty="0" err="1">
                <a:solidFill>
                  <a:schemeClr val="bg1"/>
                </a:solidFill>
                <a:latin typeface="Myriad Pro Light"/>
                <a:cs typeface="Myriad Pro Light"/>
              </a:rPr>
              <a:t>winelands</a:t>
            </a: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, considered by many to be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most beautiful in the world, has a network of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diverse and well-run wine routes, affording visitors</a:t>
            </a:r>
          </a:p>
          <a:p>
            <a:pPr>
              <a:lnSpc>
                <a:spcPct val="120000"/>
              </a:lnSpc>
            </a:pPr>
            <a:r>
              <a:rPr lang="en-US" sz="1600">
                <a:solidFill>
                  <a:schemeClr val="bg1"/>
                </a:solidFill>
                <a:latin typeface="Myriad Pro Light"/>
                <a:cs typeface="Myriad Pro Light"/>
              </a:rPr>
              <a:t>a varied and unforgettable experience.</a:t>
            </a:r>
            <a:endParaRPr lang="en-US" sz="1600" dirty="0">
              <a:solidFill>
                <a:schemeClr val="bg1"/>
              </a:solidFill>
              <a:latin typeface="Myriad Pro Light"/>
              <a:cs typeface="Myriad Pro Ligh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301874" y="6426660"/>
            <a:ext cx="1556500" cy="431340"/>
            <a:chOff x="7301874" y="6426660"/>
            <a:chExt cx="1556500" cy="431340"/>
          </a:xfrm>
        </p:grpSpPr>
        <p:sp>
          <p:nvSpPr>
            <p:cNvPr id="14" name="Rectangle 13"/>
            <p:cNvSpPr/>
            <p:nvPr/>
          </p:nvSpPr>
          <p:spPr>
            <a:xfrm>
              <a:off x="7301874" y="6426660"/>
              <a:ext cx="1556500" cy="4313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F7F7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08523" y="6496769"/>
              <a:ext cx="7360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The End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742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802181"/>
            <a:ext cx="789767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THE END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858682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7306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1072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12920" y="5593500"/>
            <a:ext cx="8420970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Districts of South Africa.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Myriad Pro Light"/>
              <a:cs typeface="Myriad Pro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80500" y="398304"/>
            <a:ext cx="4462058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bg1"/>
                </a:solidFill>
                <a:latin typeface="Myriad Pro"/>
                <a:cs typeface="Myriad Pro"/>
              </a:rPr>
              <a:t>PRODUCTION AREAS OF SOUTH AFRICA: </a:t>
            </a:r>
            <a:br>
              <a:rPr lang="en-US" sz="1600" dirty="0" smtClean="0">
                <a:solidFill>
                  <a:schemeClr val="bg1"/>
                </a:solidFill>
                <a:latin typeface="Myriad Pro"/>
                <a:cs typeface="Myriad Pro"/>
              </a:rPr>
            </a:br>
            <a:r>
              <a:rPr lang="en-US" sz="1600" dirty="0" smtClean="0">
                <a:solidFill>
                  <a:schemeClr val="bg1"/>
                </a:solidFill>
                <a:latin typeface="Myriad Pro"/>
                <a:cs typeface="Myriad Pro"/>
              </a:rPr>
              <a:t>Districts</a:t>
            </a:r>
            <a:endParaRPr lang="en-US" sz="1600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161138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0" cy="68569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1491" y="5592964"/>
            <a:ext cx="8420970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Wards of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South Africa.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Myriad Pro Light"/>
              <a:cs typeface="Myriad Pro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9071" y="397768"/>
            <a:ext cx="4462058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bg1"/>
                </a:solidFill>
                <a:latin typeface="Myriad Pro"/>
                <a:cs typeface="Myriad Pro"/>
              </a:rPr>
              <a:t>PRODUCTION AREAS OF SOUTH AFRICA: </a:t>
            </a:r>
            <a:br>
              <a:rPr lang="en-US" sz="1600" dirty="0" smtClean="0">
                <a:solidFill>
                  <a:schemeClr val="bg1"/>
                </a:solidFill>
                <a:latin typeface="Myriad Pro"/>
                <a:cs typeface="Myriad Pro"/>
              </a:rPr>
            </a:br>
            <a:r>
              <a:rPr lang="en-US" sz="1600" dirty="0" smtClean="0">
                <a:solidFill>
                  <a:schemeClr val="bg1"/>
                </a:solidFill>
                <a:latin typeface="Myriad Pro"/>
                <a:cs typeface="Myriad Pro"/>
              </a:rPr>
              <a:t>Wards</a:t>
            </a:r>
            <a:endParaRPr lang="en-US" sz="1600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8665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6019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6594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ARL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F745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Paarl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3122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212</Words>
  <Application>Microsoft Macintosh PowerPoint</Application>
  <PresentationFormat>On-screen Show (4:3)</PresentationFormat>
  <Paragraphs>75</Paragraphs>
  <Slides>33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Vanessa Weber</cp:lastModifiedBy>
  <cp:revision>20</cp:revision>
  <dcterms:created xsi:type="dcterms:W3CDTF">2014-07-16T04:08:16Z</dcterms:created>
  <dcterms:modified xsi:type="dcterms:W3CDTF">2017-10-11T13:28:24Z</dcterms:modified>
</cp:coreProperties>
</file>