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7" r:id="rId29"/>
    <p:sldId id="283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721" autoAdjust="0"/>
  </p:normalViewPr>
  <p:slideViewPr>
    <p:cSldViewPr snapToGrid="0" snapToObjects="1">
      <p:cViewPr varScale="1">
        <p:scale>
          <a:sx n="113" d="100"/>
          <a:sy n="113" d="100"/>
        </p:scale>
        <p:origin x="-3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ED050-4E21-4F5F-A84D-F3E2FADB9E16}" type="datetimeFigureOut">
              <a:rPr lang="en-ZA" smtClean="0"/>
              <a:pPr/>
              <a:t>17/08/23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36781-9330-43F0-A9E3-F8D0F097CEB3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6347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36781-9330-43F0-A9E3-F8D0F097CEB3}" type="slidenum">
              <a:rPr lang="en-ZA" smtClean="0"/>
              <a:pPr/>
              <a:t>4</a:t>
            </a:fld>
            <a:endParaRPr lang="en-Z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36781-9330-43F0-A9E3-F8D0F097CEB3}" type="slidenum">
              <a:rPr lang="en-ZA" smtClean="0"/>
              <a:pPr/>
              <a:t>5</a:t>
            </a:fld>
            <a:endParaRPr lang="en-Z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36781-9330-43F0-A9E3-F8D0F097CEB3}" type="slidenum">
              <a:rPr lang="en-ZA" smtClean="0"/>
              <a:pPr/>
              <a:t>6</a:t>
            </a:fld>
            <a:endParaRPr lang="en-Z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36781-9330-43F0-A9E3-F8D0F097CEB3}" type="slidenum">
              <a:rPr lang="en-ZA" smtClean="0"/>
              <a:pPr/>
              <a:t>8</a:t>
            </a:fld>
            <a:endParaRPr lang="en-Z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36781-9330-43F0-A9E3-F8D0F097CEB3}" type="slidenum">
              <a:rPr lang="en-ZA" smtClean="0"/>
              <a:pPr/>
              <a:t>10</a:t>
            </a:fld>
            <a:endParaRPr lang="en-Z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36781-9330-43F0-A9E3-F8D0F097CEB3}" type="slidenum">
              <a:rPr lang="en-ZA" smtClean="0"/>
              <a:pPr/>
              <a:t>13</a:t>
            </a:fld>
            <a:endParaRPr lang="en-Z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36781-9330-43F0-A9E3-F8D0F097CEB3}" type="slidenum">
              <a:rPr lang="en-ZA" smtClean="0"/>
              <a:pPr/>
              <a:t>14</a:t>
            </a:fld>
            <a:endParaRPr lang="en-Z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36781-9330-43F0-A9E3-F8D0F097CEB3}" type="slidenum">
              <a:rPr lang="en-ZA" smtClean="0"/>
              <a:pPr/>
              <a:t>22</a:t>
            </a:fld>
            <a:endParaRPr lang="en-Z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B36781-9330-43F0-A9E3-F8D0F097CEB3}" type="slidenum">
              <a:rPr lang="en-ZA" smtClean="0"/>
              <a:pPr/>
              <a:t>23</a:t>
            </a:fld>
            <a:endParaRPr lang="en-Z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554B-44F6-EE4D-B8F5-C227D3CDB7A5}" type="datetimeFigureOut">
              <a:rPr lang="en-US" smtClean="0"/>
              <a:pPr/>
              <a:t>17/08/23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0038-2805-0546-A3B7-5EBA3B2F65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97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554B-44F6-EE4D-B8F5-C227D3CDB7A5}" type="datetimeFigureOut">
              <a:rPr lang="en-US" smtClean="0"/>
              <a:pPr/>
              <a:t>17/08/23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0038-2805-0546-A3B7-5EBA3B2F65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72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554B-44F6-EE4D-B8F5-C227D3CDB7A5}" type="datetimeFigureOut">
              <a:rPr lang="en-US" smtClean="0"/>
              <a:pPr/>
              <a:t>17/08/23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0038-2805-0546-A3B7-5EBA3B2F65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57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554B-44F6-EE4D-B8F5-C227D3CDB7A5}" type="datetimeFigureOut">
              <a:rPr lang="en-US" smtClean="0"/>
              <a:pPr/>
              <a:t>17/08/23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0038-2805-0546-A3B7-5EBA3B2F65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276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554B-44F6-EE4D-B8F5-C227D3CDB7A5}" type="datetimeFigureOut">
              <a:rPr lang="en-US" smtClean="0"/>
              <a:pPr/>
              <a:t>17/08/23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0038-2805-0546-A3B7-5EBA3B2F65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1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554B-44F6-EE4D-B8F5-C227D3CDB7A5}" type="datetimeFigureOut">
              <a:rPr lang="en-US" smtClean="0"/>
              <a:pPr/>
              <a:t>17/08/23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0038-2805-0546-A3B7-5EBA3B2F65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30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554B-44F6-EE4D-B8F5-C227D3CDB7A5}" type="datetimeFigureOut">
              <a:rPr lang="en-US" smtClean="0"/>
              <a:pPr/>
              <a:t>17/08/23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0038-2805-0546-A3B7-5EBA3B2F65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71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554B-44F6-EE4D-B8F5-C227D3CDB7A5}" type="datetimeFigureOut">
              <a:rPr lang="en-US" smtClean="0"/>
              <a:pPr/>
              <a:t>17/08/23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0038-2805-0546-A3B7-5EBA3B2F65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88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554B-44F6-EE4D-B8F5-C227D3CDB7A5}" type="datetimeFigureOut">
              <a:rPr lang="en-US" smtClean="0"/>
              <a:pPr/>
              <a:t>17/08/23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0038-2805-0546-A3B7-5EBA3B2F65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7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554B-44F6-EE4D-B8F5-C227D3CDB7A5}" type="datetimeFigureOut">
              <a:rPr lang="en-US" smtClean="0"/>
              <a:pPr/>
              <a:t>17/08/23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0038-2805-0546-A3B7-5EBA3B2F65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00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7554B-44F6-EE4D-B8F5-C227D3CDB7A5}" type="datetimeFigureOut">
              <a:rPr lang="en-US" smtClean="0"/>
              <a:pPr/>
              <a:t>17/08/23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20038-2805-0546-A3B7-5EBA3B2F65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27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7554B-44F6-EE4D-B8F5-C227D3CDB7A5}" type="datetimeFigureOut">
              <a:rPr lang="en-US" smtClean="0"/>
              <a:pPr/>
              <a:t>17/08/23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20038-2805-0546-A3B7-5EBA3B2F65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8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940" y="5596761"/>
            <a:ext cx="7897673" cy="8315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CAPE WINELANDS</a:t>
            </a:r>
          </a:p>
          <a:p>
            <a:pPr algn="ctr">
              <a:lnSpc>
                <a:spcPct val="110000"/>
              </a:lnSpc>
            </a:pP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BREEDEKLOOF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630441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87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48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28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0" cy="6856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1491" y="5092200"/>
            <a:ext cx="7990890" cy="97052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The wards of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Goudini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 and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Slanghoek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 lie within the rain belt caused by the first range of </a:t>
            </a:r>
            <a:b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</a:b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north-south lying mountains next to the south-western coast, where the rain is still sufficient enough for vineyards to flourish without irrigation. The average annual rainfall is 784 mm. 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2102002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0" cy="6856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531" y="5583445"/>
            <a:ext cx="7990890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Myriad Pro Light"/>
                <a:cs typeface="Myriad Pro Light"/>
              </a:rPr>
              <a:t>Summers are warm and the mean February temperature is 21.6⁰C. </a:t>
            </a:r>
          </a:p>
        </p:txBody>
      </p:sp>
    </p:spTree>
    <p:extLst>
      <p:ext uri="{BB962C8B-B14F-4D97-AF65-F5344CB8AC3E}">
        <p14:creationId xmlns:p14="http://schemas.microsoft.com/office/powerpoint/2010/main" val="3690559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23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35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11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368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81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31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2852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004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0" cy="6856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530" y="5559483"/>
            <a:ext cx="8530005" cy="67505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err="1">
                <a:solidFill>
                  <a:srgbClr val="A6A6A6"/>
                </a:solidFill>
                <a:latin typeface="Myriad Pro Light"/>
                <a:cs typeface="Myriad Pro Light"/>
              </a:rPr>
              <a:t>Breedekloof</a:t>
            </a: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 represents 13.5% of all hectares planted in SA – 17.8% of all white wine hectares and 16.8% of all red wine hectares. </a:t>
            </a:r>
          </a:p>
        </p:txBody>
      </p:sp>
    </p:spTree>
    <p:extLst>
      <p:ext uri="{BB962C8B-B14F-4D97-AF65-F5344CB8AC3E}">
        <p14:creationId xmlns:p14="http://schemas.microsoft.com/office/powerpoint/2010/main" val="440672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0" cy="6856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7530" y="5559483"/>
            <a:ext cx="8697730" cy="67505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 err="1">
                <a:solidFill>
                  <a:srgbClr val="A6A6A6"/>
                </a:solidFill>
                <a:latin typeface="Myriad Pro Light"/>
                <a:cs typeface="Myriad Pro Light"/>
              </a:rPr>
              <a:t>Chenin</a:t>
            </a: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 Blanc represents 18.5% of South Africa’s vineyards. </a:t>
            </a:r>
            <a:r>
              <a:rPr lang="en-US" sz="1600" dirty="0" err="1">
                <a:solidFill>
                  <a:srgbClr val="A6A6A6"/>
                </a:solidFill>
                <a:latin typeface="Myriad Pro Light"/>
                <a:cs typeface="Myriad Pro Light"/>
              </a:rPr>
              <a:t>Breedekloof</a:t>
            </a: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 has 19.8% of all </a:t>
            </a:r>
            <a:r>
              <a:rPr lang="en-US" sz="1600" dirty="0" err="1">
                <a:solidFill>
                  <a:srgbClr val="A6A6A6"/>
                </a:solidFill>
                <a:latin typeface="Myriad Pro Light"/>
                <a:cs typeface="Myriad Pro Light"/>
              </a:rPr>
              <a:t>Chenin</a:t>
            </a: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 plantings and supplies 24.3% of all wine made from </a:t>
            </a:r>
            <a:r>
              <a:rPr lang="en-US" sz="1600" dirty="0" err="1">
                <a:solidFill>
                  <a:srgbClr val="A6A6A6"/>
                </a:solidFill>
                <a:latin typeface="Myriad Pro Light"/>
                <a:cs typeface="Myriad Pro Light"/>
              </a:rPr>
              <a:t>Chenin</a:t>
            </a: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4132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2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pic>
        <p:nvPicPr>
          <p:cNvPr id="1026" name="Picture 2" descr="C:\Users\Hanlie\AppData\Local\Microsoft\Windows\Temporary Internet Files\Content.Outlook\44YP5CDK\Breedekloof slide 23 Aug 201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" y="0"/>
            <a:ext cx="91425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6481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2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83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2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97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2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982" y="5553031"/>
            <a:ext cx="8229230" cy="75097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The images used in these presentations have been sourced from various producers, as well as industry and tourism bodies. </a:t>
            </a: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/>
            </a:r>
            <a:b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</a:b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These 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presentations </a:t>
            </a: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are strictly 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for non-commercial, non-profit, educational purposes only and cannot be reproduced or transmitted in any form or by any means </a:t>
            </a:r>
            <a:r>
              <a:rPr lang="en-US" sz="1200" dirty="0" smtClean="0">
                <a:solidFill>
                  <a:srgbClr val="A6A6A6"/>
                </a:solidFill>
                <a:latin typeface="Myriad Pro Light"/>
                <a:cs typeface="Myriad Pro Light"/>
              </a:rPr>
              <a:t>without written 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permission from Wines of South Africa (WOSA).</a:t>
            </a:r>
          </a:p>
        </p:txBody>
      </p:sp>
    </p:spTree>
    <p:extLst>
      <p:ext uri="{BB962C8B-B14F-4D97-AF65-F5344CB8AC3E}">
        <p14:creationId xmlns:p14="http://schemas.microsoft.com/office/powerpoint/2010/main" val="5051821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AC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7687" y="4968854"/>
            <a:ext cx="8229230" cy="126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Cape </a:t>
            </a:r>
            <a:r>
              <a:rPr lang="en-US" sz="1600" dirty="0" err="1">
                <a:solidFill>
                  <a:schemeClr val="bg1"/>
                </a:solidFill>
                <a:latin typeface="Myriad Pro Light"/>
                <a:cs typeface="Myriad Pro Light"/>
              </a:rPr>
              <a:t>winelands</a:t>
            </a: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, considered by many to be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most beautiful in the world, has a network of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diverse and well-run wine routes, affording visitors</a:t>
            </a:r>
          </a:p>
          <a:p>
            <a:pPr>
              <a:lnSpc>
                <a:spcPct val="120000"/>
              </a:lnSpc>
            </a:pPr>
            <a:r>
              <a:rPr lang="en-US" sz="1600">
                <a:solidFill>
                  <a:schemeClr val="bg1"/>
                </a:solidFill>
                <a:latin typeface="Myriad Pro Light"/>
                <a:cs typeface="Myriad Pro Light"/>
              </a:rPr>
              <a:t>a varied and unforgettable experience.</a:t>
            </a:r>
            <a:endParaRPr lang="en-US" sz="1600" dirty="0">
              <a:solidFill>
                <a:schemeClr val="bg1"/>
              </a:solidFill>
              <a:latin typeface="Myriad Pro Light"/>
              <a:cs typeface="Myriad Pro Ligh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301874" y="6426660"/>
            <a:ext cx="1556500" cy="431340"/>
            <a:chOff x="7301874" y="6426660"/>
            <a:chExt cx="1556500" cy="431340"/>
          </a:xfrm>
        </p:grpSpPr>
        <p:sp>
          <p:nvSpPr>
            <p:cNvPr id="14" name="Rectangle 13"/>
            <p:cNvSpPr/>
            <p:nvPr/>
          </p:nvSpPr>
          <p:spPr>
            <a:xfrm>
              <a:off x="7301874" y="6426660"/>
              <a:ext cx="1556500" cy="4313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7F7F7F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708523" y="6496769"/>
              <a:ext cx="7360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The End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5721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1940" y="5802181"/>
            <a:ext cx="789767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THE END</a:t>
            </a:r>
            <a:endParaRPr lang="en-US" sz="2200" dirty="0">
              <a:solidFill>
                <a:schemeClr val="tx1">
                  <a:lumMod val="50000"/>
                  <a:lumOff val="50000"/>
                </a:schemeClr>
              </a:solidFill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2560445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0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32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76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169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763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2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eedekloof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29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1425</TotalTime>
  <Words>159</Words>
  <Application>Microsoft Macintosh PowerPoint</Application>
  <PresentationFormat>On-screen Show (4:3)</PresentationFormat>
  <Paragraphs>22</Paragraphs>
  <Slides>29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private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moodie</dc:creator>
  <cp:lastModifiedBy>Vanessa Weber</cp:lastModifiedBy>
  <cp:revision>32</cp:revision>
  <dcterms:created xsi:type="dcterms:W3CDTF">2014-07-15T14:06:05Z</dcterms:created>
  <dcterms:modified xsi:type="dcterms:W3CDTF">2017-08-23T13:27:12Z</dcterms:modified>
</cp:coreProperties>
</file>