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5" r:id="rId20"/>
    <p:sldId id="274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38F5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7829" autoAdjust="0"/>
  </p:normalViewPr>
  <p:slideViewPr>
    <p:cSldViewPr snapToGrid="0" snapToObjects="1">
      <p:cViewPr varScale="1">
        <p:scale>
          <a:sx n="73" d="100"/>
          <a:sy n="73" d="100"/>
        </p:scale>
        <p:origin x="-129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54221D-99D0-4752-83DA-85A700F9BEA4}" type="datetimeFigureOut">
              <a:rPr lang="en-ZA" smtClean="0"/>
              <a:pPr/>
              <a:t>2019/06/30</a:t>
            </a:fld>
            <a:endParaRPr lang="en-ZA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A31D28-C6F2-4C98-BEB0-72F4A394F02B}" type="slidenum">
              <a:rPr lang="en-ZA" smtClean="0"/>
              <a:pPr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26288399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A31D28-C6F2-4C98-BEB0-72F4A394F02B}" type="slidenum">
              <a:rPr lang="en-ZA" smtClean="0"/>
              <a:pPr/>
              <a:t>3</a:t>
            </a:fld>
            <a:endParaRPr lang="en-ZA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A31D28-C6F2-4C98-BEB0-72F4A394F02B}" type="slidenum">
              <a:rPr lang="en-ZA" smtClean="0"/>
              <a:pPr/>
              <a:t>4</a:t>
            </a:fld>
            <a:endParaRPr lang="en-ZA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A31D28-C6F2-4C98-BEB0-72F4A394F02B}" type="slidenum">
              <a:rPr lang="en-ZA" smtClean="0"/>
              <a:pPr/>
              <a:t>5</a:t>
            </a:fld>
            <a:endParaRPr lang="en-ZA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A31D28-C6F2-4C98-BEB0-72F4A394F02B}" type="slidenum">
              <a:rPr lang="en-ZA" smtClean="0"/>
              <a:pPr/>
              <a:t>7</a:t>
            </a:fld>
            <a:endParaRPr lang="en-ZA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A31D28-C6F2-4C98-BEB0-72F4A394F02B}" type="slidenum">
              <a:rPr lang="en-ZA" smtClean="0"/>
              <a:pPr/>
              <a:t>11</a:t>
            </a:fld>
            <a:endParaRPr lang="en-ZA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9AC9B-82C6-3C40-823D-AB08013D8F45}" type="datetimeFigureOut">
              <a:rPr lang="en-US" smtClean="0"/>
              <a:pPr/>
              <a:t>6/30/2019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6CBEF-3E51-A74F-8338-5A1755CE488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762930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9AC9B-82C6-3C40-823D-AB08013D8F45}" type="datetimeFigureOut">
              <a:rPr lang="en-US" smtClean="0"/>
              <a:pPr/>
              <a:t>6/30/2019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6CBEF-3E51-A74F-8338-5A1755CE488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583726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9AC9B-82C6-3C40-823D-AB08013D8F45}" type="datetimeFigureOut">
              <a:rPr lang="en-US" smtClean="0"/>
              <a:pPr/>
              <a:t>6/30/2019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6CBEF-3E51-A74F-8338-5A1755CE488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350971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9AC9B-82C6-3C40-823D-AB08013D8F45}" type="datetimeFigureOut">
              <a:rPr lang="en-US" smtClean="0"/>
              <a:pPr/>
              <a:t>6/30/2019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6CBEF-3E51-A74F-8338-5A1755CE488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762445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9AC9B-82C6-3C40-823D-AB08013D8F45}" type="datetimeFigureOut">
              <a:rPr lang="en-US" smtClean="0"/>
              <a:pPr/>
              <a:t>6/30/2019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6CBEF-3E51-A74F-8338-5A1755CE488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840434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9AC9B-82C6-3C40-823D-AB08013D8F45}" type="datetimeFigureOut">
              <a:rPr lang="en-US" smtClean="0"/>
              <a:pPr/>
              <a:t>6/30/2019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6CBEF-3E51-A74F-8338-5A1755CE488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582005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9AC9B-82C6-3C40-823D-AB08013D8F45}" type="datetimeFigureOut">
              <a:rPr lang="en-US" smtClean="0"/>
              <a:pPr/>
              <a:t>6/30/2019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6CBEF-3E51-A74F-8338-5A1755CE488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796953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9AC9B-82C6-3C40-823D-AB08013D8F45}" type="datetimeFigureOut">
              <a:rPr lang="en-US" smtClean="0"/>
              <a:pPr/>
              <a:t>6/30/2019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6CBEF-3E51-A74F-8338-5A1755CE488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797730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9AC9B-82C6-3C40-823D-AB08013D8F45}" type="datetimeFigureOut">
              <a:rPr lang="en-US" smtClean="0"/>
              <a:pPr/>
              <a:t>6/30/2019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6CBEF-3E51-A74F-8338-5A1755CE488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768061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9AC9B-82C6-3C40-823D-AB08013D8F45}" type="datetimeFigureOut">
              <a:rPr lang="en-US" smtClean="0"/>
              <a:pPr/>
              <a:t>6/30/2019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6CBEF-3E51-A74F-8338-5A1755CE488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190224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9AC9B-82C6-3C40-823D-AB08013D8F45}" type="datetimeFigureOut">
              <a:rPr lang="en-US" smtClean="0"/>
              <a:pPr/>
              <a:t>6/30/2019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6CBEF-3E51-A74F-8338-5A1755CE488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061931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C9AC9B-82C6-3C40-823D-AB08013D8F45}" type="datetimeFigureOut">
              <a:rPr lang="en-US" smtClean="0"/>
              <a:pPr/>
              <a:t>6/30/2019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26CBEF-3E51-A74F-8338-5A1755CE488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368418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536"/>
            <a:ext cx="9142571" cy="685692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61940" y="5596761"/>
            <a:ext cx="7897673" cy="8315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sz="2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yriad Pro Light"/>
                <a:cs typeface="Myriad Pro Light"/>
              </a:rPr>
              <a:t>CAPE WINELANDS</a:t>
            </a:r>
          </a:p>
          <a:p>
            <a:pPr algn="ctr">
              <a:lnSpc>
                <a:spcPct val="110000"/>
              </a:lnSpc>
            </a:pPr>
            <a:r>
              <a:rPr lang="en-US" sz="2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yriad Pro Light"/>
                <a:cs typeface="Myriad Pro Light"/>
              </a:rPr>
              <a:t>DURBANVILLE</a:t>
            </a:r>
            <a:endParaRPr lang="en-US" sz="2200" dirty="0">
              <a:solidFill>
                <a:schemeClr val="tx1">
                  <a:lumMod val="50000"/>
                  <a:lumOff val="50000"/>
                </a:schemeClr>
              </a:solidFill>
              <a:latin typeface="Myriad Pro Light"/>
              <a:cs typeface="Myriad Pro Ligh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445400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URBANVILLE10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5744479" y="6426660"/>
            <a:ext cx="3112999" cy="431340"/>
            <a:chOff x="5745373" y="6426660"/>
            <a:chExt cx="3112999" cy="431340"/>
          </a:xfrm>
        </p:grpSpPr>
        <p:grpSp>
          <p:nvGrpSpPr>
            <p:cNvPr id="4" name="Group 3"/>
            <p:cNvGrpSpPr/>
            <p:nvPr/>
          </p:nvGrpSpPr>
          <p:grpSpPr>
            <a:xfrm>
              <a:off x="5745373" y="6426660"/>
              <a:ext cx="3112999" cy="431340"/>
              <a:chOff x="5288229" y="6426660"/>
              <a:chExt cx="3570144" cy="431340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5288229" y="6426660"/>
                <a:ext cx="1785072" cy="4313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7073301" y="6426660"/>
                <a:ext cx="1785072" cy="431340"/>
              </a:xfrm>
              <a:prstGeom prst="rect">
                <a:avLst/>
              </a:prstGeom>
              <a:solidFill>
                <a:srgbClr val="E38F56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7F7F7F"/>
                  </a:solidFill>
                </a:endParaRPr>
              </a:p>
            </p:txBody>
          </p:sp>
        </p:grpSp>
        <p:sp>
          <p:nvSpPr>
            <p:cNvPr id="5" name="TextBox 4"/>
            <p:cNvSpPr txBox="1"/>
            <p:nvPr/>
          </p:nvSpPr>
          <p:spPr>
            <a:xfrm>
              <a:off x="7730014" y="6496769"/>
              <a:ext cx="69311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  <a:cs typeface="Myriad Pro"/>
                </a:rPr>
                <a:t>Coastal</a:t>
              </a:r>
              <a:endParaRPr 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yriad Pro"/>
                <a:cs typeface="Myriad Pro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745373" y="6500766"/>
              <a:ext cx="15205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i="1" dirty="0" smtClean="0">
                  <a:solidFill>
                    <a:schemeClr val="bg1">
                      <a:lumMod val="50000"/>
                    </a:schemeClr>
                  </a:solidFill>
                  <a:latin typeface="Myriad Pro"/>
                  <a:cs typeface="Myriad Pro"/>
                </a:rPr>
                <a:t>Durbanville</a:t>
              </a:r>
              <a:endParaRPr lang="en-US" sz="1200" i="1" dirty="0">
                <a:solidFill>
                  <a:schemeClr val="bg1">
                    <a:lumMod val="50000"/>
                  </a:schemeClr>
                </a:solidFill>
                <a:latin typeface="Myriad Pro"/>
                <a:cs typeface="Myriad Pro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6644467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536"/>
            <a:ext cx="9142571" cy="6856928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5744479" y="6426660"/>
            <a:ext cx="3112999" cy="431340"/>
            <a:chOff x="5745373" y="6426660"/>
            <a:chExt cx="3112999" cy="431340"/>
          </a:xfrm>
        </p:grpSpPr>
        <p:grpSp>
          <p:nvGrpSpPr>
            <p:cNvPr id="4" name="Group 3"/>
            <p:cNvGrpSpPr/>
            <p:nvPr/>
          </p:nvGrpSpPr>
          <p:grpSpPr>
            <a:xfrm>
              <a:off x="5745373" y="6426660"/>
              <a:ext cx="3112999" cy="431340"/>
              <a:chOff x="5288229" y="6426660"/>
              <a:chExt cx="3570144" cy="431340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5288229" y="6426660"/>
                <a:ext cx="1785072" cy="4313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7073301" y="6426660"/>
                <a:ext cx="1785072" cy="431340"/>
              </a:xfrm>
              <a:prstGeom prst="rect">
                <a:avLst/>
              </a:prstGeom>
              <a:solidFill>
                <a:srgbClr val="E38F56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7F7F7F"/>
                  </a:solidFill>
                </a:endParaRPr>
              </a:p>
            </p:txBody>
          </p:sp>
        </p:grpSp>
        <p:sp>
          <p:nvSpPr>
            <p:cNvPr id="5" name="TextBox 4"/>
            <p:cNvSpPr txBox="1"/>
            <p:nvPr/>
          </p:nvSpPr>
          <p:spPr>
            <a:xfrm>
              <a:off x="7730014" y="6496769"/>
              <a:ext cx="69311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  <a:cs typeface="Myriad Pro"/>
                </a:rPr>
                <a:t>Coastal</a:t>
              </a:r>
              <a:endParaRPr 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yriad Pro"/>
                <a:cs typeface="Myriad Pro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745373" y="6500766"/>
              <a:ext cx="15205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i="1" dirty="0" smtClean="0">
                  <a:solidFill>
                    <a:schemeClr val="bg1">
                      <a:lumMod val="50000"/>
                    </a:schemeClr>
                  </a:solidFill>
                  <a:latin typeface="Myriad Pro"/>
                  <a:cs typeface="Myriad Pro"/>
                </a:rPr>
                <a:t>Durbanville</a:t>
              </a:r>
              <a:endParaRPr lang="en-US" sz="1200" i="1" dirty="0">
                <a:solidFill>
                  <a:schemeClr val="bg1">
                    <a:lumMod val="50000"/>
                  </a:schemeClr>
                </a:solidFill>
                <a:latin typeface="Myriad Pro"/>
                <a:cs typeface="Myriad Pro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287530" y="5541046"/>
            <a:ext cx="8530005" cy="683264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600" dirty="0">
                <a:solidFill>
                  <a:srgbClr val="A6A6A6"/>
                </a:solidFill>
                <a:latin typeface="Myriad Pro Light"/>
                <a:cs typeface="Myriad Pro Light"/>
              </a:rPr>
              <a:t>Durbanville has an average rainfall of only 481 mm on the eastern slopes and even less on the </a:t>
            </a:r>
            <a:r>
              <a:rPr lang="en-US" sz="1600" dirty="0" smtClean="0">
                <a:solidFill>
                  <a:srgbClr val="A6A6A6"/>
                </a:solidFill>
                <a:latin typeface="Myriad Pro Light"/>
                <a:cs typeface="Myriad Pro Light"/>
              </a:rPr>
              <a:t>western </a:t>
            </a:r>
            <a:r>
              <a:rPr lang="en-US" sz="1600" dirty="0">
                <a:solidFill>
                  <a:srgbClr val="A6A6A6"/>
                </a:solidFill>
                <a:latin typeface="Myriad Pro Light"/>
                <a:cs typeface="Myriad Pro Light"/>
              </a:rPr>
              <a:t>slopes.</a:t>
            </a:r>
          </a:p>
        </p:txBody>
      </p:sp>
    </p:spTree>
    <p:extLst>
      <p:ext uri="{BB962C8B-B14F-4D97-AF65-F5344CB8AC3E}">
        <p14:creationId xmlns:p14="http://schemas.microsoft.com/office/powerpoint/2010/main" xmlns="" val="23278538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URBANVILLE12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5744479" y="6426660"/>
            <a:ext cx="3112999" cy="431340"/>
            <a:chOff x="5745373" y="6426660"/>
            <a:chExt cx="3112999" cy="431340"/>
          </a:xfrm>
        </p:grpSpPr>
        <p:grpSp>
          <p:nvGrpSpPr>
            <p:cNvPr id="4" name="Group 3"/>
            <p:cNvGrpSpPr/>
            <p:nvPr/>
          </p:nvGrpSpPr>
          <p:grpSpPr>
            <a:xfrm>
              <a:off x="5745373" y="6426660"/>
              <a:ext cx="3112999" cy="431340"/>
              <a:chOff x="5288229" y="6426660"/>
              <a:chExt cx="3570144" cy="431340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5288229" y="6426660"/>
                <a:ext cx="1785072" cy="4313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7073301" y="6426660"/>
                <a:ext cx="1785072" cy="431340"/>
              </a:xfrm>
              <a:prstGeom prst="rect">
                <a:avLst/>
              </a:prstGeom>
              <a:solidFill>
                <a:srgbClr val="E38F56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7F7F7F"/>
                  </a:solidFill>
                </a:endParaRPr>
              </a:p>
            </p:txBody>
          </p:sp>
        </p:grpSp>
        <p:sp>
          <p:nvSpPr>
            <p:cNvPr id="5" name="TextBox 4"/>
            <p:cNvSpPr txBox="1"/>
            <p:nvPr/>
          </p:nvSpPr>
          <p:spPr>
            <a:xfrm>
              <a:off x="7730014" y="6496769"/>
              <a:ext cx="69311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  <a:cs typeface="Myriad Pro"/>
                </a:rPr>
                <a:t>Coastal</a:t>
              </a:r>
              <a:endParaRPr 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yriad Pro"/>
                <a:cs typeface="Myriad Pro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745373" y="6500766"/>
              <a:ext cx="15205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i="1" dirty="0" smtClean="0">
                  <a:solidFill>
                    <a:schemeClr val="bg1">
                      <a:lumMod val="50000"/>
                    </a:schemeClr>
                  </a:solidFill>
                  <a:latin typeface="Myriad Pro"/>
                  <a:cs typeface="Myriad Pro"/>
                </a:rPr>
                <a:t>Durbanville</a:t>
              </a:r>
              <a:endParaRPr lang="en-US" sz="1200" i="1" dirty="0">
                <a:solidFill>
                  <a:schemeClr val="bg1">
                    <a:lumMod val="50000"/>
                  </a:schemeClr>
                </a:solidFill>
                <a:latin typeface="Myriad Pro"/>
                <a:cs typeface="Myriad Pro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9339199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URBANVILLE13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5744479" y="6426660"/>
            <a:ext cx="3112999" cy="431340"/>
            <a:chOff x="5745373" y="6426660"/>
            <a:chExt cx="3112999" cy="431340"/>
          </a:xfrm>
        </p:grpSpPr>
        <p:grpSp>
          <p:nvGrpSpPr>
            <p:cNvPr id="4" name="Group 3"/>
            <p:cNvGrpSpPr/>
            <p:nvPr/>
          </p:nvGrpSpPr>
          <p:grpSpPr>
            <a:xfrm>
              <a:off x="5745373" y="6426660"/>
              <a:ext cx="3112999" cy="431340"/>
              <a:chOff x="5288229" y="6426660"/>
              <a:chExt cx="3570144" cy="431340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5288229" y="6426660"/>
                <a:ext cx="1785072" cy="4313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7073301" y="6426660"/>
                <a:ext cx="1785072" cy="431340"/>
              </a:xfrm>
              <a:prstGeom prst="rect">
                <a:avLst/>
              </a:prstGeom>
              <a:solidFill>
                <a:srgbClr val="E38F56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7F7F7F"/>
                  </a:solidFill>
                </a:endParaRPr>
              </a:p>
            </p:txBody>
          </p:sp>
        </p:grpSp>
        <p:sp>
          <p:nvSpPr>
            <p:cNvPr id="5" name="TextBox 4"/>
            <p:cNvSpPr txBox="1"/>
            <p:nvPr/>
          </p:nvSpPr>
          <p:spPr>
            <a:xfrm>
              <a:off x="7730014" y="6496769"/>
              <a:ext cx="69311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  <a:cs typeface="Myriad Pro"/>
                </a:rPr>
                <a:t>Coastal</a:t>
              </a:r>
              <a:endParaRPr 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yriad Pro"/>
                <a:cs typeface="Myriad Pro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745373" y="6500766"/>
              <a:ext cx="15205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i="1" dirty="0" smtClean="0">
                  <a:solidFill>
                    <a:schemeClr val="bg1">
                      <a:lumMod val="50000"/>
                    </a:schemeClr>
                  </a:solidFill>
                  <a:latin typeface="Myriad Pro"/>
                  <a:cs typeface="Myriad Pro"/>
                </a:rPr>
                <a:t>Durbanville</a:t>
              </a:r>
              <a:endParaRPr lang="en-US" sz="1200" i="1" dirty="0">
                <a:solidFill>
                  <a:schemeClr val="bg1">
                    <a:lumMod val="50000"/>
                  </a:schemeClr>
                </a:solidFill>
                <a:latin typeface="Myriad Pro"/>
                <a:cs typeface="Myriad Pro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0321832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URBANVILLE14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5744479" y="6426660"/>
            <a:ext cx="3112999" cy="431340"/>
            <a:chOff x="5745373" y="6426660"/>
            <a:chExt cx="3112999" cy="431340"/>
          </a:xfrm>
        </p:grpSpPr>
        <p:grpSp>
          <p:nvGrpSpPr>
            <p:cNvPr id="4" name="Group 3"/>
            <p:cNvGrpSpPr/>
            <p:nvPr/>
          </p:nvGrpSpPr>
          <p:grpSpPr>
            <a:xfrm>
              <a:off x="5745373" y="6426660"/>
              <a:ext cx="3112999" cy="431340"/>
              <a:chOff x="5288229" y="6426660"/>
              <a:chExt cx="3570144" cy="431340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5288229" y="6426660"/>
                <a:ext cx="1785072" cy="4313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7073301" y="6426660"/>
                <a:ext cx="1785072" cy="431340"/>
              </a:xfrm>
              <a:prstGeom prst="rect">
                <a:avLst/>
              </a:prstGeom>
              <a:solidFill>
                <a:srgbClr val="E38F56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7F7F7F"/>
                  </a:solidFill>
                </a:endParaRPr>
              </a:p>
            </p:txBody>
          </p:sp>
        </p:grpSp>
        <p:sp>
          <p:nvSpPr>
            <p:cNvPr id="5" name="TextBox 4"/>
            <p:cNvSpPr txBox="1"/>
            <p:nvPr/>
          </p:nvSpPr>
          <p:spPr>
            <a:xfrm>
              <a:off x="7730014" y="6496769"/>
              <a:ext cx="69311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  <a:cs typeface="Myriad Pro"/>
                </a:rPr>
                <a:t>Coastal</a:t>
              </a:r>
              <a:endParaRPr 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yriad Pro"/>
                <a:cs typeface="Myriad Pro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745373" y="6500766"/>
              <a:ext cx="15205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i="1" dirty="0" smtClean="0">
                  <a:solidFill>
                    <a:schemeClr val="bg1">
                      <a:lumMod val="50000"/>
                    </a:schemeClr>
                  </a:solidFill>
                  <a:latin typeface="Myriad Pro"/>
                  <a:cs typeface="Myriad Pro"/>
                </a:rPr>
                <a:t>Durbanville</a:t>
              </a:r>
              <a:endParaRPr lang="en-US" sz="1200" i="1" dirty="0">
                <a:solidFill>
                  <a:schemeClr val="bg1">
                    <a:lumMod val="50000"/>
                  </a:schemeClr>
                </a:solidFill>
                <a:latin typeface="Myriad Pro"/>
                <a:cs typeface="Myriad Pro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6332017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URBANVILLE15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5744479" y="6426660"/>
            <a:ext cx="3112999" cy="431340"/>
            <a:chOff x="5745373" y="6426660"/>
            <a:chExt cx="3112999" cy="431340"/>
          </a:xfrm>
        </p:grpSpPr>
        <p:grpSp>
          <p:nvGrpSpPr>
            <p:cNvPr id="4" name="Group 3"/>
            <p:cNvGrpSpPr/>
            <p:nvPr/>
          </p:nvGrpSpPr>
          <p:grpSpPr>
            <a:xfrm>
              <a:off x="5745373" y="6426660"/>
              <a:ext cx="3112999" cy="431340"/>
              <a:chOff x="5288229" y="6426660"/>
              <a:chExt cx="3570144" cy="431340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5288229" y="6426660"/>
                <a:ext cx="1785072" cy="4313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7073301" y="6426660"/>
                <a:ext cx="1785072" cy="431340"/>
              </a:xfrm>
              <a:prstGeom prst="rect">
                <a:avLst/>
              </a:prstGeom>
              <a:solidFill>
                <a:srgbClr val="E38F56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7F7F7F"/>
                  </a:solidFill>
                </a:endParaRPr>
              </a:p>
            </p:txBody>
          </p:sp>
        </p:grpSp>
        <p:sp>
          <p:nvSpPr>
            <p:cNvPr id="5" name="TextBox 4"/>
            <p:cNvSpPr txBox="1"/>
            <p:nvPr/>
          </p:nvSpPr>
          <p:spPr>
            <a:xfrm>
              <a:off x="7730014" y="6496769"/>
              <a:ext cx="69311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  <a:cs typeface="Myriad Pro"/>
                </a:rPr>
                <a:t>Coastal</a:t>
              </a:r>
              <a:endParaRPr 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yriad Pro"/>
                <a:cs typeface="Myriad Pro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745373" y="6500766"/>
              <a:ext cx="15205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i="1" dirty="0" smtClean="0">
                  <a:solidFill>
                    <a:schemeClr val="bg1">
                      <a:lumMod val="50000"/>
                    </a:schemeClr>
                  </a:solidFill>
                  <a:latin typeface="Myriad Pro"/>
                  <a:cs typeface="Myriad Pro"/>
                </a:rPr>
                <a:t>Durbanville</a:t>
              </a:r>
              <a:endParaRPr lang="en-US" sz="1200" i="1" dirty="0">
                <a:solidFill>
                  <a:schemeClr val="bg1">
                    <a:lumMod val="50000"/>
                  </a:schemeClr>
                </a:solidFill>
                <a:latin typeface="Myriad Pro"/>
                <a:cs typeface="Myriad Pro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1283954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URBANVILLE16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5744479" y="6426660"/>
            <a:ext cx="3112999" cy="431340"/>
            <a:chOff x="5745373" y="6426660"/>
            <a:chExt cx="3112999" cy="431340"/>
          </a:xfrm>
        </p:grpSpPr>
        <p:grpSp>
          <p:nvGrpSpPr>
            <p:cNvPr id="4" name="Group 3"/>
            <p:cNvGrpSpPr/>
            <p:nvPr/>
          </p:nvGrpSpPr>
          <p:grpSpPr>
            <a:xfrm>
              <a:off x="5745373" y="6426660"/>
              <a:ext cx="3112999" cy="431340"/>
              <a:chOff x="5288229" y="6426660"/>
              <a:chExt cx="3570144" cy="431340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5288229" y="6426660"/>
                <a:ext cx="1785072" cy="4313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7073301" y="6426660"/>
                <a:ext cx="1785072" cy="431340"/>
              </a:xfrm>
              <a:prstGeom prst="rect">
                <a:avLst/>
              </a:prstGeom>
              <a:solidFill>
                <a:srgbClr val="E38F56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7F7F7F"/>
                  </a:solidFill>
                </a:endParaRPr>
              </a:p>
            </p:txBody>
          </p:sp>
        </p:grpSp>
        <p:sp>
          <p:nvSpPr>
            <p:cNvPr id="5" name="TextBox 4"/>
            <p:cNvSpPr txBox="1"/>
            <p:nvPr/>
          </p:nvSpPr>
          <p:spPr>
            <a:xfrm>
              <a:off x="7730014" y="6496769"/>
              <a:ext cx="69311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  <a:cs typeface="Myriad Pro"/>
                </a:rPr>
                <a:t>Coastal</a:t>
              </a:r>
              <a:endParaRPr 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yriad Pro"/>
                <a:cs typeface="Myriad Pro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745373" y="6500766"/>
              <a:ext cx="15205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i="1" dirty="0" smtClean="0">
                  <a:solidFill>
                    <a:schemeClr val="bg1">
                      <a:lumMod val="50000"/>
                    </a:schemeClr>
                  </a:solidFill>
                  <a:latin typeface="Myriad Pro"/>
                  <a:cs typeface="Myriad Pro"/>
                </a:rPr>
                <a:t>Durbanville</a:t>
              </a:r>
              <a:endParaRPr lang="en-US" sz="1200" i="1" dirty="0">
                <a:solidFill>
                  <a:schemeClr val="bg1">
                    <a:lumMod val="50000"/>
                  </a:schemeClr>
                </a:solidFill>
                <a:latin typeface="Myriad Pro"/>
                <a:cs typeface="Myriad Pro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7513066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URBANVILLE17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5744479" y="6426660"/>
            <a:ext cx="3112999" cy="431340"/>
            <a:chOff x="5745373" y="6426660"/>
            <a:chExt cx="3112999" cy="431340"/>
          </a:xfrm>
        </p:grpSpPr>
        <p:grpSp>
          <p:nvGrpSpPr>
            <p:cNvPr id="4" name="Group 3"/>
            <p:cNvGrpSpPr/>
            <p:nvPr/>
          </p:nvGrpSpPr>
          <p:grpSpPr>
            <a:xfrm>
              <a:off x="5745373" y="6426660"/>
              <a:ext cx="3112999" cy="431340"/>
              <a:chOff x="5288229" y="6426660"/>
              <a:chExt cx="3570144" cy="431340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5288229" y="6426660"/>
                <a:ext cx="1785072" cy="4313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7073301" y="6426660"/>
                <a:ext cx="1785072" cy="431340"/>
              </a:xfrm>
              <a:prstGeom prst="rect">
                <a:avLst/>
              </a:prstGeom>
              <a:solidFill>
                <a:srgbClr val="E38F56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7F7F7F"/>
                  </a:solidFill>
                </a:endParaRPr>
              </a:p>
            </p:txBody>
          </p:sp>
        </p:grpSp>
        <p:sp>
          <p:nvSpPr>
            <p:cNvPr id="5" name="TextBox 4"/>
            <p:cNvSpPr txBox="1"/>
            <p:nvPr/>
          </p:nvSpPr>
          <p:spPr>
            <a:xfrm>
              <a:off x="7730014" y="6496769"/>
              <a:ext cx="69311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  <a:cs typeface="Myriad Pro"/>
                </a:rPr>
                <a:t>Coastal</a:t>
              </a:r>
              <a:endParaRPr 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yriad Pro"/>
                <a:cs typeface="Myriad Pro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745373" y="6500766"/>
              <a:ext cx="15205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i="1" dirty="0" smtClean="0">
                  <a:solidFill>
                    <a:schemeClr val="bg1">
                      <a:lumMod val="50000"/>
                    </a:schemeClr>
                  </a:solidFill>
                  <a:latin typeface="Myriad Pro"/>
                  <a:cs typeface="Myriad Pro"/>
                </a:rPr>
                <a:t>Durbanville</a:t>
              </a:r>
              <a:endParaRPr lang="en-US" sz="1200" i="1" dirty="0">
                <a:solidFill>
                  <a:schemeClr val="bg1">
                    <a:lumMod val="50000"/>
                  </a:schemeClr>
                </a:solidFill>
                <a:latin typeface="Myriad Pro"/>
                <a:cs typeface="Myriad Pro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9195401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URBANVILLE18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99981" y="5614676"/>
            <a:ext cx="8566187" cy="750975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200" dirty="0">
                <a:solidFill>
                  <a:srgbClr val="A6A6A6"/>
                </a:solidFill>
                <a:latin typeface="Myriad Pro Light"/>
                <a:cs typeface="Myriad Pro Light"/>
              </a:rPr>
              <a:t>The images used in these presentations have been sourced from various producers, as well as industry and tourism bodies. </a:t>
            </a:r>
            <a:r>
              <a:rPr lang="en-US" sz="1200" dirty="0" smtClean="0">
                <a:solidFill>
                  <a:srgbClr val="A6A6A6"/>
                </a:solidFill>
                <a:latin typeface="Myriad Pro Light"/>
                <a:cs typeface="Myriad Pro Light"/>
              </a:rPr>
              <a:t/>
            </a:r>
            <a:br>
              <a:rPr lang="en-US" sz="1200" dirty="0" smtClean="0">
                <a:solidFill>
                  <a:srgbClr val="A6A6A6"/>
                </a:solidFill>
                <a:latin typeface="Myriad Pro Light"/>
                <a:cs typeface="Myriad Pro Light"/>
              </a:rPr>
            </a:br>
            <a:r>
              <a:rPr lang="en-US" sz="1200" dirty="0" smtClean="0">
                <a:solidFill>
                  <a:srgbClr val="A6A6A6"/>
                </a:solidFill>
                <a:latin typeface="Myriad Pro Light"/>
                <a:cs typeface="Myriad Pro Light"/>
              </a:rPr>
              <a:t>These </a:t>
            </a:r>
            <a:r>
              <a:rPr lang="en-US" sz="1200" dirty="0">
                <a:solidFill>
                  <a:srgbClr val="A6A6A6"/>
                </a:solidFill>
                <a:latin typeface="Myriad Pro Light"/>
                <a:cs typeface="Myriad Pro Light"/>
              </a:rPr>
              <a:t>presentations </a:t>
            </a:r>
            <a:r>
              <a:rPr lang="en-US" sz="1200" dirty="0" smtClean="0">
                <a:solidFill>
                  <a:srgbClr val="A6A6A6"/>
                </a:solidFill>
                <a:latin typeface="Myriad Pro Light"/>
                <a:cs typeface="Myriad Pro Light"/>
              </a:rPr>
              <a:t>are strictly </a:t>
            </a:r>
            <a:r>
              <a:rPr lang="en-US" sz="1200" dirty="0">
                <a:solidFill>
                  <a:srgbClr val="A6A6A6"/>
                </a:solidFill>
                <a:latin typeface="Myriad Pro Light"/>
                <a:cs typeface="Myriad Pro Light"/>
              </a:rPr>
              <a:t>for non-commercial, non-profit, educational purposes only and cannot be reproduced or transmitted </a:t>
            </a:r>
            <a:r>
              <a:rPr lang="en-US" sz="1200" dirty="0" smtClean="0">
                <a:solidFill>
                  <a:srgbClr val="A6A6A6"/>
                </a:solidFill>
                <a:latin typeface="Myriad Pro Light"/>
                <a:cs typeface="Myriad Pro Light"/>
              </a:rPr>
              <a:t> in </a:t>
            </a:r>
            <a:r>
              <a:rPr lang="en-US" sz="1200" dirty="0">
                <a:solidFill>
                  <a:srgbClr val="A6A6A6"/>
                </a:solidFill>
                <a:latin typeface="Myriad Pro Light"/>
                <a:cs typeface="Myriad Pro Light"/>
              </a:rPr>
              <a:t>any form or by any means </a:t>
            </a:r>
            <a:r>
              <a:rPr lang="en-US" sz="1200" dirty="0" smtClean="0">
                <a:solidFill>
                  <a:srgbClr val="A6A6A6"/>
                </a:solidFill>
                <a:latin typeface="Myriad Pro Light"/>
                <a:cs typeface="Myriad Pro Light"/>
              </a:rPr>
              <a:t>without written </a:t>
            </a:r>
            <a:r>
              <a:rPr lang="en-US" sz="1200" dirty="0">
                <a:solidFill>
                  <a:srgbClr val="A6A6A6"/>
                </a:solidFill>
                <a:latin typeface="Myriad Pro Light"/>
                <a:cs typeface="Myriad Pro Light"/>
              </a:rPr>
              <a:t>permission from Wines of South Africa (WOSA).</a:t>
            </a:r>
          </a:p>
        </p:txBody>
      </p:sp>
    </p:spTree>
    <p:extLst>
      <p:ext uri="{BB962C8B-B14F-4D97-AF65-F5344CB8AC3E}">
        <p14:creationId xmlns:p14="http://schemas.microsoft.com/office/powerpoint/2010/main" xmlns="" val="18271655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A2AC6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97687" y="4968854"/>
            <a:ext cx="8229230" cy="1265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600" dirty="0">
                <a:solidFill>
                  <a:schemeClr val="bg1"/>
                </a:solidFill>
                <a:latin typeface="Myriad Pro Light"/>
                <a:cs typeface="Myriad Pro Light"/>
              </a:rPr>
              <a:t>The Cape winelands, considered by many to be</a:t>
            </a:r>
          </a:p>
          <a:p>
            <a:pPr>
              <a:lnSpc>
                <a:spcPct val="120000"/>
              </a:lnSpc>
            </a:pPr>
            <a:r>
              <a:rPr lang="en-US" sz="1600" dirty="0">
                <a:solidFill>
                  <a:schemeClr val="bg1"/>
                </a:solidFill>
                <a:latin typeface="Myriad Pro Light"/>
                <a:cs typeface="Myriad Pro Light"/>
              </a:rPr>
              <a:t>the most beautiful in the world, has a network of</a:t>
            </a:r>
          </a:p>
          <a:p>
            <a:pPr>
              <a:lnSpc>
                <a:spcPct val="120000"/>
              </a:lnSpc>
            </a:pPr>
            <a:r>
              <a:rPr lang="en-US" sz="1600" dirty="0">
                <a:solidFill>
                  <a:schemeClr val="bg1"/>
                </a:solidFill>
                <a:latin typeface="Myriad Pro Light"/>
                <a:cs typeface="Myriad Pro Light"/>
              </a:rPr>
              <a:t>diverse and well-run wine routes, affording visitors</a:t>
            </a:r>
          </a:p>
          <a:p>
            <a:pPr>
              <a:lnSpc>
                <a:spcPct val="120000"/>
              </a:lnSpc>
            </a:pPr>
            <a:r>
              <a:rPr lang="en-US" sz="1600" dirty="0">
                <a:solidFill>
                  <a:schemeClr val="bg1"/>
                </a:solidFill>
                <a:latin typeface="Myriad Pro Light"/>
                <a:cs typeface="Myriad Pro Light"/>
              </a:rPr>
              <a:t>a varied and unforgettable experience.</a:t>
            </a:r>
          </a:p>
        </p:txBody>
      </p:sp>
    </p:spTree>
    <p:extLst>
      <p:ext uri="{BB962C8B-B14F-4D97-AF65-F5344CB8AC3E}">
        <p14:creationId xmlns:p14="http://schemas.microsoft.com/office/powerpoint/2010/main" xmlns="" val="1772706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URBANVILLE2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221009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536"/>
            <a:ext cx="9142571" cy="685692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61940" y="5802181"/>
            <a:ext cx="7897673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yriad Pro Light"/>
                <a:cs typeface="Myriad Pro Light"/>
              </a:rPr>
              <a:t>THE END</a:t>
            </a:r>
            <a:endParaRPr lang="en-US" sz="2200" dirty="0">
              <a:solidFill>
                <a:schemeClr val="tx1">
                  <a:lumMod val="50000"/>
                  <a:lumOff val="50000"/>
                </a:schemeClr>
              </a:solidFill>
              <a:latin typeface="Myriad Pro Light"/>
              <a:cs typeface="Myriad Pro Ligh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296514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URBANVILLE3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48590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-894" y="0"/>
            <a:ext cx="9144000" cy="6858000"/>
            <a:chOff x="0" y="0"/>
            <a:chExt cx="9144000" cy="6858000"/>
          </a:xfrm>
        </p:grpSpPr>
        <p:grpSp>
          <p:nvGrpSpPr>
            <p:cNvPr id="5" name="Group 4"/>
            <p:cNvGrpSpPr/>
            <p:nvPr/>
          </p:nvGrpSpPr>
          <p:grpSpPr>
            <a:xfrm>
              <a:off x="5745373" y="6426660"/>
              <a:ext cx="3112999" cy="431340"/>
              <a:chOff x="5745373" y="6426660"/>
              <a:chExt cx="3112999" cy="431340"/>
            </a:xfrm>
          </p:grpSpPr>
          <p:grpSp>
            <p:nvGrpSpPr>
              <p:cNvPr id="10" name="Group 9"/>
              <p:cNvGrpSpPr/>
              <p:nvPr/>
            </p:nvGrpSpPr>
            <p:grpSpPr>
              <a:xfrm>
                <a:off x="5745373" y="6426660"/>
                <a:ext cx="3112999" cy="431340"/>
                <a:chOff x="5288229" y="6426660"/>
                <a:chExt cx="3570144" cy="431340"/>
              </a:xfrm>
            </p:grpSpPr>
            <p:sp>
              <p:nvSpPr>
                <p:cNvPr id="13" name="Rectangle 12"/>
                <p:cNvSpPr/>
                <p:nvPr/>
              </p:nvSpPr>
              <p:spPr>
                <a:xfrm>
                  <a:off x="5288229" y="6426660"/>
                  <a:ext cx="1785072" cy="43134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4" name="Rectangle 13"/>
                <p:cNvSpPr/>
                <p:nvPr/>
              </p:nvSpPr>
              <p:spPr>
                <a:xfrm>
                  <a:off x="7073301" y="6426660"/>
                  <a:ext cx="1785072" cy="431340"/>
                </a:xfrm>
                <a:prstGeom prst="rect">
                  <a:avLst/>
                </a:prstGeom>
                <a:solidFill>
                  <a:srgbClr val="E38F56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rgbClr val="7F7F7F"/>
                    </a:solidFill>
                  </a:endParaRPr>
                </a:p>
              </p:txBody>
            </p:sp>
          </p:grpSp>
          <p:sp>
            <p:nvSpPr>
              <p:cNvPr id="11" name="TextBox 10"/>
              <p:cNvSpPr txBox="1"/>
              <p:nvPr/>
            </p:nvSpPr>
            <p:spPr>
              <a:xfrm>
                <a:off x="7730014" y="6496769"/>
                <a:ext cx="693112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200" b="1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Myriad Pro"/>
                    <a:cs typeface="Myriad Pro"/>
                  </a:rPr>
                  <a:t>Coastal</a:t>
                </a:r>
                <a:endPara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  <a:cs typeface="Myriad Pro"/>
                </a:endParaRP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5745373" y="6500766"/>
                <a:ext cx="152058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1200" i="1" dirty="0" smtClean="0">
                    <a:solidFill>
                      <a:schemeClr val="bg1">
                        <a:lumMod val="50000"/>
                      </a:schemeClr>
                    </a:solidFill>
                    <a:latin typeface="Myriad Pro"/>
                    <a:cs typeface="Myriad Pro"/>
                  </a:rPr>
                  <a:t>Durbanville</a:t>
                </a:r>
                <a:endParaRPr lang="en-US" sz="1200" i="1" dirty="0">
                  <a:solidFill>
                    <a:schemeClr val="bg1">
                      <a:lumMod val="50000"/>
                    </a:schemeClr>
                  </a:solidFill>
                  <a:latin typeface="Myriad Pro"/>
                  <a:cs typeface="Myriad Pro"/>
                </a:endParaRPr>
              </a:p>
            </p:txBody>
          </p:sp>
        </p:grpSp>
        <p:grpSp>
          <p:nvGrpSpPr>
            <p:cNvPr id="6" name="Group 5"/>
            <p:cNvGrpSpPr/>
            <p:nvPr/>
          </p:nvGrpSpPr>
          <p:grpSpPr>
            <a:xfrm>
              <a:off x="0" y="0"/>
              <a:ext cx="9144000" cy="3427400"/>
              <a:chOff x="0" y="0"/>
              <a:chExt cx="9144000" cy="3427400"/>
            </a:xfrm>
          </p:grpSpPr>
          <p:sp>
            <p:nvSpPr>
              <p:cNvPr id="7" name="TextBox 6"/>
              <p:cNvSpPr txBox="1"/>
              <p:nvPr/>
            </p:nvSpPr>
            <p:spPr>
              <a:xfrm>
                <a:off x="6107768" y="2007524"/>
                <a:ext cx="2856789" cy="14198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>
                  <a:lnSpc>
                    <a:spcPct val="120000"/>
                  </a:lnSpc>
                  <a:spcAft>
                    <a:spcPts val="600"/>
                  </a:spcAft>
                </a:pPr>
                <a:r>
                  <a:rPr lang="en-US" sz="16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Myriad Pro"/>
                    <a:cs typeface="Myriad Pro"/>
                  </a:rPr>
                  <a:t>Region: </a:t>
                </a:r>
                <a:r>
                  <a:rPr lang="en-US" sz="16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Myriad Pro Light"/>
                    <a:cs typeface="Myriad Pro Light"/>
                  </a:rPr>
                  <a:t>Coastal</a:t>
                </a:r>
              </a:p>
              <a:p>
                <a:pPr algn="r">
                  <a:lnSpc>
                    <a:spcPct val="120000"/>
                  </a:lnSpc>
                  <a:spcAft>
                    <a:spcPts val="600"/>
                  </a:spcAft>
                </a:pPr>
                <a:r>
                  <a:rPr lang="en-US" sz="1600" b="1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Myriad Pro"/>
                    <a:cs typeface="Myriad Pro"/>
                  </a:rPr>
                  <a:t>District</a:t>
                </a:r>
                <a:r>
                  <a:rPr lang="en-US" sz="16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Myriad Pro"/>
                    <a:cs typeface="Myriad Pro"/>
                  </a:rPr>
                  <a:t>: </a:t>
                </a:r>
                <a:r>
                  <a:rPr lang="en-US" sz="16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Myriad Pro Light"/>
                    <a:cs typeface="Myriad Pro Light"/>
                  </a:rPr>
                  <a:t>Cape </a:t>
                </a:r>
                <a:r>
                  <a:rPr lang="en-US" sz="16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Myriad Pro Light"/>
                    <a:cs typeface="Myriad Pro Light"/>
                  </a:rPr>
                  <a:t>Town</a:t>
                </a:r>
              </a:p>
              <a:p>
                <a:pPr algn="r">
                  <a:lnSpc>
                    <a:spcPct val="120000"/>
                  </a:lnSpc>
                  <a:spcAft>
                    <a:spcPts val="600"/>
                  </a:spcAft>
                </a:pPr>
                <a:r>
                  <a:rPr lang="en-US" sz="1600" b="1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Myriad Pro"/>
                    <a:cs typeface="Myriad Pro"/>
                  </a:rPr>
                  <a:t>Ward</a:t>
                </a:r>
                <a:r>
                  <a:rPr lang="en-US" sz="16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Myriad Pro"/>
                    <a:cs typeface="Myriad Pro"/>
                  </a:rPr>
                  <a:t>: </a:t>
                </a:r>
                <a:r>
                  <a:rPr lang="en-US" sz="16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Myriad Pro Light"/>
                    <a:cs typeface="Myriad Pro Light"/>
                  </a:rPr>
                  <a:t>Durbanville</a:t>
                </a:r>
                <a:br>
                  <a:rPr lang="en-US" sz="16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Myriad Pro Light"/>
                    <a:cs typeface="Myriad Pro Light"/>
                  </a:rPr>
                </a:br>
                <a:r>
                  <a:rPr lang="en-US" sz="16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Myriad Pro Light"/>
                    <a:cs typeface="Myriad Pro Light"/>
                  </a:rPr>
                  <a:t>Philadelphia</a:t>
                </a:r>
                <a:endParaRPr 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 Light"/>
                  <a:cs typeface="Myriad Pro Light"/>
                </a:endParaRPr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0" y="0"/>
                <a:ext cx="9144000" cy="1766673"/>
              </a:xfrm>
              <a:prstGeom prst="rect">
                <a:avLst/>
              </a:prstGeom>
              <a:solidFill>
                <a:srgbClr val="E38F56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7F7F7F"/>
                  </a:solidFill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7559990" y="1124233"/>
                <a:ext cx="140812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sz="2800" b="1" spc="1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Myriad Pro Light"/>
                    <a:cs typeface="Myriad Pro Light"/>
                  </a:rPr>
                  <a:t>Coastal</a:t>
                </a:r>
                <a:endParaRPr lang="en-US" sz="2800" b="1" spc="1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 Light"/>
                  <a:cs typeface="Myriad Pro Light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xmlns="" val="19752575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URBANVILLE5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5744479" y="6441428"/>
            <a:ext cx="3112999" cy="431340"/>
            <a:chOff x="5745373" y="6426660"/>
            <a:chExt cx="3112999" cy="431340"/>
          </a:xfrm>
        </p:grpSpPr>
        <p:grpSp>
          <p:nvGrpSpPr>
            <p:cNvPr id="4" name="Group 3"/>
            <p:cNvGrpSpPr/>
            <p:nvPr/>
          </p:nvGrpSpPr>
          <p:grpSpPr>
            <a:xfrm>
              <a:off x="5745373" y="6426660"/>
              <a:ext cx="3112999" cy="431340"/>
              <a:chOff x="5288229" y="6426660"/>
              <a:chExt cx="3570144" cy="431340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5288229" y="6426660"/>
                <a:ext cx="1785072" cy="4313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7073301" y="6426660"/>
                <a:ext cx="1785072" cy="431340"/>
              </a:xfrm>
              <a:prstGeom prst="rect">
                <a:avLst/>
              </a:prstGeom>
              <a:solidFill>
                <a:srgbClr val="E38F56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7F7F7F"/>
                  </a:solidFill>
                </a:endParaRPr>
              </a:p>
            </p:txBody>
          </p:sp>
        </p:grpSp>
        <p:sp>
          <p:nvSpPr>
            <p:cNvPr id="5" name="TextBox 4"/>
            <p:cNvSpPr txBox="1"/>
            <p:nvPr/>
          </p:nvSpPr>
          <p:spPr>
            <a:xfrm>
              <a:off x="7730014" y="6496769"/>
              <a:ext cx="69311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  <a:cs typeface="Myriad Pro"/>
                </a:rPr>
                <a:t>Coastal</a:t>
              </a:r>
              <a:endParaRPr 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yriad Pro"/>
                <a:cs typeface="Myriad Pro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745373" y="6500766"/>
              <a:ext cx="15205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i="1" dirty="0" smtClean="0">
                  <a:solidFill>
                    <a:schemeClr val="bg1">
                      <a:lumMod val="50000"/>
                    </a:schemeClr>
                  </a:solidFill>
                  <a:latin typeface="Myriad Pro"/>
                  <a:cs typeface="Myriad Pro"/>
                </a:rPr>
                <a:t>Durbanville</a:t>
              </a:r>
              <a:endParaRPr lang="en-US" sz="1200" i="1" dirty="0">
                <a:solidFill>
                  <a:schemeClr val="bg1">
                    <a:lumMod val="50000"/>
                  </a:schemeClr>
                </a:solidFill>
                <a:latin typeface="Myriad Pro"/>
                <a:cs typeface="Myriad Pro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5744479" y="6426660"/>
            <a:ext cx="3112999" cy="431340"/>
            <a:chOff x="5745373" y="6426660"/>
            <a:chExt cx="3112999" cy="431340"/>
          </a:xfrm>
        </p:grpSpPr>
        <p:grpSp>
          <p:nvGrpSpPr>
            <p:cNvPr id="16" name="Group 15"/>
            <p:cNvGrpSpPr/>
            <p:nvPr/>
          </p:nvGrpSpPr>
          <p:grpSpPr>
            <a:xfrm>
              <a:off x="5745373" y="6426660"/>
              <a:ext cx="3112999" cy="431340"/>
              <a:chOff x="5288229" y="6426660"/>
              <a:chExt cx="3570144" cy="431340"/>
            </a:xfrm>
          </p:grpSpPr>
          <p:sp>
            <p:nvSpPr>
              <p:cNvPr id="19" name="Rectangle 18"/>
              <p:cNvSpPr/>
              <p:nvPr/>
            </p:nvSpPr>
            <p:spPr>
              <a:xfrm>
                <a:off x="5288229" y="6426660"/>
                <a:ext cx="1785072" cy="4313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7073301" y="6426660"/>
                <a:ext cx="1785072" cy="431340"/>
              </a:xfrm>
              <a:prstGeom prst="rect">
                <a:avLst/>
              </a:prstGeom>
              <a:solidFill>
                <a:srgbClr val="E38F56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7F7F7F"/>
                  </a:solidFill>
                </a:endParaRPr>
              </a:p>
            </p:txBody>
          </p:sp>
        </p:grpSp>
        <p:sp>
          <p:nvSpPr>
            <p:cNvPr id="17" name="TextBox 16"/>
            <p:cNvSpPr txBox="1"/>
            <p:nvPr/>
          </p:nvSpPr>
          <p:spPr>
            <a:xfrm>
              <a:off x="7730014" y="6496769"/>
              <a:ext cx="69311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  <a:cs typeface="Myriad Pro"/>
                </a:rPr>
                <a:t>Coastal</a:t>
              </a:r>
              <a:endParaRPr 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yriad Pro"/>
                <a:cs typeface="Myriad Pro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745373" y="6500766"/>
              <a:ext cx="15205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i="1" dirty="0" smtClean="0">
                  <a:solidFill>
                    <a:schemeClr val="bg1">
                      <a:lumMod val="50000"/>
                    </a:schemeClr>
                  </a:solidFill>
                  <a:latin typeface="Myriad Pro"/>
                  <a:cs typeface="Myriad Pro"/>
                </a:rPr>
                <a:t>Durbanville</a:t>
              </a:r>
              <a:endParaRPr lang="en-US" sz="1200" i="1" dirty="0">
                <a:solidFill>
                  <a:schemeClr val="bg1">
                    <a:lumMod val="50000"/>
                  </a:schemeClr>
                </a:solidFill>
                <a:latin typeface="Myriad Pro"/>
                <a:cs typeface="Myriad Pro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7933248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URBANVILLE6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5744479" y="6426660"/>
            <a:ext cx="3112999" cy="431340"/>
            <a:chOff x="5745373" y="6426660"/>
            <a:chExt cx="3112999" cy="431340"/>
          </a:xfrm>
        </p:grpSpPr>
        <p:grpSp>
          <p:nvGrpSpPr>
            <p:cNvPr id="4" name="Group 3"/>
            <p:cNvGrpSpPr/>
            <p:nvPr/>
          </p:nvGrpSpPr>
          <p:grpSpPr>
            <a:xfrm>
              <a:off x="5745373" y="6426660"/>
              <a:ext cx="3112999" cy="431340"/>
              <a:chOff x="5288229" y="6426660"/>
              <a:chExt cx="3570144" cy="431340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5288229" y="6426660"/>
                <a:ext cx="1785072" cy="4313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7073301" y="6426660"/>
                <a:ext cx="1785072" cy="431340"/>
              </a:xfrm>
              <a:prstGeom prst="rect">
                <a:avLst/>
              </a:prstGeom>
              <a:solidFill>
                <a:srgbClr val="E38F56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7F7F7F"/>
                  </a:solidFill>
                </a:endParaRPr>
              </a:p>
            </p:txBody>
          </p:sp>
        </p:grpSp>
        <p:sp>
          <p:nvSpPr>
            <p:cNvPr id="5" name="TextBox 4"/>
            <p:cNvSpPr txBox="1"/>
            <p:nvPr/>
          </p:nvSpPr>
          <p:spPr>
            <a:xfrm>
              <a:off x="7730014" y="6496769"/>
              <a:ext cx="69311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  <a:cs typeface="Myriad Pro"/>
                </a:rPr>
                <a:t>Coastal</a:t>
              </a:r>
              <a:endParaRPr 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yriad Pro"/>
                <a:cs typeface="Myriad Pro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745373" y="6500766"/>
              <a:ext cx="15205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i="1" dirty="0" smtClean="0">
                  <a:solidFill>
                    <a:schemeClr val="bg1">
                      <a:lumMod val="50000"/>
                    </a:schemeClr>
                  </a:solidFill>
                  <a:latin typeface="Myriad Pro"/>
                  <a:cs typeface="Myriad Pro"/>
                </a:rPr>
                <a:t>Durbanville</a:t>
              </a:r>
              <a:endParaRPr lang="en-US" sz="1200" i="1" dirty="0">
                <a:solidFill>
                  <a:schemeClr val="bg1">
                    <a:lumMod val="50000"/>
                  </a:schemeClr>
                </a:solidFill>
                <a:latin typeface="Myriad Pro"/>
                <a:cs typeface="Myriad Pro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6584233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536"/>
            <a:ext cx="9142571" cy="6856928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5744479" y="6426660"/>
            <a:ext cx="3112999" cy="431340"/>
            <a:chOff x="5745373" y="6426660"/>
            <a:chExt cx="3112999" cy="431340"/>
          </a:xfrm>
        </p:grpSpPr>
        <p:grpSp>
          <p:nvGrpSpPr>
            <p:cNvPr id="4" name="Group 3"/>
            <p:cNvGrpSpPr/>
            <p:nvPr/>
          </p:nvGrpSpPr>
          <p:grpSpPr>
            <a:xfrm>
              <a:off x="5745373" y="6426660"/>
              <a:ext cx="3112999" cy="431340"/>
              <a:chOff x="5288229" y="6426660"/>
              <a:chExt cx="3570144" cy="431340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5288229" y="6426660"/>
                <a:ext cx="1785072" cy="4313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7073301" y="6426660"/>
                <a:ext cx="1785072" cy="431340"/>
              </a:xfrm>
              <a:prstGeom prst="rect">
                <a:avLst/>
              </a:prstGeom>
              <a:solidFill>
                <a:srgbClr val="E38F56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7F7F7F"/>
                  </a:solidFill>
                </a:endParaRPr>
              </a:p>
            </p:txBody>
          </p:sp>
        </p:grpSp>
        <p:sp>
          <p:nvSpPr>
            <p:cNvPr id="5" name="TextBox 4"/>
            <p:cNvSpPr txBox="1"/>
            <p:nvPr/>
          </p:nvSpPr>
          <p:spPr>
            <a:xfrm>
              <a:off x="7730014" y="6496769"/>
              <a:ext cx="69311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  <a:cs typeface="Myriad Pro"/>
                </a:rPr>
                <a:t>Coastal</a:t>
              </a:r>
              <a:endParaRPr 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yriad Pro"/>
                <a:cs typeface="Myriad Pro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745373" y="6500766"/>
              <a:ext cx="15205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i="1" dirty="0" smtClean="0">
                  <a:solidFill>
                    <a:schemeClr val="bg1">
                      <a:lumMod val="50000"/>
                    </a:schemeClr>
                  </a:solidFill>
                  <a:latin typeface="Myriad Pro"/>
                  <a:cs typeface="Myriad Pro"/>
                </a:rPr>
                <a:t>Durbanville</a:t>
              </a:r>
              <a:endParaRPr lang="en-US" sz="1200" i="1" dirty="0">
                <a:solidFill>
                  <a:schemeClr val="bg1">
                    <a:lumMod val="50000"/>
                  </a:schemeClr>
                </a:solidFill>
                <a:latin typeface="Myriad Pro"/>
                <a:cs typeface="Myriad Pro"/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287530" y="5541046"/>
            <a:ext cx="8306427" cy="675057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600" dirty="0" smtClean="0">
                <a:solidFill>
                  <a:srgbClr val="A6A6A6"/>
                </a:solidFill>
                <a:latin typeface="Myriad Pro Light"/>
                <a:cs typeface="Myriad Pro Light"/>
              </a:rPr>
              <a:t>Although the mean February temperature is given as 22.8˚C, the duration of high temperatures during the day is short.</a:t>
            </a:r>
            <a:endParaRPr lang="en-US" sz="1600" dirty="0">
              <a:solidFill>
                <a:srgbClr val="A6A6A6"/>
              </a:solidFill>
              <a:latin typeface="Myriad Pro Light"/>
              <a:cs typeface="Myriad Pro Ligh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844458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URBANVILLE8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5744479" y="6426660"/>
            <a:ext cx="3112999" cy="431340"/>
            <a:chOff x="5745373" y="6426660"/>
            <a:chExt cx="3112999" cy="431340"/>
          </a:xfrm>
        </p:grpSpPr>
        <p:grpSp>
          <p:nvGrpSpPr>
            <p:cNvPr id="4" name="Group 3"/>
            <p:cNvGrpSpPr/>
            <p:nvPr/>
          </p:nvGrpSpPr>
          <p:grpSpPr>
            <a:xfrm>
              <a:off x="5745373" y="6426660"/>
              <a:ext cx="3112999" cy="431340"/>
              <a:chOff x="5288229" y="6426660"/>
              <a:chExt cx="3570144" cy="431340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5288229" y="6426660"/>
                <a:ext cx="1785072" cy="4313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7073301" y="6426660"/>
                <a:ext cx="1785072" cy="431340"/>
              </a:xfrm>
              <a:prstGeom prst="rect">
                <a:avLst/>
              </a:prstGeom>
              <a:solidFill>
                <a:srgbClr val="E38F56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7F7F7F"/>
                  </a:solidFill>
                </a:endParaRPr>
              </a:p>
            </p:txBody>
          </p:sp>
        </p:grpSp>
        <p:sp>
          <p:nvSpPr>
            <p:cNvPr id="5" name="TextBox 4"/>
            <p:cNvSpPr txBox="1"/>
            <p:nvPr/>
          </p:nvSpPr>
          <p:spPr>
            <a:xfrm>
              <a:off x="7730014" y="6496769"/>
              <a:ext cx="69311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  <a:cs typeface="Myriad Pro"/>
                </a:rPr>
                <a:t>Coastal</a:t>
              </a:r>
              <a:endParaRPr 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yriad Pro"/>
                <a:cs typeface="Myriad Pro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745373" y="6500766"/>
              <a:ext cx="15205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i="1" dirty="0" smtClean="0">
                  <a:solidFill>
                    <a:schemeClr val="bg1">
                      <a:lumMod val="50000"/>
                    </a:schemeClr>
                  </a:solidFill>
                  <a:latin typeface="Myriad Pro"/>
                  <a:cs typeface="Myriad Pro"/>
                </a:rPr>
                <a:t>Durbanville</a:t>
              </a:r>
              <a:endParaRPr lang="en-US" sz="1200" i="1" dirty="0">
                <a:solidFill>
                  <a:schemeClr val="bg1">
                    <a:lumMod val="50000"/>
                  </a:schemeClr>
                </a:solidFill>
                <a:latin typeface="Myriad Pro"/>
                <a:cs typeface="Myriad Pro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1195628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URBANVILLE9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5744479" y="6426660"/>
            <a:ext cx="3112999" cy="431340"/>
            <a:chOff x="5745373" y="6426660"/>
            <a:chExt cx="3112999" cy="431340"/>
          </a:xfrm>
        </p:grpSpPr>
        <p:grpSp>
          <p:nvGrpSpPr>
            <p:cNvPr id="4" name="Group 3"/>
            <p:cNvGrpSpPr/>
            <p:nvPr/>
          </p:nvGrpSpPr>
          <p:grpSpPr>
            <a:xfrm>
              <a:off x="5745373" y="6426660"/>
              <a:ext cx="3112999" cy="431340"/>
              <a:chOff x="5288229" y="6426660"/>
              <a:chExt cx="3570144" cy="431340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5288229" y="6426660"/>
                <a:ext cx="1785072" cy="4313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7073301" y="6426660"/>
                <a:ext cx="1785072" cy="431340"/>
              </a:xfrm>
              <a:prstGeom prst="rect">
                <a:avLst/>
              </a:prstGeom>
              <a:solidFill>
                <a:srgbClr val="E38F56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7F7F7F"/>
                  </a:solidFill>
                </a:endParaRPr>
              </a:p>
            </p:txBody>
          </p:sp>
        </p:grpSp>
        <p:sp>
          <p:nvSpPr>
            <p:cNvPr id="5" name="TextBox 4"/>
            <p:cNvSpPr txBox="1"/>
            <p:nvPr/>
          </p:nvSpPr>
          <p:spPr>
            <a:xfrm>
              <a:off x="7730014" y="6496769"/>
              <a:ext cx="69311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  <a:cs typeface="Myriad Pro"/>
                </a:rPr>
                <a:t>Coastal</a:t>
              </a:r>
              <a:endParaRPr 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yriad Pro"/>
                <a:cs typeface="Myriad Pro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745373" y="6500766"/>
              <a:ext cx="15205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i="1" dirty="0" smtClean="0">
                  <a:solidFill>
                    <a:schemeClr val="bg1">
                      <a:lumMod val="50000"/>
                    </a:schemeClr>
                  </a:solidFill>
                  <a:latin typeface="Myriad Pro"/>
                  <a:cs typeface="Myriad Pro"/>
                </a:rPr>
                <a:t>Durbanville</a:t>
              </a:r>
              <a:endParaRPr lang="en-US" sz="1200" i="1" dirty="0">
                <a:solidFill>
                  <a:schemeClr val="bg1">
                    <a:lumMod val="50000"/>
                  </a:schemeClr>
                </a:solidFill>
                <a:latin typeface="Myriad Pro"/>
                <a:cs typeface="Myriad Pro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9315088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</TotalTime>
  <Words>150</Words>
  <Application>Microsoft Office PowerPoint</Application>
  <PresentationFormat>On-screen Show (4:3)</PresentationFormat>
  <Paragraphs>49</Paragraphs>
  <Slides>20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private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erica moodie</dc:creator>
  <cp:lastModifiedBy>Lindsaye</cp:lastModifiedBy>
  <cp:revision>37</cp:revision>
  <dcterms:created xsi:type="dcterms:W3CDTF">2014-07-15T13:40:15Z</dcterms:created>
  <dcterms:modified xsi:type="dcterms:W3CDTF">2019-06-30T13:50:26Z</dcterms:modified>
</cp:coreProperties>
</file>