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2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/>
    <p:restoredTop sz="91633" autoAdjust="0"/>
  </p:normalViewPr>
  <p:slideViewPr>
    <p:cSldViewPr snapToGrid="0" snapToObjects="1">
      <p:cViewPr>
        <p:scale>
          <a:sx n="74" d="100"/>
          <a:sy n="74" d="100"/>
        </p:scale>
        <p:origin x="-108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0BB40-4522-1843-872F-508167504A51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70E76-5BFC-ED47-B22B-32686DA9EB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4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8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8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9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4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7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7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3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F3A8-181A-A84C-A44E-2067A625C292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5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ROBERTSON</a:t>
            </a:r>
          </a:p>
        </p:txBody>
      </p:sp>
    </p:spTree>
    <p:extLst>
      <p:ext uri="{BB962C8B-B14F-4D97-AF65-F5344CB8AC3E}">
        <p14:creationId xmlns:p14="http://schemas.microsoft.com/office/powerpoint/2010/main" val="360238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E68C12D-EDD5-E014-E011-B566B4C77DF4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FB4AB9B-34A1-CAA5-C3E5-A20108F8FBF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1D568AEE-B192-22D7-1593-6FEBBB2136D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670142D0-B29C-40FE-B64E-CA56899A6B6C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D4F3E66-3C0B-6A29-2648-3DCF0EF0AD0C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733B99F-6775-CEE0-4283-D0C8C4BD2B2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006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0725836-8B41-B47C-CE19-54542C0CFCA0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FE3233D-3CCD-51B8-1AB5-3F2C9666D36F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82F2609-4F43-2694-0044-C8B7B524944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4565F250-378C-483E-E94B-89BACB46982F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D860EDC-2485-DE3E-89A5-79A8A03BE4F2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7D508B8-C414-F390-E372-DA37C06EA4E0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50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E349FF8-86C8-8ECF-5C53-5401B275CE4E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0D2AF65D-944E-E79A-F26B-1F637B4E1D6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1D3FE935-2B7A-FA29-B261-BB70052B16C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605EBA27-9538-3D40-B8BA-DD608AC7CD7E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7A66388-31DB-D0C4-74B1-808BD53C9806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3944616-D976-B5DD-6AC0-CE7BC5B41BFB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21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 slide 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A56C478-AD11-9468-16EC-46034D3C33D5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CF60EA0-845F-E394-88AE-1B2D66B2F16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CE9FE8F3-EE1A-05F5-BE19-054DF18A86C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4D0CE9D6-7C45-61E3-6BD0-8BE8B65CB5E0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A052E6F-BA5D-39B7-B544-4D7E34A4403D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5EAED51-4F03-8E00-579C-D7A1D3485F1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4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It has an average annual rainfall of around 280–400 mm.   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1F11CE1-18E9-07BB-1D21-0DB786DEB28B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491FFA58-434C-3AF8-84DC-5B364A7BFD23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F395B7E4-29B1-4BD7-8200-F7D5565B0A24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AC069DFA-CDC4-6347-9B16-21E7B3B8C810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0F268FB-2EA1-1F5E-077F-EC7E59653EAC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AA6042A-8009-4223-7E34-56636DB56B7F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86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BERTSON slide 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C300B21-D760-54DB-20A8-E5FB4436FC25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326B6754-6F86-381A-3F97-8856D60A1677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6B9E8C23-6D6E-DEC0-B65E-E30F1735987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031672C7-2A8E-7EA7-23F1-4697349BF2A9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C821053-B828-3501-A81A-9D77FD065BD0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46B9E9B-D952-AC3C-C0C0-56281665DD3C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54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CD95E2B-A85C-5D9F-3151-B5F655717EA1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FDC87BD-3915-DD5D-A3BA-AC48A5423A62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3E81CCC-7CEE-DC75-F5D3-A6A32446665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F69C80EF-AE44-4716-18CC-330A59C07C89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4965250-BC24-5A2E-5A54-A4DC38D70E02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4C7A62E-85F8-CCE9-1294-CB3A621795D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75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mean February temperature is 23⁰C.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1D23E0C-8462-93FC-B5AC-FBE9C20F5E61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F7B06992-0DCA-E4FF-C5D0-94FB6F522FE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2AE283C7-A29D-F111-92D5-8CB81273EE9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4340DE0E-C965-61C7-00E0-38FDC1ADA8DB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2ADD0BA-A412-6424-D31A-7D28B148D584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418DE95-8860-D347-F870-8E0EE8954647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94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ERTSON slide 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51565" y="20209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6DAB104-C065-C719-4461-D02F83A47102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88EABB4-0212-E545-B4F0-D91E6EAA6A2E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22F2F082-C2E6-0D78-09F1-25D6D762CA84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DA87E0A7-DBE7-BFF9-FB18-F43F2469F3FE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6F773E7-C7C7-2097-804C-39B9C367CEF6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48928EE-7EDE-5C32-D95E-308262DCC335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19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9636122-E7BC-920D-466B-8EB74787DC5F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7B67A66-2193-6C92-6DD9-DB044DA63A20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1DB4DBBC-2E5D-40A5-417E-B4232AD2F1DA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47770D9B-F16D-1469-C5C5-3545136789F1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8B9CBA8-3B33-B9D2-AC40-E6256B750895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BA7E1CD-08D0-2C38-5CAA-7CA1F469FE62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2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1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3F89B14-3274-2082-B4A8-79904F40B475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92140C61-DFAC-E4EA-C0D1-8A18B56E7AAE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A2713B7B-74CB-B70A-2CF8-E665C28D87B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4769DB2C-43B9-858B-8F9E-210DA0C55853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A040005-D74A-B2F5-1826-C9405961BD96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E619F93-450A-F009-33A4-3F09DDA655BC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01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BD7C831-FE5B-99F3-1A75-8A9E2C30A6B1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0F5FA7C6-CC86-B181-419A-ECD7F893DF4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939ABCEF-4877-C2FB-98F3-2ACF985CCC8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3E36C59-8DEA-BABA-9624-23836D4FC8DB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9F8740F-465F-A8DD-BEC0-B196EFD1FE77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7D89EFF-2162-FD42-7AB8-1EB6D95F9DF5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76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16B9A7B-D3F7-F5DC-B997-A83DF014D4BB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366600FD-8363-0F81-94A3-A75884659C77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0AB95BB1-7D90-09AC-25A6-1297FCF3ADF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FDC2072C-1202-AAB4-79C8-7D4C734694B6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6E9BF48-D8A2-5F3A-863B-65FA38E07846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5518ABF-D0DD-3CC2-7CE0-5A99EA0E2265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233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8E20253-2DBA-A627-6D01-6114AADE8E2A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01806ABE-EFDB-6932-BE24-A69BBA38D879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8B4AEA33-7E92-822B-5909-524626132B9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47A12570-3F05-B949-84B0-AF934C0002E2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C261FEC-BB76-75C0-8D95-BB392C3CB3D1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C688771-DD63-45A9-B938-9E2F4D87A227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432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652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B6EBA18-C824-0931-0C2A-A161D2708C48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93C92709-3C54-B3B0-B5E9-2870C7822C60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E40C7E35-5347-1206-69FA-0DCA3688863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E494AAD9-B907-6835-4892-FA55D470F22D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0EAF419-AA38-B1A4-13B5-F54E5BBBC37C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77553CF-A856-8963-84A8-EB8142937C1B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81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79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1E1929E-3F9A-F716-7A27-283E14F8D8BE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4D50BCA-B810-9C6C-7306-B80DD7D865CC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96D84F0E-B780-63EE-5FB5-D927E1F1D4B6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98BA144-7492-0715-0C70-FAB0EBBF74E2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EAB975C-039F-BA6A-BB3B-C47D7331BEA2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E695321-67BF-6280-122D-9B570F18DC80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530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491" y="5570280"/>
            <a:ext cx="8420970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Plantings of Colombard account for the most hectarage of white-wine varieties, followed by Sauvignon Blanc, Chardonnay and Chenin Blanc.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188F660-F8F3-8D26-936C-8EACF9675CE8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DBD0C64-BE3A-57EE-FD96-91B8FC64227F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A0E72B60-5148-37FC-A2B7-BF00195D2D08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6597DBF2-7EED-1A2D-181D-F3F02E8B17E2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0ECE218-8B99-FCA5-1579-763244CF0C3A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4497294-3D7B-03F9-82AC-ECB51B4D2C77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78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769"/>
          <a:stretch/>
        </p:blipFill>
        <p:spPr>
          <a:xfrm>
            <a:off x="0" y="0"/>
            <a:ext cx="9142571" cy="4679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491" y="5570280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most widely planted red-wine variety is Cabernet Sauvignon, followed by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Shiraz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and Pinotage.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16903CB-101A-C600-BDB7-4F0338972865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F6F257A4-4809-36A0-34D1-BAC61006C12B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48660B0-275C-2F8E-3E4A-63355AB6742F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2952BBE6-40F6-57F3-B174-F6B728889CFD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0E954A1-19FB-00F5-3D68-0DF0663CE5AB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BE99E59-1744-BF7E-621A-FABC6ADFFBD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354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983221E-30BA-34D9-40A8-C33E75C1EDEE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8CE0CE2-193B-F664-0E2B-6A8C3ACCF2A3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816AA379-65BD-A89F-8F7F-6E1BEBF71DD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7956F9DC-BF8A-1B6F-7DE7-7CC9F5CEFBA0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7CC65DA-B7C0-DB0B-E029-18D94AB296CD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CA8504A-AAB7-E707-4231-494D3EA528DA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855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FC11459-E84B-EFEB-B28C-1F221BF86F71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C5FC11C-2E9B-1E6A-7EB0-073A5180E7F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37E49544-D14C-A691-7650-391415EF1A8F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CB4AB604-0FEB-3875-8217-2F7CE6F4861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34626B6-A906-1803-5B93-67CCE2DCBE04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05F8700-A86C-CB8E-13D7-B1EC87EC3A1B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12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0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139E4C5-A0E6-BDE6-D554-F37F7BD055CA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7117EBC-867F-31B8-428E-B679EA00F277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19A21638-7C02-9EB4-D34D-1B7632D70E9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9E4092F6-A80E-5EA7-20C6-D5A7D309CCC3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9E27782-3085-071B-D85D-8064DBEE9856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4BD6697-325D-2722-F1F0-00F0D4B23F3A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224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8AA03-A990-3244-8062-03B49A23D6EE}"/>
              </a:ext>
            </a:extLst>
          </p:cNvPr>
          <p:cNvSpPr txBox="1"/>
          <p:nvPr/>
        </p:nvSpPr>
        <p:spPr>
          <a:xfrm>
            <a:off x="311491" y="5622390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district also produces stand-out Cap Classiques.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EA12D4D-8718-F8FE-93F7-7D6715FA9742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49DAAE28-D418-3325-B417-3BB1CA9C4288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CE93FA38-A049-1670-3372-426FE9CA8E36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BFA9A683-49D5-6E72-2AA3-8CDD8E9FA303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E1C6DC3-050F-BF3F-452D-01F698BB90F8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121B5DE-0979-86F0-9066-1AE858AC3E7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580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960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702701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 These presentations are strictly for non-commercial, non-profit, educational purposes only and cannot be reproduced or transmitted 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4266866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272335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04216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6D69EE7-A196-DCF4-829F-65BFD00AC8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1C1186F-4AF5-BA2A-DD60-7FA23C4BA036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79A1680-E673-28D1-014A-9C6334BAD5A2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B451A7FA-5E2D-B575-FADC-ACB87DBE6B2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371F782B-1225-8D51-1EBF-13461EEC1280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514F3EF-33AB-CE8B-919D-22F083A9ADA7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3CF540C-8149-E408-3C96-D58496107F7F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49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51B0B42-5BEA-4F78-B95E-D4B16D43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6"/>
            <a:ext cx="9142569" cy="6856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7559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FC2936A-5DC4-9CE9-2562-57127B86EDE3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129CBAEF-EACC-D830-9E57-BFAFA52DAF42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2986C0F6-D041-1675-1079-7B49B3696AFE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75209357-B3FD-9FD0-339F-259BDC8A2D27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B048466-4086-E76A-38A9-968AB99AB6A2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565969B-1A90-3719-8D4B-DB89A85E4404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08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6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0AD16B5-CDFA-F9EA-2786-736F829DA474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09BCF424-C9BC-E4FB-A265-6CE7733C5430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80EF9DD7-91BE-C4FD-3548-AC3AD82CCD5F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51406D5A-229C-3942-9626-1C09C1BF3D7F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FFE9F71-1FF8-5402-2058-68542E72C6C1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64BE926-1B72-F784-4148-B1FF89EFCFE4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57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51308" y="2007524"/>
            <a:ext cx="4213249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Breede River Valley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Robertson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4CD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1799" y="112423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Breede River Valley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1799" y="2858042"/>
            <a:ext cx="3318375" cy="2539458"/>
          </a:xfrm>
          <a:prstGeom prst="rect">
            <a:avLst/>
          </a:prstGeom>
          <a:noFill/>
        </p:spPr>
        <p:txBody>
          <a:bodyPr wrap="square" lIns="0" tIns="0" rIns="0" bIns="0" numCol="2" rtlCol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Agterkliphoogte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Ashton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Bonnievale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Boesmansrivier 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Eilandia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Goedemoed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Goree </a:t>
            </a:r>
          </a:p>
          <a:p>
            <a:pPr algn="r">
              <a:lnSpc>
                <a:spcPct val="12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Goudmyn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Hoopsrivier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Klaasvoogds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Le Chasseur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McGregor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Vinkrivier 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Zandrivier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40D5696-9A8C-3B72-CC29-3E64E25CC2F2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B4CEBFF2-10F2-60ED-E08E-F69AC8DF1E07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9EE5D6FC-17DE-9892-53CD-75BB6E9C779A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A7C11176-302E-A7F3-8C98-DA757967F114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387C388-F537-693E-534C-F93C308EE750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267A59D-4B81-2000-DAE2-34793C5BD2EC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26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63ED1E7-2909-2210-5550-9F36AD07F5BE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A9A07CF-85EB-A89E-1382-FDAC9402948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1B7118A8-7C8B-22B9-ECAB-C57B0C2ED694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6CB3F653-FC41-122F-1939-8DB50269CC7C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75E59B3-8FAC-D38B-745C-A6FEC3515040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83DF83A-AE98-3C4D-CC9E-A5B6A259B764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08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CBC41DB-3E67-476B-31A1-ECDFAD7F6863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09CACC60-9C92-FEC4-D83C-C93CB0914E3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A98C1E32-3B28-E6B0-4F1D-84F807A1C18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84BC7E23-30DE-3B4D-26A9-42767B0B28D9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5A93123-C879-6795-953B-8F5296F66A65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C3D94F9-1CDA-281A-EF3C-3DEB5D2A7BDD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14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333</Words>
  <Application>Microsoft Office PowerPoint</Application>
  <PresentationFormat>On-screen Show (4:3)</PresentationFormat>
  <Paragraphs>99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52</cp:revision>
  <dcterms:created xsi:type="dcterms:W3CDTF">2014-07-16T04:18:41Z</dcterms:created>
  <dcterms:modified xsi:type="dcterms:W3CDTF">2025-07-25T08:38:28Z</dcterms:modified>
</cp:coreProperties>
</file>