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584" y="-84"/>
      </p:cViewPr>
      <p:guideLst>
        <p:guide orient="horz" pos="2160"/>
        <p:guide pos="2880"/>
      </p:guideLst>
    </p:cSldViewPr>
  </p:slideViewPr>
  <p:notesTextViewPr>
    <p:cViewPr>
      <p:scale>
        <a:sx n="100" d="100"/>
        <a:sy n="100" d="100"/>
      </p:scale>
      <p:origin x="0" y="36"/>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89EA6E-5A00-CD4A-BFDC-A9CDCCB90CB8}" type="datetimeFigureOut">
              <a:rPr lang="en-US" smtClean="0"/>
              <a:pPr/>
              <a:t>5/21/2021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68145-D0DA-F449-B84B-F7A54B3EE2D7}" type="slidenum">
              <a:rPr lang="en-US" smtClean="0"/>
              <a:pPr/>
              <a:t>‹#›</a:t>
            </a:fld>
            <a:endParaRPr lang="en-US" dirty="0"/>
          </a:p>
        </p:txBody>
      </p:sp>
    </p:spTree>
    <p:extLst>
      <p:ext uri="{BB962C8B-B14F-4D97-AF65-F5344CB8AC3E}">
        <p14:creationId xmlns:p14="http://schemas.microsoft.com/office/powerpoint/2010/main" xmlns="" val="17921296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hirazsa.co.z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noble variety of French origin, Shiraz originally hails from the Rhône valley in France where it is known as Syrah (it is sometimes also labelled as such in the Cape).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2</a:t>
            </a:fld>
            <a:endParaRPr lang="en-US" dirty="0"/>
          </a:p>
        </p:txBody>
      </p:sp>
    </p:spTree>
    <p:extLst>
      <p:ext uri="{BB962C8B-B14F-4D97-AF65-F5344CB8AC3E}">
        <p14:creationId xmlns:p14="http://schemas.microsoft.com/office/powerpoint/2010/main" xmlns="" val="1117066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Shiraz is the second most planted red-wine variety in South Africa, with total plantings at the end of</a:t>
            </a:r>
            <a:r>
              <a:rPr lang="en-ZA" sz="1200" kern="1200" baseline="0" dirty="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2020 </a:t>
            </a:r>
            <a:r>
              <a:rPr lang="en-ZA" sz="1200" kern="1200" dirty="0">
                <a:solidFill>
                  <a:schemeClr val="tx1"/>
                </a:solidFill>
                <a:effectLst/>
                <a:latin typeface="+mn-lt"/>
                <a:ea typeface="+mn-ea"/>
                <a:cs typeface="+mn-cs"/>
              </a:rPr>
              <a:t>accounting for 9 </a:t>
            </a:r>
            <a:r>
              <a:rPr lang="en-ZA" sz="1200" kern="1200" dirty="0" smtClean="0">
                <a:solidFill>
                  <a:schemeClr val="tx1"/>
                </a:solidFill>
                <a:effectLst/>
                <a:latin typeface="+mn-lt"/>
                <a:ea typeface="+mn-ea"/>
                <a:cs typeface="+mn-cs"/>
              </a:rPr>
              <a:t>151 </a:t>
            </a:r>
            <a:r>
              <a:rPr lang="en-ZA" sz="1200" kern="1200" dirty="0">
                <a:solidFill>
                  <a:schemeClr val="tx1"/>
                </a:solidFill>
                <a:effectLst/>
                <a:latin typeface="+mn-lt"/>
                <a:ea typeface="+mn-ea"/>
                <a:cs typeface="+mn-cs"/>
              </a:rPr>
              <a:t>ha (10.0% of the national vineyard).</a:t>
            </a:r>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11</a:t>
            </a:fld>
            <a:endParaRPr lang="en-US" dirty="0"/>
          </a:p>
        </p:txBody>
      </p:sp>
    </p:spTree>
    <p:extLst>
      <p:ext uri="{BB962C8B-B14F-4D97-AF65-F5344CB8AC3E}">
        <p14:creationId xmlns:p14="http://schemas.microsoft.com/office/powerpoint/2010/main" xmlns="" val="2414704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Over a fifth of our red-wine vineyards are now planted to Shiraz, with the most plantings</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concentrated in Paarl, the Swartland – where Rhône-style Shiraz-based blends are being produced to much acclaim – and Stellenbosch.</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A68145-D0DA-F449-B84B-F7A54B3EE2D7}" type="slidenum">
              <a:rPr lang="en-US" smtClean="0"/>
              <a:pPr/>
              <a:t>12</a:t>
            </a:fld>
            <a:endParaRPr lang="en-US" dirty="0"/>
          </a:p>
        </p:txBody>
      </p:sp>
    </p:spTree>
    <p:extLst>
      <p:ext uri="{BB962C8B-B14F-4D97-AF65-F5344CB8AC3E}">
        <p14:creationId xmlns:p14="http://schemas.microsoft.com/office/powerpoint/2010/main" xmlns="" val="2897197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Clearly happy in warmer climates, Shiraz is seen by many as the great hope for South African red wine and a number of South African Shiraz wines have already gained international recognition and </a:t>
            </a:r>
          </a:p>
          <a:p>
            <a:r>
              <a:rPr lang="en-ZA" sz="1200" kern="1200" dirty="0">
                <a:solidFill>
                  <a:schemeClr val="tx1"/>
                </a:solidFill>
                <a:effectLst/>
                <a:latin typeface="+mn-lt"/>
                <a:ea typeface="+mn-ea"/>
                <a:cs typeface="+mn-cs"/>
              </a:rPr>
              <a:t>accolades.</a:t>
            </a:r>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13</a:t>
            </a:fld>
            <a:endParaRPr lang="en-US" dirty="0"/>
          </a:p>
        </p:txBody>
      </p:sp>
    </p:spTree>
    <p:extLst>
      <p:ext uri="{BB962C8B-B14F-4D97-AF65-F5344CB8AC3E}">
        <p14:creationId xmlns:p14="http://schemas.microsoft.com/office/powerpoint/2010/main" xmlns="" val="3446232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No other variety has had been planted at a faster rate in recent years, with the variety going from only 4% of the national vineyard in 1999 to 10% in 2010 and </a:t>
            </a:r>
            <a:r>
              <a:rPr lang="en-ZA" sz="1200" kern="1200" dirty="0" smtClean="0">
                <a:solidFill>
                  <a:schemeClr val="tx1"/>
                </a:solidFill>
                <a:effectLst/>
                <a:latin typeface="+mn-lt"/>
                <a:ea typeface="+mn-ea"/>
                <a:cs typeface="+mn-cs"/>
              </a:rPr>
              <a:t>just over </a:t>
            </a:r>
            <a:r>
              <a:rPr lang="en-ZA" sz="1200" kern="1200">
                <a:solidFill>
                  <a:schemeClr val="tx1"/>
                </a:solidFill>
                <a:effectLst/>
                <a:latin typeface="+mn-lt"/>
                <a:ea typeface="+mn-ea"/>
                <a:cs typeface="+mn-cs"/>
              </a:rPr>
              <a:t>that </a:t>
            </a:r>
            <a:r>
              <a:rPr lang="en-ZA" sz="1200" kern="1200" smtClean="0">
                <a:solidFill>
                  <a:schemeClr val="tx1"/>
                </a:solidFill>
                <a:effectLst/>
                <a:latin typeface="+mn-lt"/>
                <a:ea typeface="+mn-ea"/>
                <a:cs typeface="+mn-cs"/>
              </a:rPr>
              <a:t>occasionally in </a:t>
            </a:r>
            <a:r>
              <a:rPr lang="en-ZA" sz="1200" kern="1200" dirty="0">
                <a:solidFill>
                  <a:schemeClr val="tx1"/>
                </a:solidFill>
                <a:effectLst/>
                <a:latin typeface="+mn-lt"/>
                <a:ea typeface="+mn-ea"/>
                <a:cs typeface="+mn-cs"/>
              </a:rPr>
              <a:t>the following years. As the vines come into maturity, the push for quality will accelerate.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14</a:t>
            </a:fld>
            <a:endParaRPr lang="en-US" dirty="0"/>
          </a:p>
        </p:txBody>
      </p:sp>
    </p:spTree>
    <p:extLst>
      <p:ext uri="{BB962C8B-B14F-4D97-AF65-F5344CB8AC3E}">
        <p14:creationId xmlns:p14="http://schemas.microsoft.com/office/powerpoint/2010/main" xmlns="" val="3020775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a:t>
            </a:r>
            <a:r>
              <a:rPr lang="en-US" sz="1200" kern="1200" dirty="0">
                <a:solidFill>
                  <a:schemeClr val="tx1"/>
                </a:solidFill>
                <a:latin typeface="+mn-lt"/>
                <a:ea typeface="+mn-ea"/>
                <a:cs typeface="+mn-cs"/>
              </a:rPr>
              <a:t>ncreasing in popularity internationally, Shiraz in South Africa is made in a variety of different styles, generally wooded.</a:t>
            </a:r>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15</a:t>
            </a:fld>
            <a:endParaRPr lang="en-US" dirty="0"/>
          </a:p>
        </p:txBody>
      </p:sp>
    </p:spTree>
    <p:extLst>
      <p:ext uri="{BB962C8B-B14F-4D97-AF65-F5344CB8AC3E}">
        <p14:creationId xmlns:p14="http://schemas.microsoft.com/office/powerpoint/2010/main" xmlns="" val="3812115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Shiraz yields intense deep purple smoky and spicy wines which develop a complex character with age.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16</a:t>
            </a:fld>
            <a:endParaRPr lang="en-US" dirty="0"/>
          </a:p>
        </p:txBody>
      </p:sp>
    </p:spTree>
    <p:extLst>
      <p:ext uri="{BB962C8B-B14F-4D97-AF65-F5344CB8AC3E}">
        <p14:creationId xmlns:p14="http://schemas.microsoft.com/office/powerpoint/2010/main" xmlns="" val="317270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defining character of the best examples is density of fruit rather than real complexity but there is every indication that this will come as the vineyards in question get older.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17</a:t>
            </a:fld>
            <a:endParaRPr lang="en-US" dirty="0"/>
          </a:p>
        </p:txBody>
      </p:sp>
    </p:spTree>
    <p:extLst>
      <p:ext uri="{BB962C8B-B14F-4D97-AF65-F5344CB8AC3E}">
        <p14:creationId xmlns:p14="http://schemas.microsoft.com/office/powerpoint/2010/main" xmlns="" val="906344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red berry fruit flavour profile often shows fynbos and wild herb nuances as well as a spicy pepperiness, gaminess or smokiness.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18</a:t>
            </a:fld>
            <a:endParaRPr lang="en-US" dirty="0"/>
          </a:p>
        </p:txBody>
      </p:sp>
    </p:spTree>
    <p:extLst>
      <p:ext uri="{BB962C8B-B14F-4D97-AF65-F5344CB8AC3E}">
        <p14:creationId xmlns:p14="http://schemas.microsoft.com/office/powerpoint/2010/main" xmlns="" val="604118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Shiraz partners well with meaty dishes with strong flavours, from hearty casseroles and stews to potjies. Game, from venison pie to ostrich steak, works well too, as does smoky braai (barbecue) fare.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19</a:t>
            </a:fld>
            <a:endParaRPr lang="en-US" dirty="0"/>
          </a:p>
        </p:txBody>
      </p:sp>
    </p:spTree>
    <p:extLst>
      <p:ext uri="{BB962C8B-B14F-4D97-AF65-F5344CB8AC3E}">
        <p14:creationId xmlns:p14="http://schemas.microsoft.com/office/powerpoint/2010/main" xmlns="" val="154450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It was once widely believed this grape originated in ancient Persia (present-day Iran) in the town of Shiraz.</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3</a:t>
            </a:fld>
            <a:endParaRPr lang="en-US" dirty="0"/>
          </a:p>
        </p:txBody>
      </p:sp>
    </p:spTree>
    <p:extLst>
      <p:ext uri="{BB962C8B-B14F-4D97-AF65-F5344CB8AC3E}">
        <p14:creationId xmlns:p14="http://schemas.microsoft.com/office/powerpoint/2010/main" xmlns="" val="282879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Historians were of the opinion that it was brought from the Middle East to Marseilles in approximately 560 BC.</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4</a:t>
            </a:fld>
            <a:endParaRPr lang="en-US" dirty="0"/>
          </a:p>
        </p:txBody>
      </p:sp>
    </p:spTree>
    <p:extLst>
      <p:ext uri="{BB962C8B-B14F-4D97-AF65-F5344CB8AC3E}">
        <p14:creationId xmlns:p14="http://schemas.microsoft.com/office/powerpoint/2010/main" xmlns="" val="386682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Another of the theories was that Roman legions from Egypt carried it to Syracuse on the island of Sicily and yet another that it found its way into France through Crusaders from Cyprus returning from the Middle East in the 13th century.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5</a:t>
            </a:fld>
            <a:endParaRPr lang="en-US" dirty="0"/>
          </a:p>
        </p:txBody>
      </p:sp>
    </p:spTree>
    <p:extLst>
      <p:ext uri="{BB962C8B-B14F-4D97-AF65-F5344CB8AC3E}">
        <p14:creationId xmlns:p14="http://schemas.microsoft.com/office/powerpoint/2010/main" xmlns="" val="80321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However, these turned out to be nothing but romantic legends, as in 2001 it was announced that</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Shiraz actually originated in France. This was backed by conclusive evidence from experts using DNA testing. Shiraz, they proclaimed, is the offspring of two obscure French varieties, Dureza and Mondeuse Blanche – the former native to the Ardéche and the latter native to the Savoie.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6</a:t>
            </a:fld>
            <a:endParaRPr lang="en-US" dirty="0"/>
          </a:p>
        </p:txBody>
      </p:sp>
    </p:spTree>
    <p:extLst>
      <p:ext uri="{BB962C8B-B14F-4D97-AF65-F5344CB8AC3E}">
        <p14:creationId xmlns:p14="http://schemas.microsoft.com/office/powerpoint/2010/main" xmlns="" val="3157455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first confirmation of it being planted on South African soil was at the end of the 1890s in the vineyards of Groot Constantia.</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7</a:t>
            </a:fld>
            <a:endParaRPr lang="en-US" dirty="0"/>
          </a:p>
        </p:txBody>
      </p:sp>
    </p:spTree>
    <p:extLst>
      <p:ext uri="{BB962C8B-B14F-4D97-AF65-F5344CB8AC3E}">
        <p14:creationId xmlns:p14="http://schemas.microsoft.com/office/powerpoint/2010/main" xmlns="" val="246620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1957 winemaker Bernard Podlashuk, generally referred to as ‘The Father of Shiraz in South Africa’, was the first to bottle Shiraz as a single varietal wine in Franschhoek under the Bellingham label.</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8</a:t>
            </a:fld>
            <a:endParaRPr lang="en-US" dirty="0"/>
          </a:p>
        </p:txBody>
      </p:sp>
    </p:spTree>
    <p:extLst>
      <p:ext uri="{BB962C8B-B14F-4D97-AF65-F5344CB8AC3E}">
        <p14:creationId xmlns:p14="http://schemas.microsoft.com/office/powerpoint/2010/main" xmlns="" val="3953167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Shiraz SA was launched in 2008 with the purpose of establishing an organisation that could act in the interests of all producers of Shiraz in South Africa and promote the image of South African Shiraz. Visit </a:t>
            </a:r>
            <a:r>
              <a:rPr lang="en-ZA" sz="1200" u="sng" kern="1200" dirty="0">
                <a:solidFill>
                  <a:schemeClr val="tx1"/>
                </a:solidFill>
                <a:effectLst/>
                <a:latin typeface="+mn-lt"/>
                <a:ea typeface="+mn-ea"/>
                <a:cs typeface="+mn-cs"/>
                <a:hlinkClick r:id="rId3"/>
              </a:rPr>
              <a:t>www.shirazsa.co.za</a:t>
            </a:r>
            <a:r>
              <a:rPr lang="en-ZA" sz="1200" kern="1200" dirty="0">
                <a:solidFill>
                  <a:schemeClr val="tx1"/>
                </a:solidFill>
                <a:effectLst/>
                <a:latin typeface="+mn-lt"/>
                <a:ea typeface="+mn-ea"/>
                <a:cs typeface="+mn-cs"/>
              </a:rPr>
              <a:t> for more information.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9</a:t>
            </a:fld>
            <a:endParaRPr lang="en-US" dirty="0"/>
          </a:p>
        </p:txBody>
      </p:sp>
    </p:spTree>
    <p:extLst>
      <p:ext uri="{BB962C8B-B14F-4D97-AF65-F5344CB8AC3E}">
        <p14:creationId xmlns:p14="http://schemas.microsoft.com/office/powerpoint/2010/main" xmlns="" val="313615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highest production of Shiraz is in France, followed by Australia and Argentina, with South Africa</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in fourth position.</a:t>
            </a:r>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10</a:t>
            </a:fld>
            <a:endParaRPr lang="en-US" dirty="0"/>
          </a:p>
        </p:txBody>
      </p:sp>
    </p:spTree>
    <p:extLst>
      <p:ext uri="{BB962C8B-B14F-4D97-AF65-F5344CB8AC3E}">
        <p14:creationId xmlns:p14="http://schemas.microsoft.com/office/powerpoint/2010/main" xmlns="" val="263689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A5E9079-28B1-2246-898A-D5CAB2E7A793}" type="datetimeFigureOut">
              <a:rPr lang="en-US" smtClean="0"/>
              <a:pPr/>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xmlns="" val="25120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A5E9079-28B1-2246-898A-D5CAB2E7A793}" type="datetimeFigureOut">
              <a:rPr lang="en-US" smtClean="0"/>
              <a:pPr/>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xmlns="" val="425571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A5E9079-28B1-2246-898A-D5CAB2E7A793}" type="datetimeFigureOut">
              <a:rPr lang="en-US" smtClean="0"/>
              <a:pPr/>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xmlns="" val="98652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A5E9079-28B1-2246-898A-D5CAB2E7A793}" type="datetimeFigureOut">
              <a:rPr lang="en-US" smtClean="0"/>
              <a:pPr/>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xmlns="" val="351588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5E9079-28B1-2246-898A-D5CAB2E7A793}" type="datetimeFigureOut">
              <a:rPr lang="en-US" smtClean="0"/>
              <a:pPr/>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xmlns="" val="234206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A5E9079-28B1-2246-898A-D5CAB2E7A793}" type="datetimeFigureOut">
              <a:rPr lang="en-US" smtClean="0"/>
              <a:pPr/>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xmlns="" val="297105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A5E9079-28B1-2246-898A-D5CAB2E7A793}" type="datetimeFigureOut">
              <a:rPr lang="en-US" smtClean="0"/>
              <a:pPr/>
              <a:t>5/21/2021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xmlns="" val="124324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A5E9079-28B1-2246-898A-D5CAB2E7A793}" type="datetimeFigureOut">
              <a:rPr lang="en-US" smtClean="0"/>
              <a:pPr/>
              <a:t>5/21/2021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xmlns="" val="260819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E9079-28B1-2246-898A-D5CAB2E7A793}" type="datetimeFigureOut">
              <a:rPr lang="en-US" smtClean="0"/>
              <a:pPr/>
              <a:t>5/21/2021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xmlns="" val="43172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A5E9079-28B1-2246-898A-D5CAB2E7A793}" type="datetimeFigureOut">
              <a:rPr lang="en-US" smtClean="0"/>
              <a:pPr/>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xmlns="" val="98683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A5E9079-28B1-2246-898A-D5CAB2E7A793}" type="datetimeFigureOut">
              <a:rPr lang="en-US" smtClean="0"/>
              <a:pPr/>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xmlns="" val="339366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E9079-28B1-2246-898A-D5CAB2E7A793}" type="datetimeFigureOut">
              <a:rPr lang="en-US" smtClean="0"/>
              <a:pPr/>
              <a:t>5/21/2021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194E4-867D-3141-8DCA-AEC712F25024}" type="slidenum">
              <a:rPr lang="en-US" smtClean="0"/>
              <a:pPr/>
              <a:t>‹#›</a:t>
            </a:fld>
            <a:endParaRPr lang="en-US" dirty="0"/>
          </a:p>
        </p:txBody>
      </p:sp>
    </p:spTree>
    <p:extLst>
      <p:ext uri="{BB962C8B-B14F-4D97-AF65-F5344CB8AC3E}">
        <p14:creationId xmlns:p14="http://schemas.microsoft.com/office/powerpoint/2010/main" xmlns="" val="3705018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file://localhost/Users/ericamoodie/Documents/Updates%20to%20PP/Shiraz%20/jpegs%20/10.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file://localhost/Users/ericamoodie/Documents/Updates%20to%20PP/Shiraz%20/jpegs%20/6.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36"/>
            <a:ext cx="9142570" cy="6856928"/>
          </a:xfrm>
          <a:prstGeom prst="rect">
            <a:avLst/>
          </a:prstGeom>
        </p:spPr>
      </p:pic>
      <p:sp>
        <p:nvSpPr>
          <p:cNvPr id="5" name="TextBox 4"/>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SHIRAZ</a:t>
            </a:r>
          </a:p>
        </p:txBody>
      </p:sp>
      <p:grpSp>
        <p:nvGrpSpPr>
          <p:cNvPr id="6" name="Group 5"/>
          <p:cNvGrpSpPr/>
          <p:nvPr/>
        </p:nvGrpSpPr>
        <p:grpSpPr>
          <a:xfrm>
            <a:off x="-13562" y="400949"/>
            <a:ext cx="369332" cy="1119517"/>
            <a:chOff x="-13562" y="400949"/>
            <a:chExt cx="369332" cy="1119517"/>
          </a:xfrm>
        </p:grpSpPr>
        <p:sp>
          <p:nvSpPr>
            <p:cNvPr id="7" name="Rectangle 6"/>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xmlns="" val="63600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0.jpg" descr="/Users/ericamoodie/Documents/Updates to PP/Shiraz /jpegs /10.jpg"/>
          <p:cNvPicPr>
            <a:picLocks noChangeAspect="1"/>
          </p:cNvPicPr>
          <p:nvPr/>
        </p:nvPicPr>
        <p:blipFill>
          <a:blip r:embed="rId3" r:link="rId4" cstate="screen">
            <a:extLst>
              <a:ext uri="{28A0092B-C50C-407E-A947-70E740481C1C}">
                <a14:useLocalDpi xmlns:a14="http://schemas.microsoft.com/office/drawing/2010/main" xmlns=""/>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xmlns="" val="266863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2.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xmlns="" val="214522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2" name="Picture 1">
            <a:extLst>
              <a:ext uri="{FF2B5EF4-FFF2-40B4-BE49-F238E27FC236}">
                <a16:creationId xmlns:a16="http://schemas.microsoft.com/office/drawing/2014/main" xmlns="" id="{F0FB0CE6-8CC7-43CA-B673-0BA4E2EA3DD4}"/>
              </a:ext>
            </a:extLst>
          </p:cNvPr>
          <p:cNvPicPr>
            <a:picLocks noChangeAspect="1"/>
          </p:cNvPicPr>
          <p:nvPr/>
        </p:nvPicPr>
        <p:blipFill>
          <a:blip r:embed="rId3"/>
          <a:stretch>
            <a:fillRect/>
          </a:stretch>
        </p:blipFill>
        <p:spPr>
          <a:xfrm>
            <a:off x="401974" y="478280"/>
            <a:ext cx="8340051" cy="5901439"/>
          </a:xfrm>
          <a:prstGeom prst="rect">
            <a:avLst/>
          </a:prstGeom>
        </p:spPr>
      </p:pic>
    </p:spTree>
    <p:extLst>
      <p:ext uri="{BB962C8B-B14F-4D97-AF65-F5344CB8AC3E}">
        <p14:creationId xmlns:p14="http://schemas.microsoft.com/office/powerpoint/2010/main" xmlns="" val="238219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4.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xmlns="" val="683337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5.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xmlns="" val="3337846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6.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xmlns="" val="2914230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7.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xmlns="" val="4146167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8.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xmlns="" val="1930420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9.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xmlns="" val="1558210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iraz20.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xmlns="" val="100049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2.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xmlns="" val="194300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1.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xmlns="" val="496788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xmlns="" val="393686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3.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xmlns="" val="3662596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4.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xmlns="" val="248182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5.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xmlns="" val="275476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jpg" descr="/Users/ericamoodie/Documents/Updates to PP/Shiraz /jpegs /6.jpg"/>
          <p:cNvPicPr>
            <a:picLocks noChangeAspect="1"/>
          </p:cNvPicPr>
          <p:nvPr/>
        </p:nvPicPr>
        <p:blipFill>
          <a:blip r:embed="rId3" r:link="rId4" cstate="screen">
            <a:extLst>
              <a:ext uri="{28A0092B-C50C-407E-A947-70E740481C1C}">
                <a14:useLocalDpi xmlns:a14="http://schemas.microsoft.com/office/drawing/2010/main" xmlns=""/>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xmlns="" val="1664539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xmlns="" val="3589887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9.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xmlns="" val="152517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0.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0"/>
            <a:ext cx="9142571" cy="6858000"/>
          </a:xfrm>
          <a:prstGeom prst="rect">
            <a:avLst/>
          </a:prstGeom>
        </p:spPr>
      </p:pic>
      <p:sp>
        <p:nvSpPr>
          <p:cNvPr id="3" name="Rectangle 2"/>
          <p:cNvSpPr/>
          <p:nvPr/>
        </p:nvSpPr>
        <p:spPr>
          <a:xfrm>
            <a:off x="5376897" y="6462133"/>
            <a:ext cx="3403521" cy="307777"/>
          </a:xfrm>
          <a:prstGeom prst="rect">
            <a:avLst/>
          </a:prstGeom>
        </p:spPr>
        <p:txBody>
          <a:bodyPr wrap="none">
            <a:spAutoFit/>
          </a:bodyPr>
          <a:lstStyle/>
          <a:p>
            <a:r>
              <a:rPr lang="en-ZA" sz="1400" dirty="0">
                <a:solidFill>
                  <a:schemeClr val="bg1">
                    <a:lumMod val="65000"/>
                  </a:schemeClr>
                </a:solidFill>
              </a:rPr>
              <a:t>Visit www.shiraz.co.za for more information</a:t>
            </a:r>
            <a:endParaRPr lang="en-US" sz="1400" u="sng" dirty="0">
              <a:solidFill>
                <a:schemeClr val="bg1">
                  <a:lumMod val="65000"/>
                </a:schemeClr>
              </a:solidFill>
            </a:endParaRPr>
          </a:p>
        </p:txBody>
      </p:sp>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xmlns="" val="1329761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1378</TotalTime>
  <Words>662</Words>
  <Application>Microsoft Office PowerPoint</Application>
  <PresentationFormat>On-screen Show (4:3)</PresentationFormat>
  <Paragraphs>61</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Lindsaye</cp:lastModifiedBy>
  <cp:revision>33</cp:revision>
  <dcterms:created xsi:type="dcterms:W3CDTF">2014-07-07T08:06:37Z</dcterms:created>
  <dcterms:modified xsi:type="dcterms:W3CDTF">2021-05-21T07:40:08Z</dcterms:modified>
</cp:coreProperties>
</file>