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7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9"/>
    <p:restoredTop sz="95087" autoAdjust="0"/>
  </p:normalViewPr>
  <p:slideViewPr>
    <p:cSldViewPr snapToGrid="0" snapToObjects="1">
      <p:cViewPr>
        <p:scale>
          <a:sx n="81" d="100"/>
          <a:sy n="81" d="100"/>
        </p:scale>
        <p:origin x="-10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ED050-4E21-4F5F-A84D-F3E2FADB9E16}" type="datetimeFigureOut">
              <a:rPr lang="en-ZA" smtClean="0"/>
              <a:pPr/>
              <a:t>2023-07-24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36781-9330-43F0-A9E3-F8D0F097CEB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34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10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13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14</a:t>
            </a:fld>
            <a:endParaRPr lang="en-Z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22</a:t>
            </a:fld>
            <a:endParaRPr lang="en-Z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23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9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7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5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7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1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3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7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8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7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0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2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7554B-44F6-EE4D-B8F5-C227D3CDB7A5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8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BREEDEKLOOF</a:t>
            </a:r>
          </a:p>
        </p:txBody>
      </p:sp>
    </p:spTree>
    <p:extLst>
      <p:ext uri="{BB962C8B-B14F-4D97-AF65-F5344CB8AC3E}">
        <p14:creationId xmlns:p14="http://schemas.microsoft.com/office/powerpoint/2010/main" val="163044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98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24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92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491" y="5522445"/>
            <a:ext cx="8546882" cy="9705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wards of Goudini and Slanghoek lie within the rain belt caused by the first range of north-south lying mountains next to the south-western coast, where the rain is still sufficient enough for vineyards to flourish without irrigation. The average annual rainfall is 784 mm.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00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1" y="5583445"/>
            <a:ext cx="799089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Myriad Pro Light"/>
                <a:cs typeface="Myriad Pro Light"/>
              </a:rPr>
              <a:t>Summers are warm and the mean February temperature is 21.6⁰C.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55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9623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4835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911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36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1491" y="5570908"/>
            <a:ext cx="8301418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Breedekloof is characterised mainly by vineyards which flourish on a flat landscape of alluvial valley soils with adequate drainage as they rest on a bed of river stones.</a:t>
            </a:r>
          </a:p>
        </p:txBody>
      </p:sp>
    </p:spTree>
    <p:extLst>
      <p:ext uri="{BB962C8B-B14F-4D97-AF65-F5344CB8AC3E}">
        <p14:creationId xmlns:p14="http://schemas.microsoft.com/office/powerpoint/2010/main" val="143998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31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1324251-A045-7646-860E-7FDB6DC7C36C}"/>
              </a:ext>
            </a:extLst>
          </p:cNvPr>
          <p:cNvGrpSpPr/>
          <p:nvPr/>
        </p:nvGrpSpPr>
        <p:grpSpPr>
          <a:xfrm>
            <a:off x="0" y="0"/>
            <a:ext cx="9142571" cy="6858000"/>
            <a:chOff x="0" y="0"/>
            <a:chExt cx="9142571" cy="6858000"/>
          </a:xfrm>
        </p:grpSpPr>
        <p:pic>
          <p:nvPicPr>
            <p:cNvPr id="2" name="Picture 1" descr="Breedekloof20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2571" cy="6858000"/>
            </a:xfrm>
            <a:prstGeom prst="rect">
              <a:avLst/>
            </a:prstGeom>
          </p:spPr>
        </p:pic>
        <p:pic>
          <p:nvPicPr>
            <p:cNvPr id="9" name="Picture 2" descr="C:\Users\Hanlie\AppData\Local\Microsoft\Windows\Temporary Internet Files\Content.Outlook\44YP5CDK\Breedekloof slide 23 Aug 2014.jpg">
              <a:extLst>
                <a:ext uri="{FF2B5EF4-FFF2-40B4-BE49-F238E27FC236}">
                  <a16:creationId xmlns:a16="http://schemas.microsoft.com/office/drawing/2014/main" xmlns="" id="{942E87F2-FC03-554A-A92C-DF030D30B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5659" b="74957"/>
            <a:stretch/>
          </p:blipFill>
          <p:spPr bwMode="auto">
            <a:xfrm>
              <a:off x="714" y="0"/>
              <a:ext cx="396851" cy="1717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4285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3004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8"/>
            <a:ext cx="9142570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59483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Breedekloof represents </a:t>
            </a:r>
            <a:r>
              <a:rPr lang="en-US" sz="1600" dirty="0" smtClean="0">
                <a:solidFill>
                  <a:srgbClr val="9A979D"/>
                </a:solidFill>
                <a:latin typeface="Myriad Pro Light"/>
                <a:cs typeface="Myriad Pro Light"/>
              </a:rPr>
              <a:t>14.2%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of all hectares planted in South Africa – </a:t>
            </a:r>
            <a:r>
              <a:rPr lang="en-US" sz="1600" dirty="0" smtClean="0">
                <a:solidFill>
                  <a:srgbClr val="9A979D"/>
                </a:solidFill>
                <a:latin typeface="Myriad Pro Light"/>
                <a:cs typeface="Myriad Pro Light"/>
              </a:rPr>
              <a:t>16.7%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of all white-wine grape hectares and </a:t>
            </a:r>
            <a:r>
              <a:rPr lang="en-US" sz="1600" dirty="0" smtClean="0">
                <a:solidFill>
                  <a:srgbClr val="9A979D"/>
                </a:solidFill>
                <a:latin typeface="Myriad Pro Light"/>
                <a:cs typeface="Myriad Pro Light"/>
              </a:rPr>
              <a:t>11.3%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of all red-wine grape hectares.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0672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59483"/>
            <a:ext cx="8697730" cy="9787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Chenin Blanc represents </a:t>
            </a:r>
            <a:r>
              <a:rPr lang="en-US" sz="1600" dirty="0" smtClean="0">
                <a:solidFill>
                  <a:srgbClr val="9A979D"/>
                </a:solidFill>
                <a:latin typeface="Myriad Pro Light"/>
                <a:cs typeface="Myriad Pro Light"/>
              </a:rPr>
              <a:t>18.4%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of South Africa’s vineyards. Breedekloof has </a:t>
            </a:r>
            <a:r>
              <a:rPr lang="en-US" sz="1600" dirty="0" smtClean="0">
                <a:solidFill>
                  <a:srgbClr val="9A979D"/>
                </a:solidFill>
                <a:latin typeface="Myriad Pro Light"/>
                <a:cs typeface="Myriad Pro Light"/>
              </a:rPr>
              <a:t>17.0%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of all Chenin plantings and supplies </a:t>
            </a:r>
            <a:r>
              <a:rPr lang="en-US" sz="1600" dirty="0" smtClean="0">
                <a:solidFill>
                  <a:srgbClr val="9A979D"/>
                </a:solidFill>
                <a:latin typeface="Myriad Pro Light"/>
                <a:cs typeface="Myriad Pro Light"/>
              </a:rPr>
              <a:t>22.3%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of all wine made from Chenin. </a:t>
            </a:r>
            <a:r>
              <a:rPr lang="en-ZA" sz="1600" dirty="0">
                <a:solidFill>
                  <a:srgbClr val="9A979D"/>
                </a:solidFill>
              </a:rPr>
              <a:t/>
            </a:r>
            <a:br>
              <a:rPr lang="en-ZA" sz="1600" dirty="0">
                <a:solidFill>
                  <a:srgbClr val="9A979D"/>
                </a:solidFill>
              </a:rPr>
            </a:br>
            <a:endParaRPr lang="en-US" sz="1600" dirty="0">
              <a:solidFill>
                <a:srgbClr val="9A979D"/>
              </a:solidFill>
              <a:latin typeface="Myriad Pro Light"/>
              <a:cs typeface="Myriad Pro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4132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Breedekloof slide 23 Aug 20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648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5383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7797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553031"/>
            <a:ext cx="8229230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 These presentations are strictly for non-commercial, non-profit, educational purposes only and cannot be reproduced or transmitted in any form or by any means without written permission from Wines of South Africa (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WoSA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05182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3235721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56044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63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7" name="Group 6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44091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</p:spTree>
    <p:extLst>
      <p:ext uri="{BB962C8B-B14F-4D97-AF65-F5344CB8AC3E}">
        <p14:creationId xmlns:p14="http://schemas.microsoft.com/office/powerpoint/2010/main" val="265847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516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76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8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36"/>
            <a:ext cx="9142569" cy="68569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1491" y="5512116"/>
            <a:ext cx="8301418" cy="9787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At the Breedekloof district’s hub is the village of Rawsonville, which is surrounded by vineyards with some </a:t>
            </a:r>
            <a:r>
              <a:rPr lang="en-US" sz="1600" dirty="0" smtClean="0">
                <a:solidFill>
                  <a:srgbClr val="9A979D"/>
                </a:solidFill>
                <a:latin typeface="Myriad Pro Light"/>
                <a:cs typeface="Myriad Pro Light"/>
              </a:rPr>
              <a:t>21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wineries in a 30 km radius. Many of the farms are fourth to eighth generation family owned, and the area is known for its warm, hospitable people.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6429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420</Words>
  <Application>Microsoft Office PowerPoint</Application>
  <PresentationFormat>On-screen Show (4:3)</PresentationFormat>
  <Paragraphs>72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76</cp:revision>
  <dcterms:created xsi:type="dcterms:W3CDTF">2014-07-15T14:06:05Z</dcterms:created>
  <dcterms:modified xsi:type="dcterms:W3CDTF">2023-07-24T07:47:30Z</dcterms:modified>
</cp:coreProperties>
</file>