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112" autoAdjust="0"/>
  </p:normalViewPr>
  <p:slideViewPr>
    <p:cSldViewPr snapToGrid="0" snapToObjects="1">
      <p:cViewPr>
        <p:scale>
          <a:sx n="60" d="100"/>
          <a:sy n="60" d="100"/>
        </p:scale>
        <p:origin x="-1656" y="21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5637AC-4A4A-6741-BB74-587B121ABBBE}" type="datetimeFigureOut">
              <a:rPr lang="en-US" smtClean="0"/>
              <a:pPr/>
              <a:t>7/18/2023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67397E-2FC2-A148-BE74-6801E439D7CC}" type="slidenum">
              <a:rPr lang="en-US" smtClean="0"/>
              <a:pPr/>
              <a:t>‹#›</a:t>
            </a:fld>
            <a:endParaRPr lang="en-US"/>
          </a:p>
        </p:txBody>
      </p:sp>
    </p:spTree>
    <p:extLst>
      <p:ext uri="{BB962C8B-B14F-4D97-AF65-F5344CB8AC3E}">
        <p14:creationId xmlns:p14="http://schemas.microsoft.com/office/powerpoint/2010/main" val="107847237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A native of Burgundy, the earliest recorded historical reference to Chardonnay was made by the Cisternian monks in 1330.</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067397E-2FC2-A148-BE74-6801E439D7CC}" type="slidenum">
              <a:rPr lang="en-US" smtClean="0"/>
              <a:pPr/>
              <a:t>2</a:t>
            </a:fld>
            <a:endParaRPr lang="en-US"/>
          </a:p>
        </p:txBody>
      </p:sp>
    </p:spTree>
    <p:extLst>
      <p:ext uri="{BB962C8B-B14F-4D97-AF65-F5344CB8AC3E}">
        <p14:creationId xmlns:p14="http://schemas.microsoft.com/office/powerpoint/2010/main" val="33479504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Locally, much experimentation has been taking place, with barrel fermentation and the balanced use of oak during ageing of Chardonnay, and excellent varietal wines in a number of styles are being produced.</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067397E-2FC2-A148-BE74-6801E439D7CC}" type="slidenum">
              <a:rPr lang="en-US" smtClean="0"/>
              <a:pPr/>
              <a:t>11</a:t>
            </a:fld>
            <a:endParaRPr lang="en-US"/>
          </a:p>
        </p:txBody>
      </p:sp>
    </p:spTree>
    <p:extLst>
      <p:ext uri="{BB962C8B-B14F-4D97-AF65-F5344CB8AC3E}">
        <p14:creationId xmlns:p14="http://schemas.microsoft.com/office/powerpoint/2010/main" val="26712895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Chardonnay is also used in some of the base wines from which Cap Classique sparkling wines are made, as well as in white blends, an increasingly successful category.</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067397E-2FC2-A148-BE74-6801E439D7CC}" type="slidenum">
              <a:rPr lang="en-US" smtClean="0"/>
              <a:pPr/>
              <a:t>12</a:t>
            </a:fld>
            <a:endParaRPr lang="en-US"/>
          </a:p>
        </p:txBody>
      </p:sp>
    </p:spTree>
    <p:extLst>
      <p:ext uri="{BB962C8B-B14F-4D97-AF65-F5344CB8AC3E}">
        <p14:creationId xmlns:p14="http://schemas.microsoft.com/office/powerpoint/2010/main" val="18556763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The Chardonnay Forum of South Africa was formed in 2008 by a group of Chardonnay producers focused on raising the quality, image and awareness of South African Chardonnay among consumers, buyers, media and producers both locally and internationally. </a:t>
            </a:r>
            <a:br>
              <a:rPr lang="en-ZA" sz="1200" kern="1200" dirty="0">
                <a:solidFill>
                  <a:schemeClr val="tx1"/>
                </a:solidFill>
                <a:effectLst/>
                <a:latin typeface="+mn-lt"/>
                <a:ea typeface="+mn-ea"/>
                <a:cs typeface="+mn-cs"/>
              </a:rPr>
            </a:br>
            <a:r>
              <a:rPr lang="en-ZA" sz="1200" kern="1200" dirty="0">
                <a:solidFill>
                  <a:schemeClr val="tx1"/>
                </a:solidFill>
                <a:effectLst/>
                <a:latin typeface="+mn-lt"/>
                <a:ea typeface="+mn-ea"/>
                <a:cs typeface="+mn-cs"/>
              </a:rPr>
              <a:t>Visit http://on.fb.me/1nUcbsa for more information.</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067397E-2FC2-A148-BE74-6801E439D7CC}" type="slidenum">
              <a:rPr lang="en-US" smtClean="0"/>
              <a:pPr/>
              <a:t>13</a:t>
            </a:fld>
            <a:endParaRPr lang="en-US"/>
          </a:p>
        </p:txBody>
      </p:sp>
    </p:spTree>
    <p:extLst>
      <p:ext uri="{BB962C8B-B14F-4D97-AF65-F5344CB8AC3E}">
        <p14:creationId xmlns:p14="http://schemas.microsoft.com/office/powerpoint/2010/main" val="21054586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Chardonnay comes in a wide range of styles and quality aimed at the relevant price points. The best examples have both substance and nuance, reflecting South Africa’s diverse winegrowing areas.</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067397E-2FC2-A148-BE74-6801E439D7CC}" type="slidenum">
              <a:rPr lang="en-US" smtClean="0"/>
              <a:pPr/>
              <a:t>14</a:t>
            </a:fld>
            <a:endParaRPr lang="en-US"/>
          </a:p>
        </p:txBody>
      </p:sp>
    </p:spTree>
    <p:extLst>
      <p:ext uri="{BB962C8B-B14F-4D97-AF65-F5344CB8AC3E}">
        <p14:creationId xmlns:p14="http://schemas.microsoft.com/office/powerpoint/2010/main" val="1833069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This is thanks to more careful site selection but also a growing maturity among South Africa’s winemakers, who are increasingly unlikely to undertake major intervention in the cellar: there’s a more astute use of oak and a balanced winemaking approach, from malolactic fermentation to ageing on the lees. Winemakers are allowing more site specifics and purity of fruit to be expressed</a:t>
            </a:r>
            <a:r>
              <a:rPr lang="en-GB" sz="120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3067397E-2FC2-A148-BE74-6801E439D7CC}" type="slidenum">
              <a:rPr lang="en-US" smtClean="0"/>
              <a:pPr/>
              <a:t>15</a:t>
            </a:fld>
            <a:endParaRPr lang="en-US"/>
          </a:p>
        </p:txBody>
      </p:sp>
    </p:spTree>
    <p:extLst>
      <p:ext uri="{BB962C8B-B14F-4D97-AF65-F5344CB8AC3E}">
        <p14:creationId xmlns:p14="http://schemas.microsoft.com/office/powerpoint/2010/main" val="5830108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Perhaps most exciting of all is the emergence of what might be termed a uniquely South African take on the variety. It is a cliché to refer to local wine as sitting stylistically somewhere between the Old and the New World, but increasingly we are seeing examples that simultaneously offer the complexity of the former and the fruit expression of the latter.</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067397E-2FC2-A148-BE74-6801E439D7CC}" type="slidenum">
              <a:rPr lang="en-US" smtClean="0"/>
              <a:pPr/>
              <a:t>16</a:t>
            </a:fld>
            <a:endParaRPr lang="en-US"/>
          </a:p>
        </p:txBody>
      </p:sp>
    </p:spTree>
    <p:extLst>
      <p:ext uri="{BB962C8B-B14F-4D97-AF65-F5344CB8AC3E}">
        <p14:creationId xmlns:p14="http://schemas.microsoft.com/office/powerpoint/2010/main" val="32156135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What seems to elevate the best South African Chardonnays is a purity of fruit that shines through no matter what treatment and wooding the wine underwent in the cellar.</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067397E-2FC2-A148-BE74-6801E439D7CC}" type="slidenum">
              <a:rPr lang="en-US" smtClean="0"/>
              <a:pPr/>
              <a:t>17</a:t>
            </a:fld>
            <a:endParaRPr lang="en-US"/>
          </a:p>
        </p:txBody>
      </p:sp>
    </p:spTree>
    <p:extLst>
      <p:ext uri="{BB962C8B-B14F-4D97-AF65-F5344CB8AC3E}">
        <p14:creationId xmlns:p14="http://schemas.microsoft.com/office/powerpoint/2010/main" val="12476718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Two distinct styles predominate in the more serious category: elegant wines with the emphasis on typical lemony freshness and pretty floral aromatics, with subtle oaking and a hint of creaminess and toastiness.</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067397E-2FC2-A148-BE74-6801E439D7CC}" type="slidenum">
              <a:rPr lang="en-US" smtClean="0"/>
              <a:pPr/>
              <a:t>18</a:t>
            </a:fld>
            <a:endParaRPr lang="en-US"/>
          </a:p>
        </p:txBody>
      </p:sp>
    </p:spTree>
    <p:extLst>
      <p:ext uri="{BB962C8B-B14F-4D97-AF65-F5344CB8AC3E}">
        <p14:creationId xmlns:p14="http://schemas.microsoft.com/office/powerpoint/2010/main" val="1654561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And a richer, riper style that is more heavily wooded.</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067397E-2FC2-A148-BE74-6801E439D7CC}" type="slidenum">
              <a:rPr lang="en-US" smtClean="0"/>
              <a:pPr/>
              <a:t>19</a:t>
            </a:fld>
            <a:endParaRPr lang="en-US"/>
          </a:p>
        </p:txBody>
      </p:sp>
    </p:spTree>
    <p:extLst>
      <p:ext uri="{BB962C8B-B14F-4D97-AF65-F5344CB8AC3E}">
        <p14:creationId xmlns:p14="http://schemas.microsoft.com/office/powerpoint/2010/main" val="36807758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A small but growing category is unwooded Chardonnay. These are sometimes vinified in a Nomblot egg-shaped concrete fermenter as opposed to tanks or barrels</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067397E-2FC2-A148-BE74-6801E439D7CC}" type="slidenum">
              <a:rPr lang="en-US" smtClean="0"/>
              <a:pPr/>
              <a:t>20</a:t>
            </a:fld>
            <a:endParaRPr lang="en-US"/>
          </a:p>
        </p:txBody>
      </p:sp>
    </p:spTree>
    <p:extLst>
      <p:ext uri="{BB962C8B-B14F-4D97-AF65-F5344CB8AC3E}">
        <p14:creationId xmlns:p14="http://schemas.microsoft.com/office/powerpoint/2010/main" val="2347806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Chardonnay is widely planted throughout the New World.</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067397E-2FC2-A148-BE74-6801E439D7CC}" type="slidenum">
              <a:rPr lang="en-US" smtClean="0"/>
              <a:pPr/>
              <a:t>3</a:t>
            </a:fld>
            <a:endParaRPr lang="en-US"/>
          </a:p>
        </p:txBody>
      </p:sp>
    </p:spTree>
    <p:extLst>
      <p:ext uri="{BB962C8B-B14F-4D97-AF65-F5344CB8AC3E}">
        <p14:creationId xmlns:p14="http://schemas.microsoft.com/office/powerpoint/2010/main" val="18556338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Full-bodied Chardonnay pairs well with a variety of dishes with creamy sauces, from poultry, fish and veal to seafood pasta. A lighter style goes well with pâtés and terrines, fish pie and salmon fish cakes.</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067397E-2FC2-A148-BE74-6801E439D7CC}" type="slidenum">
              <a:rPr lang="en-US" smtClean="0"/>
              <a:pPr/>
              <a:t>21</a:t>
            </a:fld>
            <a:endParaRPr lang="en-US"/>
          </a:p>
        </p:txBody>
      </p:sp>
    </p:spTree>
    <p:extLst>
      <p:ext uri="{BB962C8B-B14F-4D97-AF65-F5344CB8AC3E}">
        <p14:creationId xmlns:p14="http://schemas.microsoft.com/office/powerpoint/2010/main" val="12015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South Africa, however, did not have access to Chardonnay plant material until the early 1980s, when forward-thinking producers opted to smuggle it into the country illegally!</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067397E-2FC2-A148-BE74-6801E439D7CC}" type="slidenum">
              <a:rPr lang="en-US" smtClean="0"/>
              <a:pPr/>
              <a:t>4</a:t>
            </a:fld>
            <a:endParaRPr lang="en-US"/>
          </a:p>
        </p:txBody>
      </p:sp>
    </p:spTree>
    <p:extLst>
      <p:ext uri="{BB962C8B-B14F-4D97-AF65-F5344CB8AC3E}">
        <p14:creationId xmlns:p14="http://schemas.microsoft.com/office/powerpoint/2010/main" val="3034791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Many new vineyards planted to this noble variety have come on stream in recent years.</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067397E-2FC2-A148-BE74-6801E439D7CC}" type="slidenum">
              <a:rPr lang="en-US" smtClean="0"/>
              <a:pPr/>
              <a:t>5</a:t>
            </a:fld>
            <a:endParaRPr lang="en-US"/>
          </a:p>
        </p:txBody>
      </p:sp>
    </p:spTree>
    <p:extLst>
      <p:ext uri="{BB962C8B-B14F-4D97-AF65-F5344CB8AC3E}">
        <p14:creationId xmlns:p14="http://schemas.microsoft.com/office/powerpoint/2010/main" val="2401262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While Burgundy remains the benchmark, South Africa offers Chardonnays of excellent quality across</a:t>
            </a:r>
            <a:r>
              <a:rPr lang="en-ZA" sz="1200" kern="1200" baseline="0" dirty="0">
                <a:solidFill>
                  <a:schemeClr val="tx1"/>
                </a:solidFill>
                <a:effectLst/>
                <a:latin typeface="+mn-lt"/>
                <a:ea typeface="+mn-ea"/>
                <a:cs typeface="+mn-cs"/>
              </a:rPr>
              <a:t> </a:t>
            </a:r>
            <a:r>
              <a:rPr lang="en-ZA" sz="1200" kern="1200" dirty="0">
                <a:solidFill>
                  <a:schemeClr val="tx1"/>
                </a:solidFill>
                <a:effectLst/>
                <a:latin typeface="+mn-lt"/>
                <a:ea typeface="+mn-ea"/>
                <a:cs typeface="+mn-cs"/>
              </a:rPr>
              <a:t>all price points and produces some outstanding top-end examples.</a:t>
            </a:r>
            <a:endParaRPr lang="en-US" dirty="0"/>
          </a:p>
        </p:txBody>
      </p:sp>
      <p:sp>
        <p:nvSpPr>
          <p:cNvPr id="4" name="Slide Number Placeholder 3"/>
          <p:cNvSpPr>
            <a:spLocks noGrp="1"/>
          </p:cNvSpPr>
          <p:nvPr>
            <p:ph type="sldNum" sz="quarter" idx="10"/>
          </p:nvPr>
        </p:nvSpPr>
        <p:spPr/>
        <p:txBody>
          <a:bodyPr/>
          <a:lstStyle/>
          <a:p>
            <a:fld id="{3067397E-2FC2-A148-BE74-6801E439D7CC}" type="slidenum">
              <a:rPr lang="en-US" smtClean="0"/>
              <a:pPr/>
              <a:t>6</a:t>
            </a:fld>
            <a:endParaRPr lang="en-US"/>
          </a:p>
        </p:txBody>
      </p:sp>
    </p:spTree>
    <p:extLst>
      <p:ext uri="{BB962C8B-B14F-4D97-AF65-F5344CB8AC3E}">
        <p14:creationId xmlns:p14="http://schemas.microsoft.com/office/powerpoint/2010/main" val="125953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A wide range of clones are associated with an extensive range of flavour profiles such as citrus,</a:t>
            </a:r>
            <a:r>
              <a:rPr lang="en-ZA" sz="1200" kern="1200" baseline="0" dirty="0">
                <a:solidFill>
                  <a:schemeClr val="tx1"/>
                </a:solidFill>
                <a:effectLst/>
                <a:latin typeface="+mn-lt"/>
                <a:ea typeface="+mn-ea"/>
                <a:cs typeface="+mn-cs"/>
              </a:rPr>
              <a:t> </a:t>
            </a:r>
            <a:r>
              <a:rPr lang="en-ZA" sz="1200" kern="1200" dirty="0">
                <a:solidFill>
                  <a:schemeClr val="tx1"/>
                </a:solidFill>
                <a:effectLst/>
                <a:latin typeface="+mn-lt"/>
                <a:ea typeface="+mn-ea"/>
                <a:cs typeface="+mn-cs"/>
              </a:rPr>
              <a:t>tropical, nutty or buttery, for example.</a:t>
            </a:r>
            <a:endParaRPr lang="en-US" dirty="0"/>
          </a:p>
        </p:txBody>
      </p:sp>
      <p:sp>
        <p:nvSpPr>
          <p:cNvPr id="4" name="Slide Number Placeholder 3"/>
          <p:cNvSpPr>
            <a:spLocks noGrp="1"/>
          </p:cNvSpPr>
          <p:nvPr>
            <p:ph type="sldNum" sz="quarter" idx="10"/>
          </p:nvPr>
        </p:nvSpPr>
        <p:spPr/>
        <p:txBody>
          <a:bodyPr/>
          <a:lstStyle/>
          <a:p>
            <a:fld id="{3067397E-2FC2-A148-BE74-6801E439D7CC}" type="slidenum">
              <a:rPr lang="en-US" smtClean="0"/>
              <a:pPr/>
              <a:t>7</a:t>
            </a:fld>
            <a:endParaRPr lang="en-US"/>
          </a:p>
        </p:txBody>
      </p:sp>
    </p:spTree>
    <p:extLst>
      <p:ext uri="{BB962C8B-B14F-4D97-AF65-F5344CB8AC3E}">
        <p14:creationId xmlns:p14="http://schemas.microsoft.com/office/powerpoint/2010/main" val="2119338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Chardonnay is the fourth most planted white-wine variety in South Africa, with total plantings at the end of </a:t>
            </a:r>
            <a:r>
              <a:rPr lang="en-ZA" sz="1200" kern="1200" dirty="0" smtClean="0">
                <a:solidFill>
                  <a:srgbClr val="FF0000"/>
                </a:solidFill>
                <a:effectLst/>
                <a:latin typeface="+mn-lt"/>
                <a:ea typeface="+mn-ea"/>
                <a:cs typeface="+mn-cs"/>
              </a:rPr>
              <a:t>2022</a:t>
            </a:r>
            <a:r>
              <a:rPr lang="en-ZA" sz="1200" kern="1200" dirty="0" smtClean="0">
                <a:solidFill>
                  <a:schemeClr val="tx1"/>
                </a:solidFill>
                <a:effectLst/>
                <a:latin typeface="+mn-lt"/>
                <a:ea typeface="+mn-ea"/>
                <a:cs typeface="+mn-cs"/>
              </a:rPr>
              <a:t> </a:t>
            </a:r>
            <a:r>
              <a:rPr lang="en-ZA" sz="1200" kern="1200" dirty="0">
                <a:solidFill>
                  <a:schemeClr val="tx1"/>
                </a:solidFill>
                <a:effectLst/>
                <a:latin typeface="+mn-lt"/>
                <a:ea typeface="+mn-ea"/>
                <a:cs typeface="+mn-cs"/>
              </a:rPr>
              <a:t>accounting for 6 </a:t>
            </a:r>
            <a:r>
              <a:rPr lang="en-ZA" sz="1200" kern="1200" dirty="0" smtClean="0">
                <a:solidFill>
                  <a:schemeClr val="tx1"/>
                </a:solidFill>
                <a:effectLst/>
                <a:latin typeface="+mn-lt"/>
                <a:ea typeface="+mn-ea"/>
                <a:cs typeface="+mn-cs"/>
              </a:rPr>
              <a:t>547 </a:t>
            </a:r>
            <a:r>
              <a:rPr lang="en-ZA" sz="1200" kern="1200" dirty="0">
                <a:solidFill>
                  <a:schemeClr val="tx1"/>
                </a:solidFill>
                <a:effectLst/>
                <a:latin typeface="+mn-lt"/>
                <a:ea typeface="+mn-ea"/>
                <a:cs typeface="+mn-cs"/>
              </a:rPr>
              <a:t>ha (</a:t>
            </a:r>
            <a:r>
              <a:rPr lang="en-ZA" sz="1200" kern="1200" dirty="0" smtClean="0">
                <a:solidFill>
                  <a:schemeClr val="tx1"/>
                </a:solidFill>
                <a:effectLst/>
                <a:latin typeface="+mn-lt"/>
                <a:ea typeface="+mn-ea"/>
                <a:cs typeface="+mn-cs"/>
              </a:rPr>
              <a:t>7.3% </a:t>
            </a:r>
            <a:r>
              <a:rPr lang="en-ZA" sz="1200" kern="1200" dirty="0">
                <a:solidFill>
                  <a:schemeClr val="tx1"/>
                </a:solidFill>
                <a:effectLst/>
                <a:latin typeface="+mn-lt"/>
                <a:ea typeface="+mn-ea"/>
                <a:cs typeface="+mn-cs"/>
              </a:rPr>
              <a:t>of the national vineyard).</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067397E-2FC2-A148-BE74-6801E439D7CC}" type="slidenum">
              <a:rPr lang="en-US" smtClean="0"/>
              <a:pPr/>
              <a:t>8</a:t>
            </a:fld>
            <a:endParaRPr lang="en-US"/>
          </a:p>
        </p:txBody>
      </p:sp>
    </p:spTree>
    <p:extLst>
      <p:ext uri="{BB962C8B-B14F-4D97-AF65-F5344CB8AC3E}">
        <p14:creationId xmlns:p14="http://schemas.microsoft.com/office/powerpoint/2010/main" val="37796820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Robertson has the most plantings at 1 </a:t>
            </a:r>
            <a:r>
              <a:rPr lang="en-ZA" sz="1200" kern="1200" dirty="0" smtClean="0">
                <a:solidFill>
                  <a:schemeClr val="tx1"/>
                </a:solidFill>
                <a:effectLst/>
                <a:latin typeface="+mn-lt"/>
                <a:ea typeface="+mn-ea"/>
                <a:cs typeface="+mn-cs"/>
              </a:rPr>
              <a:t>710 </a:t>
            </a:r>
            <a:r>
              <a:rPr lang="en-ZA" sz="1200" kern="1200" dirty="0">
                <a:solidFill>
                  <a:schemeClr val="tx1"/>
                </a:solidFill>
                <a:effectLst/>
                <a:latin typeface="+mn-lt"/>
                <a:ea typeface="+mn-ea"/>
                <a:cs typeface="+mn-cs"/>
              </a:rPr>
              <a:t>ha and has long had a well-deserved reputation for the quality of its Chardonnay </a:t>
            </a:r>
            <a:r>
              <a:rPr lang="en-ZA" sz="1200" kern="1200" dirty="0" smtClean="0">
                <a:solidFill>
                  <a:schemeClr val="tx1"/>
                </a:solidFill>
                <a:effectLst/>
                <a:latin typeface="+mn-lt"/>
                <a:ea typeface="+mn-ea"/>
                <a:cs typeface="+mn-cs"/>
              </a:rPr>
              <a:t>wines. This </a:t>
            </a:r>
            <a:r>
              <a:rPr lang="en-ZA" sz="1200" kern="1200" dirty="0">
                <a:solidFill>
                  <a:schemeClr val="tx1"/>
                </a:solidFill>
                <a:effectLst/>
                <a:latin typeface="+mn-lt"/>
                <a:ea typeface="+mn-ea"/>
                <a:cs typeface="+mn-cs"/>
              </a:rPr>
              <a:t>is followed by Paarl at 1 </a:t>
            </a:r>
            <a:r>
              <a:rPr lang="en-ZA" sz="1200" kern="1200" dirty="0" smtClean="0">
                <a:solidFill>
                  <a:schemeClr val="tx1"/>
                </a:solidFill>
                <a:effectLst/>
                <a:latin typeface="+mn-lt"/>
                <a:ea typeface="+mn-ea"/>
                <a:cs typeface="+mn-cs"/>
              </a:rPr>
              <a:t>159 </a:t>
            </a:r>
            <a:r>
              <a:rPr lang="en-ZA" sz="1200" kern="1200" dirty="0">
                <a:solidFill>
                  <a:schemeClr val="tx1"/>
                </a:solidFill>
                <a:effectLst/>
                <a:latin typeface="+mn-lt"/>
                <a:ea typeface="+mn-ea"/>
                <a:cs typeface="+mn-cs"/>
              </a:rPr>
              <a:t>ha and Stellenbosch at </a:t>
            </a:r>
            <a:r>
              <a:rPr lang="en-ZA" sz="1200" kern="1200" dirty="0" smtClean="0">
                <a:solidFill>
                  <a:schemeClr val="tx1"/>
                </a:solidFill>
                <a:effectLst/>
                <a:latin typeface="+mn-lt"/>
                <a:ea typeface="+mn-ea"/>
                <a:cs typeface="+mn-cs"/>
              </a:rPr>
              <a:t>977 </a:t>
            </a:r>
            <a:r>
              <a:rPr lang="en-ZA" sz="1200" kern="1200" dirty="0">
                <a:solidFill>
                  <a:schemeClr val="tx1"/>
                </a:solidFill>
                <a:effectLst/>
                <a:latin typeface="+mn-lt"/>
                <a:ea typeface="+mn-ea"/>
                <a:cs typeface="+mn-cs"/>
              </a:rPr>
              <a:t>ha (</a:t>
            </a:r>
            <a:r>
              <a:rPr lang="en-ZA" sz="1200" kern="1200" dirty="0" smtClean="0">
                <a:solidFill>
                  <a:schemeClr val="tx1"/>
                </a:solidFill>
                <a:effectLst/>
                <a:latin typeface="+mn-lt"/>
                <a:ea typeface="+mn-ea"/>
                <a:cs typeface="+mn-cs"/>
              </a:rPr>
              <a:t>2022 </a:t>
            </a:r>
            <a:r>
              <a:rPr lang="en-ZA" sz="1200" kern="1200" dirty="0">
                <a:solidFill>
                  <a:schemeClr val="tx1"/>
                </a:solidFill>
                <a:effectLst/>
                <a:latin typeface="+mn-lt"/>
                <a:ea typeface="+mn-ea"/>
                <a:cs typeface="+mn-cs"/>
              </a:rPr>
              <a:t>figures).</a:t>
            </a:r>
          </a:p>
          <a:p>
            <a:endParaRPr lang="en-US"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067397E-2FC2-A148-BE74-6801E439D7CC}" type="slidenum">
              <a:rPr lang="en-US" smtClean="0"/>
              <a:pPr/>
              <a:t>9</a:t>
            </a:fld>
            <a:endParaRPr lang="en-US"/>
          </a:p>
        </p:txBody>
      </p:sp>
    </p:spTree>
    <p:extLst>
      <p:ext uri="{BB962C8B-B14F-4D97-AF65-F5344CB8AC3E}">
        <p14:creationId xmlns:p14="http://schemas.microsoft.com/office/powerpoint/2010/main" val="27638819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Chardonnay wines have also emerged from cooler-climate areas such as Elgin and the Hemel-en-Aarde Valley.</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067397E-2FC2-A148-BE74-6801E439D7CC}" type="slidenum">
              <a:rPr lang="en-US" smtClean="0"/>
              <a:pPr/>
              <a:t>10</a:t>
            </a:fld>
            <a:endParaRPr lang="en-US"/>
          </a:p>
        </p:txBody>
      </p:sp>
    </p:spTree>
    <p:extLst>
      <p:ext uri="{BB962C8B-B14F-4D97-AF65-F5344CB8AC3E}">
        <p14:creationId xmlns:p14="http://schemas.microsoft.com/office/powerpoint/2010/main" val="34084523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E36441CC-121B-744F-92B9-97B004019D3C}" type="datetimeFigureOut">
              <a:rPr lang="en-US" smtClean="0"/>
              <a:pPr/>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00AFA-C83E-444B-AAEC-D69D63CAE76A}" type="slidenum">
              <a:rPr lang="en-US" smtClean="0"/>
              <a:pPr/>
              <a:t>‹#›</a:t>
            </a:fld>
            <a:endParaRPr lang="en-US"/>
          </a:p>
        </p:txBody>
      </p:sp>
    </p:spTree>
    <p:extLst>
      <p:ext uri="{BB962C8B-B14F-4D97-AF65-F5344CB8AC3E}">
        <p14:creationId xmlns:p14="http://schemas.microsoft.com/office/powerpoint/2010/main" val="22814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E36441CC-121B-744F-92B9-97B004019D3C}" type="datetimeFigureOut">
              <a:rPr lang="en-US" smtClean="0"/>
              <a:pPr/>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00AFA-C83E-444B-AAEC-D69D63CAE76A}" type="slidenum">
              <a:rPr lang="en-US" smtClean="0"/>
              <a:pPr/>
              <a:t>‹#›</a:t>
            </a:fld>
            <a:endParaRPr lang="en-US"/>
          </a:p>
        </p:txBody>
      </p:sp>
    </p:spTree>
    <p:extLst>
      <p:ext uri="{BB962C8B-B14F-4D97-AF65-F5344CB8AC3E}">
        <p14:creationId xmlns:p14="http://schemas.microsoft.com/office/powerpoint/2010/main" val="1000829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E36441CC-121B-744F-92B9-97B004019D3C}" type="datetimeFigureOut">
              <a:rPr lang="en-US" smtClean="0"/>
              <a:pPr/>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00AFA-C83E-444B-AAEC-D69D63CAE76A}" type="slidenum">
              <a:rPr lang="en-US" smtClean="0"/>
              <a:pPr/>
              <a:t>‹#›</a:t>
            </a:fld>
            <a:endParaRPr lang="en-US"/>
          </a:p>
        </p:txBody>
      </p:sp>
    </p:spTree>
    <p:extLst>
      <p:ext uri="{BB962C8B-B14F-4D97-AF65-F5344CB8AC3E}">
        <p14:creationId xmlns:p14="http://schemas.microsoft.com/office/powerpoint/2010/main" val="944074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E36441CC-121B-744F-92B9-97B004019D3C}" type="datetimeFigureOut">
              <a:rPr lang="en-US" smtClean="0"/>
              <a:pPr/>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00AFA-C83E-444B-AAEC-D69D63CAE76A}" type="slidenum">
              <a:rPr lang="en-US" smtClean="0"/>
              <a:pPr/>
              <a:t>‹#›</a:t>
            </a:fld>
            <a:endParaRPr lang="en-US"/>
          </a:p>
        </p:txBody>
      </p:sp>
    </p:spTree>
    <p:extLst>
      <p:ext uri="{BB962C8B-B14F-4D97-AF65-F5344CB8AC3E}">
        <p14:creationId xmlns:p14="http://schemas.microsoft.com/office/powerpoint/2010/main" val="4137680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36441CC-121B-744F-92B9-97B004019D3C}" type="datetimeFigureOut">
              <a:rPr lang="en-US" smtClean="0"/>
              <a:pPr/>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00AFA-C83E-444B-AAEC-D69D63CAE76A}" type="slidenum">
              <a:rPr lang="en-US" smtClean="0"/>
              <a:pPr/>
              <a:t>‹#›</a:t>
            </a:fld>
            <a:endParaRPr lang="en-US"/>
          </a:p>
        </p:txBody>
      </p:sp>
    </p:spTree>
    <p:extLst>
      <p:ext uri="{BB962C8B-B14F-4D97-AF65-F5344CB8AC3E}">
        <p14:creationId xmlns:p14="http://schemas.microsoft.com/office/powerpoint/2010/main" val="3002443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E36441CC-121B-744F-92B9-97B004019D3C}" type="datetimeFigureOut">
              <a:rPr lang="en-US" smtClean="0"/>
              <a:pPr/>
              <a:t>7/18/2023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C00AFA-C83E-444B-AAEC-D69D63CAE76A}" type="slidenum">
              <a:rPr lang="en-US" smtClean="0"/>
              <a:pPr/>
              <a:t>‹#›</a:t>
            </a:fld>
            <a:endParaRPr lang="en-US"/>
          </a:p>
        </p:txBody>
      </p:sp>
    </p:spTree>
    <p:extLst>
      <p:ext uri="{BB962C8B-B14F-4D97-AF65-F5344CB8AC3E}">
        <p14:creationId xmlns:p14="http://schemas.microsoft.com/office/powerpoint/2010/main" val="1663081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E36441CC-121B-744F-92B9-97B004019D3C}" type="datetimeFigureOut">
              <a:rPr lang="en-US" smtClean="0"/>
              <a:pPr/>
              <a:t>7/18/2023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C00AFA-C83E-444B-AAEC-D69D63CAE76A}" type="slidenum">
              <a:rPr lang="en-US" smtClean="0"/>
              <a:pPr/>
              <a:t>‹#›</a:t>
            </a:fld>
            <a:endParaRPr lang="en-US"/>
          </a:p>
        </p:txBody>
      </p:sp>
    </p:spTree>
    <p:extLst>
      <p:ext uri="{BB962C8B-B14F-4D97-AF65-F5344CB8AC3E}">
        <p14:creationId xmlns:p14="http://schemas.microsoft.com/office/powerpoint/2010/main" val="3225316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E36441CC-121B-744F-92B9-97B004019D3C}" type="datetimeFigureOut">
              <a:rPr lang="en-US" smtClean="0"/>
              <a:pPr/>
              <a:t>7/18/2023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C00AFA-C83E-444B-AAEC-D69D63CAE76A}" type="slidenum">
              <a:rPr lang="en-US" smtClean="0"/>
              <a:pPr/>
              <a:t>‹#›</a:t>
            </a:fld>
            <a:endParaRPr lang="en-US"/>
          </a:p>
        </p:txBody>
      </p:sp>
    </p:spTree>
    <p:extLst>
      <p:ext uri="{BB962C8B-B14F-4D97-AF65-F5344CB8AC3E}">
        <p14:creationId xmlns:p14="http://schemas.microsoft.com/office/powerpoint/2010/main" val="1906807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6441CC-121B-744F-92B9-97B004019D3C}" type="datetimeFigureOut">
              <a:rPr lang="en-US" smtClean="0"/>
              <a:pPr/>
              <a:t>7/18/2023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C00AFA-C83E-444B-AAEC-D69D63CAE76A}" type="slidenum">
              <a:rPr lang="en-US" smtClean="0"/>
              <a:pPr/>
              <a:t>‹#›</a:t>
            </a:fld>
            <a:endParaRPr lang="en-US"/>
          </a:p>
        </p:txBody>
      </p:sp>
    </p:spTree>
    <p:extLst>
      <p:ext uri="{BB962C8B-B14F-4D97-AF65-F5344CB8AC3E}">
        <p14:creationId xmlns:p14="http://schemas.microsoft.com/office/powerpoint/2010/main" val="2828382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E36441CC-121B-744F-92B9-97B004019D3C}" type="datetimeFigureOut">
              <a:rPr lang="en-US" smtClean="0"/>
              <a:pPr/>
              <a:t>7/18/2023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C00AFA-C83E-444B-AAEC-D69D63CAE76A}" type="slidenum">
              <a:rPr lang="en-US" smtClean="0"/>
              <a:pPr/>
              <a:t>‹#›</a:t>
            </a:fld>
            <a:endParaRPr lang="en-US"/>
          </a:p>
        </p:txBody>
      </p:sp>
    </p:spTree>
    <p:extLst>
      <p:ext uri="{BB962C8B-B14F-4D97-AF65-F5344CB8AC3E}">
        <p14:creationId xmlns:p14="http://schemas.microsoft.com/office/powerpoint/2010/main" val="2443321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E36441CC-121B-744F-92B9-97B004019D3C}" type="datetimeFigureOut">
              <a:rPr lang="en-US" smtClean="0"/>
              <a:pPr/>
              <a:t>7/18/2023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C00AFA-C83E-444B-AAEC-D69D63CAE76A}" type="slidenum">
              <a:rPr lang="en-US" smtClean="0"/>
              <a:pPr/>
              <a:t>‹#›</a:t>
            </a:fld>
            <a:endParaRPr lang="en-US"/>
          </a:p>
        </p:txBody>
      </p:sp>
    </p:spTree>
    <p:extLst>
      <p:ext uri="{BB962C8B-B14F-4D97-AF65-F5344CB8AC3E}">
        <p14:creationId xmlns:p14="http://schemas.microsoft.com/office/powerpoint/2010/main" val="3884932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6441CC-121B-744F-92B9-97B004019D3C}" type="datetimeFigureOut">
              <a:rPr lang="en-US" smtClean="0"/>
              <a:pPr/>
              <a:t>7/18/2023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C00AFA-C83E-444B-AAEC-D69D63CAE76A}" type="slidenum">
              <a:rPr lang="en-US" smtClean="0"/>
              <a:pPr/>
              <a:t>‹#›</a:t>
            </a:fld>
            <a:endParaRPr lang="en-US"/>
          </a:p>
        </p:txBody>
      </p:sp>
    </p:spTree>
    <p:extLst>
      <p:ext uri="{BB962C8B-B14F-4D97-AF65-F5344CB8AC3E}">
        <p14:creationId xmlns:p14="http://schemas.microsoft.com/office/powerpoint/2010/main" val="1713851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file://localhost/Users/ericamoodie/Documents/Updates%20to%20PP/Chardonnay/Jpegs/forum.jp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file://localhost/Users/ericamoodie/Documents/Updates%20to%20PP/Chardonnay/Jpegs/end%20slide.jpg" TargetMode="External"/><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6"/>
            <a:ext cx="9142570" cy="6856928"/>
          </a:xfrm>
          <a:prstGeom prst="rect">
            <a:avLst/>
          </a:prstGeom>
        </p:spPr>
      </p:pic>
      <p:sp>
        <p:nvSpPr>
          <p:cNvPr id="5" name="TextBox 4"/>
          <p:cNvSpPr txBox="1"/>
          <p:nvPr/>
        </p:nvSpPr>
        <p:spPr>
          <a:xfrm>
            <a:off x="661940" y="5596761"/>
            <a:ext cx="7897673" cy="459100"/>
          </a:xfrm>
          <a:prstGeom prst="rect">
            <a:avLst/>
          </a:prstGeom>
          <a:solidFill>
            <a:schemeClr val="bg1"/>
          </a:solidFill>
        </p:spPr>
        <p:txBody>
          <a:bodyPr wrap="square" rtlCol="0">
            <a:spAutoFit/>
          </a:bodyPr>
          <a:lstStyle/>
          <a:p>
            <a:pPr algn="ctr">
              <a:lnSpc>
                <a:spcPct val="110000"/>
              </a:lnSpc>
            </a:pPr>
            <a:r>
              <a:rPr lang="en-US" sz="2200" dirty="0">
                <a:solidFill>
                  <a:schemeClr val="tx1">
                    <a:lumMod val="50000"/>
                    <a:lumOff val="50000"/>
                  </a:schemeClr>
                </a:solidFill>
                <a:latin typeface="Myriad Pro"/>
                <a:cs typeface="Myriad Pro"/>
              </a:rPr>
              <a:t>CHARDONNAY</a:t>
            </a:r>
          </a:p>
        </p:txBody>
      </p:sp>
      <p:grpSp>
        <p:nvGrpSpPr>
          <p:cNvPr id="6" name="Group 5"/>
          <p:cNvGrpSpPr/>
          <p:nvPr/>
        </p:nvGrpSpPr>
        <p:grpSpPr>
          <a:xfrm>
            <a:off x="-13562" y="400949"/>
            <a:ext cx="369332" cy="1119517"/>
            <a:chOff x="-13562" y="400949"/>
            <a:chExt cx="369332" cy="1119517"/>
          </a:xfrm>
        </p:grpSpPr>
        <p:sp>
          <p:nvSpPr>
            <p:cNvPr id="7" name="Rectangle 6"/>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29429797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donnay11.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2998873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donnay1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24360617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donnay13.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23896163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forum.jpg" descr="/Users/ericamoodie/Documents/Updates to PP/Chardonnay/Jpegs/forum.jpg"/>
          <p:cNvPicPr>
            <a:picLocks noChangeAspect="1"/>
          </p:cNvPicPr>
          <p:nvPr/>
        </p:nvPicPr>
        <p:blipFill>
          <a:blip r:embed="rId3" r:link="rId4"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
        <p:nvSpPr>
          <p:cNvPr id="2" name="Rectangle 1"/>
          <p:cNvSpPr/>
          <p:nvPr/>
        </p:nvSpPr>
        <p:spPr>
          <a:xfrm>
            <a:off x="2343741" y="5850111"/>
            <a:ext cx="6485352" cy="261610"/>
          </a:xfrm>
          <a:prstGeom prst="rect">
            <a:avLst/>
          </a:prstGeom>
        </p:spPr>
        <p:txBody>
          <a:bodyPr wrap="square">
            <a:spAutoFit/>
          </a:bodyPr>
          <a:lstStyle/>
          <a:p>
            <a:pPr algn="r">
              <a:defRPr/>
            </a:pPr>
            <a:r>
              <a:rPr lang="en-ZA" sz="1100" dirty="0">
                <a:solidFill>
                  <a:schemeClr val="bg1">
                    <a:lumMod val="65000"/>
                  </a:schemeClr>
                </a:solidFill>
              </a:rPr>
              <a:t>Visit http://on.fb.me/1nUcbsa for more information.</a:t>
            </a:r>
            <a:endParaRPr lang="en-GB" sz="1100" dirty="0">
              <a:solidFill>
                <a:schemeClr val="bg1">
                  <a:lumMod val="65000"/>
                </a:schemeClr>
              </a:solidFill>
            </a:endParaRPr>
          </a:p>
        </p:txBody>
      </p:sp>
      <p:grpSp>
        <p:nvGrpSpPr>
          <p:cNvPr id="4" name="Group 3"/>
          <p:cNvGrpSpPr/>
          <p:nvPr/>
        </p:nvGrpSpPr>
        <p:grpSpPr>
          <a:xfrm>
            <a:off x="-13562" y="400949"/>
            <a:ext cx="369332" cy="1119517"/>
            <a:chOff x="-13562" y="400949"/>
            <a:chExt cx="369332" cy="1119517"/>
          </a:xfrm>
        </p:grpSpPr>
        <p:sp>
          <p:nvSpPr>
            <p:cNvPr id="5" name="Rectangle 4"/>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33574061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donnay15.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6890989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donnay16.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41344860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donnay17.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39500189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donnay18.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37720381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donnay19.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8385997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donnay20.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3353643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donnay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10757815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donnay21.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13527401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donnay2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35775459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nd slide.jpg" descr="/Users/ericamoodie/Documents/Updates to PP/Chardonnay/Jpegs/end slide.jpg"/>
          <p:cNvPicPr>
            <a:picLocks noChangeAspect="1"/>
          </p:cNvPicPr>
          <p:nvPr/>
        </p:nvPicPr>
        <p:blipFill>
          <a:blip r:embed="rId2" r:link="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4" name="Group 3"/>
          <p:cNvGrpSpPr/>
          <p:nvPr/>
        </p:nvGrpSpPr>
        <p:grpSpPr>
          <a:xfrm>
            <a:off x="-13562" y="400949"/>
            <a:ext cx="369332" cy="1119517"/>
            <a:chOff x="-13562" y="400949"/>
            <a:chExt cx="369332" cy="1119517"/>
          </a:xfrm>
        </p:grpSpPr>
        <p:sp>
          <p:nvSpPr>
            <p:cNvPr id="5" name="Rectangle 4"/>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3378193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6"/>
            <a:ext cx="9142570" cy="6856928"/>
          </a:xfrm>
          <a:prstGeom prst="rect">
            <a:avLst/>
          </a:prstGeom>
        </p:spPr>
      </p:pic>
      <p:sp>
        <p:nvSpPr>
          <p:cNvPr id="4" name="TextBox 3"/>
          <p:cNvSpPr txBox="1"/>
          <p:nvPr/>
        </p:nvSpPr>
        <p:spPr>
          <a:xfrm>
            <a:off x="661940" y="5596761"/>
            <a:ext cx="7897673" cy="459100"/>
          </a:xfrm>
          <a:prstGeom prst="rect">
            <a:avLst/>
          </a:prstGeom>
          <a:solidFill>
            <a:schemeClr val="bg1"/>
          </a:solidFill>
        </p:spPr>
        <p:txBody>
          <a:bodyPr wrap="square" rtlCol="0">
            <a:spAutoFit/>
          </a:bodyPr>
          <a:lstStyle/>
          <a:p>
            <a:pPr algn="ctr">
              <a:lnSpc>
                <a:spcPct val="110000"/>
              </a:lnSpc>
            </a:pPr>
            <a:r>
              <a:rPr lang="en-US" sz="2200" dirty="0">
                <a:solidFill>
                  <a:schemeClr val="tx1">
                    <a:lumMod val="50000"/>
                    <a:lumOff val="50000"/>
                  </a:schemeClr>
                </a:solidFill>
                <a:latin typeface="Myriad Pro"/>
                <a:cs typeface="Myriad Pro"/>
              </a:rPr>
              <a:t>THE END</a:t>
            </a:r>
          </a:p>
        </p:txBody>
      </p:sp>
      <p:grpSp>
        <p:nvGrpSpPr>
          <p:cNvPr id="5" name="Group 4"/>
          <p:cNvGrpSpPr/>
          <p:nvPr/>
        </p:nvGrpSpPr>
        <p:grpSpPr>
          <a:xfrm>
            <a:off x="-13562" y="400949"/>
            <a:ext cx="369332" cy="1119517"/>
            <a:chOff x="-13562" y="400949"/>
            <a:chExt cx="369332" cy="1119517"/>
          </a:xfrm>
        </p:grpSpPr>
        <p:sp>
          <p:nvSpPr>
            <p:cNvPr id="6" name="Rectangle 5"/>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3315744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donnay3.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314200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donnay4.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2121824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donnay5.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3633066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donnay6.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1497462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7.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4" name="Group 3"/>
          <p:cNvGrpSpPr/>
          <p:nvPr/>
        </p:nvGrpSpPr>
        <p:grpSpPr>
          <a:xfrm>
            <a:off x="-13562" y="400949"/>
            <a:ext cx="369332" cy="1119517"/>
            <a:chOff x="-13562" y="400949"/>
            <a:chExt cx="369332" cy="1119517"/>
          </a:xfrm>
        </p:grpSpPr>
        <p:sp>
          <p:nvSpPr>
            <p:cNvPr id="5" name="Rectangle 4"/>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3259153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donnay9.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4226631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3562" y="400949"/>
            <a:ext cx="369332" cy="1119517"/>
            <a:chOff x="-13562" y="400949"/>
            <a:chExt cx="369332" cy="1119517"/>
          </a:xfrm>
        </p:grpSpPr>
        <p:sp>
          <p:nvSpPr>
            <p:cNvPr id="5" name="Rectangle 4"/>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pic>
        <p:nvPicPr>
          <p:cNvPr id="2" name="Picture 1">
            <a:extLst>
              <a:ext uri="{FF2B5EF4-FFF2-40B4-BE49-F238E27FC236}">
                <a16:creationId xmlns:a16="http://schemas.microsoft.com/office/drawing/2014/main" xmlns="" id="{A59F1895-899D-471E-AFEB-8FBCD3A3D498}"/>
              </a:ext>
            </a:extLst>
          </p:cNvPr>
          <p:cNvPicPr>
            <a:picLocks noChangeAspect="1"/>
          </p:cNvPicPr>
          <p:nvPr/>
        </p:nvPicPr>
        <p:blipFill>
          <a:blip r:embed="rId3"/>
          <a:stretch>
            <a:fillRect/>
          </a:stretch>
        </p:blipFill>
        <p:spPr>
          <a:xfrm>
            <a:off x="492390" y="414266"/>
            <a:ext cx="8341083" cy="5900809"/>
          </a:xfrm>
          <a:prstGeom prst="rect">
            <a:avLst/>
          </a:prstGeom>
        </p:spPr>
      </p:pic>
    </p:spTree>
    <p:extLst>
      <p:ext uri="{BB962C8B-B14F-4D97-AF65-F5344CB8AC3E}">
        <p14:creationId xmlns:p14="http://schemas.microsoft.com/office/powerpoint/2010/main" val="37732236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122</TotalTime>
  <Words>687</Words>
  <Application>Microsoft Office PowerPoint</Application>
  <PresentationFormat>On-screen Show (4:3)</PresentationFormat>
  <Paragraphs>66</Paragraphs>
  <Slides>23</Slides>
  <Notes>20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private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moodie</dc:creator>
  <cp:lastModifiedBy>Lindsaye</cp:lastModifiedBy>
  <cp:revision>32</cp:revision>
  <dcterms:created xsi:type="dcterms:W3CDTF">2014-06-26T10:02:56Z</dcterms:created>
  <dcterms:modified xsi:type="dcterms:W3CDTF">2023-07-18T10:04:52Z</dcterms:modified>
</cp:coreProperties>
</file>