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84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3" r:id="rId29"/>
    <p:sldId id="282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ndsaye" initials="L" lastIdx="1" clrIdx="0"/>
  <p:cmAuthor id="1" name="Vanessa Weber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3554" autoAdjust="0"/>
  </p:normalViewPr>
  <p:slideViewPr>
    <p:cSldViewPr snapToGrid="0" snapToObjects="1">
      <p:cViewPr varScale="1">
        <p:scale>
          <a:sx n="82" d="100"/>
          <a:sy n="82" d="100"/>
        </p:scale>
        <p:origin x="1474" y="72"/>
      </p:cViewPr>
      <p:guideLst>
        <p:guide orient="horz" pos="216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30D56-E6DD-48AB-9626-F53E809054E5}" type="datetimeFigureOut">
              <a:rPr lang="en-ZA" smtClean="0"/>
              <a:pPr/>
              <a:t>2023/08/03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184E9-41C2-4E83-89F7-7515CD85729B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98313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4</a:t>
            </a:fld>
            <a:endParaRPr lang="en-Z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5</a:t>
            </a:fld>
            <a:endParaRPr lang="en-ZA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6</a:t>
            </a:fld>
            <a:endParaRPr lang="en-ZA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8</a:t>
            </a:fld>
            <a:endParaRPr lang="en-Z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17</a:t>
            </a:fld>
            <a:endParaRPr lang="en-Z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19</a:t>
            </a:fld>
            <a:endParaRPr lang="en-ZA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184E9-41C2-4E83-89F7-7515CD85729B}" type="slidenum">
              <a:rPr lang="en-ZA" smtClean="0"/>
              <a:pPr/>
              <a:t>20</a:t>
            </a:fld>
            <a:endParaRPr lang="en-Z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5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37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907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759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23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40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45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40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050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069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09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AA9D-4D7E-BD42-8470-8989E0EAC072}" type="datetimeFigureOut">
              <a:rPr lang="en-US" smtClean="0"/>
              <a:pPr/>
              <a:t>8/3/2023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090CD-46A3-E840-B189-09BF142993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1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1940" y="5596761"/>
            <a:ext cx="7897673" cy="83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CAPE WINELANDS</a:t>
            </a:r>
          </a:p>
          <a:p>
            <a:pPr algn="ctr">
              <a:lnSpc>
                <a:spcPct val="110000"/>
              </a:lnSpc>
            </a:pPr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HEMEL-EN-AARDE</a:t>
            </a:r>
          </a:p>
        </p:txBody>
      </p:sp>
    </p:spTree>
    <p:extLst>
      <p:ext uri="{BB962C8B-B14F-4D97-AF65-F5344CB8AC3E}">
        <p14:creationId xmlns:p14="http://schemas.microsoft.com/office/powerpoint/2010/main" val="2561519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542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8610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92964"/>
            <a:ext cx="8420970" cy="68326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Hermanus is recognised as a UNESCO Creative City  for Gastronomy, the first on the African continent to receive this distinction.</a:t>
            </a:r>
          </a:p>
        </p:txBody>
      </p:sp>
    </p:spTree>
    <p:extLst>
      <p:ext uri="{BB962C8B-B14F-4D97-AF65-F5344CB8AC3E}">
        <p14:creationId xmlns:p14="http://schemas.microsoft.com/office/powerpoint/2010/main" val="4200748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491" y="5592964"/>
            <a:ext cx="8420970" cy="67505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The valley encompasses three wards: Hemel-en-Aarde Valley, Upper Hemel-en-Aarde Valley and Hemel-en-Aarde Ridge.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93FE77-307D-2B0F-6794-73AE7EB50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24" y="67906"/>
            <a:ext cx="5192486" cy="519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3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558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9840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5239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Ripening here generally occurs later than for the other two Hemel-en-Aarde appellations.</a:t>
            </a:r>
          </a:p>
        </p:txBody>
      </p:sp>
    </p:spTree>
    <p:extLst>
      <p:ext uri="{BB962C8B-B14F-4D97-AF65-F5344CB8AC3E}">
        <p14:creationId xmlns:p14="http://schemas.microsoft.com/office/powerpoint/2010/main" val="3453848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1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32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mean February temperature is 20.3⁰C (Oude Hemel-en-Aarde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4127705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5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87530" y="5541046"/>
            <a:ext cx="8530005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rgbClr val="A6A6A6"/>
                </a:solidFill>
                <a:latin typeface="Myriad Pro Light"/>
                <a:cs typeface="Myriad Pro Light"/>
              </a:rPr>
              <a:t>The average annual rainfall is 722 mm (Oude Hemel-en-Aarde Weather Station). </a:t>
            </a:r>
          </a:p>
        </p:txBody>
      </p:sp>
    </p:spTree>
    <p:extLst>
      <p:ext uri="{BB962C8B-B14F-4D97-AF65-F5344CB8AC3E}">
        <p14:creationId xmlns:p14="http://schemas.microsoft.com/office/powerpoint/2010/main" val="3475402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3690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333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47570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38528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295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5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4789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26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9982" y="5614676"/>
            <a:ext cx="8469632" cy="75713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The images used in these presentations have been sourced from various producers, as well as industry and tourism bodies. These presentations are strictly for non-commercial, non-profit, educational purposes only and cannot be reproduced or transmitted  in any form or by any means without written permission from Wines of South Africa (</a:t>
            </a:r>
            <a:r>
              <a:rPr lang="en-US" sz="1200">
                <a:solidFill>
                  <a:srgbClr val="A6A6A6"/>
                </a:solidFill>
                <a:latin typeface="Myriad Pro Light"/>
                <a:cs typeface="Myriad Pro Light"/>
              </a:rPr>
              <a:t>WoSA</a:t>
            </a:r>
            <a:r>
              <a:rPr lang="en-US" sz="1200" dirty="0">
                <a:solidFill>
                  <a:srgbClr val="A6A6A6"/>
                </a:solidFill>
                <a:latin typeface="Myriad Pro Light"/>
                <a:cs typeface="Myriad Pro Ligh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046203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2AC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7687" y="4968854"/>
            <a:ext cx="8229230" cy="1265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Cape winelands, considered by many to be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the most beautiful in the world, have a network of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diverse and well-run wine routes, affording visitors</a:t>
            </a:r>
          </a:p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/>
                </a:solidFill>
                <a:latin typeface="Myriad Pro Light"/>
                <a:cs typeface="Myriad Pro Light"/>
              </a:rPr>
              <a:t>a varied and unforgettable experience.</a:t>
            </a:r>
          </a:p>
        </p:txBody>
      </p:sp>
    </p:spTree>
    <p:extLst>
      <p:ext uri="{BB962C8B-B14F-4D97-AF65-F5344CB8AC3E}">
        <p14:creationId xmlns:p14="http://schemas.microsoft.com/office/powerpoint/2010/main" val="67306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940" y="5802181"/>
            <a:ext cx="7897673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tx1">
                    <a:lumMod val="50000"/>
                    <a:lumOff val="50000"/>
                  </a:schemeClr>
                </a:solidFill>
                <a:latin typeface="Myriad Pro Light"/>
                <a:cs typeface="Myriad Pro Light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399911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127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1" cy="685692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853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Our winelands are located at the very tip of South Africa.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10" name="Group 9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246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6"/>
            <a:ext cx="9142570" cy="685692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194679" y="5592964"/>
            <a:ext cx="6426811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PRODUCTION AREAS: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Districts of South Africa.</a:t>
            </a:r>
          </a:p>
        </p:txBody>
      </p:sp>
    </p:spTree>
    <p:extLst>
      <p:ext uri="{BB962C8B-B14F-4D97-AF65-F5344CB8AC3E}">
        <p14:creationId xmlns:p14="http://schemas.microsoft.com/office/powerpoint/2010/main" val="377538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13402"/>
            <a:ext cx="9142569" cy="685692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31639" y="5592964"/>
            <a:ext cx="7231552" cy="37959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Myriad Pro Light"/>
                <a:cs typeface="Myriad Pro Light"/>
              </a:rPr>
              <a:t>Wards of South Africa.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7030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61" y="0"/>
            <a:ext cx="914946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850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5629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MEL-EN-AARDE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2571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755484" y="6438989"/>
            <a:ext cx="3112999" cy="431340"/>
            <a:chOff x="5745373" y="6426660"/>
            <a:chExt cx="3112999" cy="431340"/>
          </a:xfrm>
        </p:grpSpPr>
        <p:grpSp>
          <p:nvGrpSpPr>
            <p:cNvPr id="4" name="Group 3"/>
            <p:cNvGrpSpPr/>
            <p:nvPr/>
          </p:nvGrpSpPr>
          <p:grpSpPr>
            <a:xfrm>
              <a:off x="5745373" y="6426660"/>
              <a:ext cx="3112999" cy="431340"/>
              <a:chOff x="5288229" y="6426660"/>
              <a:chExt cx="3570144" cy="431340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5288229" y="6426660"/>
                <a:ext cx="1785072" cy="4313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7073301" y="6426660"/>
                <a:ext cx="1785072" cy="431340"/>
              </a:xfrm>
              <a:prstGeom prst="rect">
                <a:avLst/>
              </a:prstGeom>
              <a:solidFill>
                <a:srgbClr val="66A05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7F7F7F"/>
                  </a:solidFill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7381508" y="6496769"/>
              <a:ext cx="139012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yriad Pro"/>
                  <a:cs typeface="Myriad Pro"/>
                </a:rPr>
                <a:t>Cape South Coast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745373" y="6500766"/>
              <a:ext cx="15205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i="1" dirty="0">
                  <a:solidFill>
                    <a:schemeClr val="bg1">
                      <a:lumMod val="50000"/>
                    </a:schemeClr>
                  </a:solidFill>
                  <a:latin typeface="Myriad Pro"/>
                  <a:cs typeface="Myriad Pro"/>
                </a:rPr>
                <a:t>Hemel-en-Aarde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0735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299</Words>
  <Application>Microsoft Office PowerPoint</Application>
  <PresentationFormat>On-screen Show (4:3)</PresentationFormat>
  <Paragraphs>69</Paragraphs>
  <Slides>29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Myriad Pro</vt:lpstr>
      <vt:lpstr>Myriad Pro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erica moodie</dc:creator>
  <cp:lastModifiedBy>Hanlie Eagleton</cp:lastModifiedBy>
  <cp:revision>40</cp:revision>
  <dcterms:created xsi:type="dcterms:W3CDTF">2014-07-15T14:15:40Z</dcterms:created>
  <dcterms:modified xsi:type="dcterms:W3CDTF">2023-08-03T12:46:09Z</dcterms:modified>
</cp:coreProperties>
</file>