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  <p:sldId id="301" r:id="rId48"/>
    <p:sldId id="303" r:id="rId49"/>
    <p:sldId id="30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e" initials="L" lastIdx="1" clrIdx="0"/>
  <p:cmAuthor id="1" name="Vanessa Web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76"/>
    <p:restoredTop sz="99279" autoAdjust="0"/>
  </p:normalViewPr>
  <p:slideViewPr>
    <p:cSldViewPr snapToGrid="0" snapToObjects="1">
      <p:cViewPr varScale="1">
        <p:scale>
          <a:sx n="82" d="100"/>
          <a:sy n="82" d="100"/>
        </p:scale>
        <p:origin x="134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7C86A-1632-4263-B29B-4C39296920B8}" type="datetimeFigureOut">
              <a:rPr lang="en-ZA" smtClean="0"/>
              <a:pPr/>
              <a:t>2023/08/03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D2CC-EFD5-48FC-8838-A43955165D0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039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4</a:t>
            </a:fld>
            <a:endParaRPr lang="en-Z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5</a:t>
            </a:fld>
            <a:endParaRPr lang="en-Z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6</a:t>
            </a:fld>
            <a:endParaRPr lang="en-Z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8</a:t>
            </a:fld>
            <a:endParaRPr lang="en-ZA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22</a:t>
            </a:fld>
            <a:endParaRPr lang="en-ZA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23</a:t>
            </a:fld>
            <a:endParaRPr lang="en-Z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24</a:t>
            </a:fld>
            <a:endParaRPr lang="en-ZA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25</a:t>
            </a:fld>
            <a:endParaRPr lang="en-Z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3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5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4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3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4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2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37E7-39C6-EA40-A885-625AB6AE2EF8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3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40" y="5596761"/>
            <a:ext cx="7897673" cy="83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CAPE WINELANDS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STELLENBOSCH</a:t>
            </a:r>
          </a:p>
        </p:txBody>
      </p:sp>
    </p:spTree>
    <p:extLst>
      <p:ext uri="{BB962C8B-B14F-4D97-AF65-F5344CB8AC3E}">
        <p14:creationId xmlns:p14="http://schemas.microsoft.com/office/powerpoint/2010/main" val="301038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16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045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93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64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02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13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30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140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85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The Stellenbosch Wine Routes is one of the biggest tourist attractions in the Western Cape.</a:t>
            </a:r>
          </a:p>
        </p:txBody>
      </p:sp>
    </p:spTree>
    <p:extLst>
      <p:ext uri="{BB962C8B-B14F-4D97-AF65-F5344CB8AC3E}">
        <p14:creationId xmlns:p14="http://schemas.microsoft.com/office/powerpoint/2010/main" val="3516347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655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530" y="5605346"/>
            <a:ext cx="8530005" cy="6832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Today </a:t>
            </a:r>
            <a:r>
              <a:rPr lang="en-US" sz="1600">
                <a:solidFill>
                  <a:srgbClr val="A6A6A6"/>
                </a:solidFill>
                <a:latin typeface="Myriad Pro Light"/>
                <a:cs typeface="Myriad Pro Light"/>
              </a:rPr>
              <a:t>the Stellenbosch 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Wine </a:t>
            </a:r>
            <a:r>
              <a:rPr lang="en-US" sz="1600">
                <a:solidFill>
                  <a:srgbClr val="A6A6A6"/>
                </a:solidFill>
                <a:latin typeface="Myriad Pro Light"/>
                <a:cs typeface="Myriad Pro Light"/>
              </a:rPr>
              <a:t>Routes represents 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more than 200 wine and grape producers within the boundaries of the Stellenbosch Wine of Origin classification.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AF61B6-F8CF-C42D-CF5F-E34254E9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784" y="80235"/>
            <a:ext cx="5453956" cy="55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1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It is divided into five manageable sub-routes for tourists: Bottelary Hills, Greater Simonsberg, Helderberg, Stellenbosch Berg and Stellenbosch Valley.</a:t>
            </a:r>
          </a:p>
        </p:txBody>
      </p:sp>
    </p:spTree>
    <p:extLst>
      <p:ext uri="{BB962C8B-B14F-4D97-AF65-F5344CB8AC3E}">
        <p14:creationId xmlns:p14="http://schemas.microsoft.com/office/powerpoint/2010/main" val="344457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530" y="5541046"/>
            <a:ext cx="8530005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The average rainfall in the district varies from 600–800 mm a year. </a:t>
            </a:r>
          </a:p>
        </p:txBody>
      </p:sp>
    </p:spTree>
    <p:extLst>
      <p:ext uri="{BB962C8B-B14F-4D97-AF65-F5344CB8AC3E}">
        <p14:creationId xmlns:p14="http://schemas.microsoft.com/office/powerpoint/2010/main" val="3717015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7530" y="5541046"/>
            <a:ext cx="8530005" cy="3877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The mean February temperature is </a:t>
            </a:r>
            <a:r>
              <a:rPr lang="nb-NO" sz="1600" dirty="0">
                <a:solidFill>
                  <a:srgbClr val="A6A6A6"/>
                </a:solidFill>
                <a:latin typeface="Myriad Pro Light"/>
                <a:cs typeface="Myriad Pro Light"/>
              </a:rPr>
              <a:t>21.5⁰C  (Nietvoorbij Weather Station).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2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LLENBOSCH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5" name="Group 4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69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68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282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70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68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D8CCFD-58F1-134C-8D48-7D8FFB628B0D}"/>
              </a:ext>
            </a:extLst>
          </p:cNvPr>
          <p:cNvSpPr txBox="1"/>
          <p:nvPr/>
        </p:nvSpPr>
        <p:spPr>
          <a:xfrm>
            <a:off x="311491" y="5649997"/>
            <a:ext cx="8420970" cy="3606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Stellenbosch is known for its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Cabernet Sauvignon and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its blended reds. </a:t>
            </a:r>
          </a:p>
        </p:txBody>
      </p:sp>
    </p:spTree>
    <p:extLst>
      <p:ext uri="{BB962C8B-B14F-4D97-AF65-F5344CB8AC3E}">
        <p14:creationId xmlns:p14="http://schemas.microsoft.com/office/powerpoint/2010/main" val="300080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128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93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7530" y="5541046"/>
            <a:ext cx="8530005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There are eight wards: Banghoek, Bottelary, Devon Valley, Jonkershoek Valley, Papegaaiberg, Polkadraai Hills, Simonsberg-Stellenbosch and Vlottenburg.</a:t>
            </a:r>
          </a:p>
        </p:txBody>
      </p:sp>
    </p:spTree>
    <p:extLst>
      <p:ext uri="{BB962C8B-B14F-4D97-AF65-F5344CB8AC3E}">
        <p14:creationId xmlns:p14="http://schemas.microsoft.com/office/powerpoint/2010/main" val="2328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79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50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498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21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723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03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9853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Our winelands are located at the very tip of South Africa.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888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983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155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027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830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963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811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3" name="Group 2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7530" y="5541046"/>
            <a:ext cx="8530005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Vlottenburg, the most recently demarcated ward,  has a generally convex hill landscape and abundant cooler southern slopes.</a:t>
            </a:r>
          </a:p>
        </p:txBody>
      </p:sp>
    </p:spTree>
    <p:extLst>
      <p:ext uri="{BB962C8B-B14F-4D97-AF65-F5344CB8AC3E}">
        <p14:creationId xmlns:p14="http://schemas.microsoft.com/office/powerpoint/2010/main" val="1922385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9982" y="5512483"/>
            <a:ext cx="8469632" cy="7571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The images used in these presentations have been sourced from various producers, as well as industry and tourism bodies.  These presentations are strictly for non-commercial, non-profit, educational purposes only and cannot be reproduced or transmitted  in any form or by any means without written permission from Wines of South Africa (</a:t>
            </a:r>
            <a:r>
              <a:rPr lang="en-US" sz="1200" dirty="0" err="1">
                <a:solidFill>
                  <a:srgbClr val="A6A6A6"/>
                </a:solidFill>
                <a:latin typeface="Myriad Pro Light"/>
                <a:cs typeface="Myriad Pro Light"/>
              </a:rPr>
              <a:t>WoSA</a:t>
            </a: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67349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2A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687" y="4968854"/>
            <a:ext cx="822923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Cape winelands, considered by many to be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most beautiful in the world</a:t>
            </a:r>
            <a:r>
              <a:rPr lang="en-US" sz="1600">
                <a:solidFill>
                  <a:schemeClr val="bg1"/>
                </a:solidFill>
                <a:latin typeface="Myriad Pro Light"/>
                <a:cs typeface="Myriad Pro Light"/>
              </a:rPr>
              <a:t>, have </a:t>
            </a: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network of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diverse and well-run wine routes, affording visitors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varied and unforgettable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358674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40" y="5802181"/>
            <a:ext cx="789767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45638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94679" y="5592964"/>
            <a:ext cx="6426811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PRODUCTION AREAS: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Districts of South Africa.</a:t>
            </a:r>
          </a:p>
        </p:txBody>
      </p:sp>
    </p:spTree>
    <p:extLst>
      <p:ext uri="{BB962C8B-B14F-4D97-AF65-F5344CB8AC3E}">
        <p14:creationId xmlns:p14="http://schemas.microsoft.com/office/powerpoint/2010/main" val="21962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1639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Wards of South Africa.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BA5040-DF8C-F549-9759-9F68BC13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073"/>
            <a:ext cx="9142569" cy="68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48"/>
          <a:stretch/>
        </p:blipFill>
        <p:spPr>
          <a:xfrm>
            <a:off x="0" y="0"/>
            <a:ext cx="9142571" cy="20060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16" name="Group 15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1308" y="2136359"/>
            <a:ext cx="4213249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Region: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Coastal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District: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Stellenbosch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0300" y="2986877"/>
            <a:ext cx="2659873" cy="2539458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Wards: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Banghoek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Bottelary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Devon Valley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Jonkershoek Valley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Papegaaiberg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Polkadraai Hills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Simonsberg-Stellenbosch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Vlottenburg</a:t>
            </a:r>
          </a:p>
        </p:txBody>
      </p:sp>
    </p:spTree>
    <p:extLst>
      <p:ext uri="{BB962C8B-B14F-4D97-AF65-F5344CB8AC3E}">
        <p14:creationId xmlns:p14="http://schemas.microsoft.com/office/powerpoint/2010/main" val="273736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67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048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380</Words>
  <Application>Microsoft Office PowerPoint</Application>
  <PresentationFormat>On-screen Show (4:3)</PresentationFormat>
  <Paragraphs>123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Myriad Pro</vt:lpstr>
      <vt:lpstr>Myriad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moodie</dc:creator>
  <cp:lastModifiedBy>Hanlie Eagleton</cp:lastModifiedBy>
  <cp:revision>50</cp:revision>
  <dcterms:created xsi:type="dcterms:W3CDTF">2014-07-16T04:33:10Z</dcterms:created>
  <dcterms:modified xsi:type="dcterms:W3CDTF">2023-08-03T12:51:50Z</dcterms:modified>
</cp:coreProperties>
</file>