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aye" initials="L" lastIdx="1" clrIdx="0"/>
  <p:cmAuthor id="1" name="Vanessa Webe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A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3178" autoAdjust="0"/>
  </p:normalViewPr>
  <p:slideViewPr>
    <p:cSldViewPr snapToGrid="0" snapToObjects="1">
      <p:cViewPr>
        <p:scale>
          <a:sx n="81" d="100"/>
          <a:sy n="81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0E3F-DD7F-441C-9A8F-A4A08B7A69B1}" type="datetimeFigureOut">
              <a:rPr lang="en-ZA" smtClean="0"/>
              <a:pPr/>
              <a:t>2023-07-14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31932-7975-4A93-A654-FBCFB1176C8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4558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1932-7975-4A93-A654-FBCFB1176C80}" type="slidenum">
              <a:rPr lang="en-ZA" smtClean="0"/>
              <a:pPr/>
              <a:t>4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1932-7975-4A93-A654-FBCFB1176C80}" type="slidenum">
              <a:rPr lang="en-ZA" smtClean="0"/>
              <a:pPr/>
              <a:t>5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1932-7975-4A93-A654-FBCFB1176C80}" type="slidenum">
              <a:rPr lang="en-ZA" smtClean="0"/>
              <a:pPr/>
              <a:t>6</a:t>
            </a:fld>
            <a:endParaRPr lang="en-Z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1932-7975-4A93-A654-FBCFB1176C80}" type="slidenum">
              <a:rPr lang="en-ZA" smtClean="0"/>
              <a:pPr/>
              <a:t>8</a:t>
            </a:fld>
            <a:endParaRPr lang="en-Z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1932-7975-4A93-A654-FBCFB1176C80}" type="slidenum">
              <a:rPr lang="en-ZA" smtClean="0"/>
              <a:pPr/>
              <a:t>16</a:t>
            </a:fld>
            <a:endParaRPr lang="en-Z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1932-7975-4A93-A654-FBCFB1176C80}" type="slidenum">
              <a:rPr lang="en-ZA" smtClean="0"/>
              <a:pPr/>
              <a:t>18</a:t>
            </a:fld>
            <a:endParaRPr lang="en-Z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1932-7975-4A93-A654-FBCFB1176C80}" type="slidenum">
              <a:rPr lang="en-ZA" smtClean="0"/>
              <a:pPr/>
              <a:t>19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18C5-265D-8346-8CF8-B7FC30643548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8945-7189-784C-BE53-8E2A04C4BE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62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18C5-265D-8346-8CF8-B7FC30643548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8945-7189-784C-BE53-8E2A04C4BE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91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18C5-265D-8346-8CF8-B7FC30643548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8945-7189-784C-BE53-8E2A04C4BE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9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18C5-265D-8346-8CF8-B7FC30643548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8945-7189-784C-BE53-8E2A04C4BE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03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18C5-265D-8346-8CF8-B7FC30643548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8945-7189-784C-BE53-8E2A04C4BE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2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18C5-265D-8346-8CF8-B7FC30643548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8945-7189-784C-BE53-8E2A04C4BE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3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18C5-265D-8346-8CF8-B7FC30643548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8945-7189-784C-BE53-8E2A04C4BE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0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18C5-265D-8346-8CF8-B7FC30643548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8945-7189-784C-BE53-8E2A04C4BE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48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18C5-265D-8346-8CF8-B7FC30643548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8945-7189-784C-BE53-8E2A04C4BE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2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18C5-265D-8346-8CF8-B7FC30643548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8945-7189-784C-BE53-8E2A04C4BE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22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18C5-265D-8346-8CF8-B7FC30643548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8945-7189-784C-BE53-8E2A04C4BE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0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918C5-265D-8346-8CF8-B7FC30643548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68945-7189-784C-BE53-8E2A04C4BE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46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SWARTLAND</a:t>
            </a:r>
          </a:p>
        </p:txBody>
      </p:sp>
    </p:spTree>
    <p:extLst>
      <p:ext uri="{BB962C8B-B14F-4D97-AF65-F5344CB8AC3E}">
        <p14:creationId xmlns:p14="http://schemas.microsoft.com/office/powerpoint/2010/main" val="3238676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3761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7447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3475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5886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1668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2636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1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7129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7531" y="5463887"/>
            <a:ext cx="8262100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The district of Swartland borders Piketberg to the north, which is not dissimilar in both geography and climate.</a:t>
            </a:r>
          </a:p>
        </p:txBody>
      </p:sp>
    </p:spTree>
    <p:extLst>
      <p:ext uri="{BB962C8B-B14F-4D97-AF65-F5344CB8AC3E}">
        <p14:creationId xmlns:p14="http://schemas.microsoft.com/office/powerpoint/2010/main" val="1702749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1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" y="536"/>
            <a:ext cx="9142571" cy="685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7530" y="5463887"/>
            <a:ext cx="8530005" cy="6832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The average rainfall for the largest district in the Western Cape is between </a:t>
            </a:r>
            <a:b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</a:b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300–500 mm per year, with around 35-40% falling during the growing season.</a:t>
            </a:r>
          </a:p>
        </p:txBody>
      </p:sp>
    </p:spTree>
    <p:extLst>
      <p:ext uri="{BB962C8B-B14F-4D97-AF65-F5344CB8AC3E}">
        <p14:creationId xmlns:p14="http://schemas.microsoft.com/office/powerpoint/2010/main" val="1533854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7530" y="5817117"/>
            <a:ext cx="8530005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The mean February temperature is 23.3⁰C. </a:t>
            </a:r>
          </a:p>
        </p:txBody>
      </p:sp>
    </p:spTree>
    <p:extLst>
      <p:ext uri="{BB962C8B-B14F-4D97-AF65-F5344CB8AC3E}">
        <p14:creationId xmlns:p14="http://schemas.microsoft.com/office/powerpoint/2010/main" val="89335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83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6556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7580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5304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6706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5176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0233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2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2691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2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pic>
        <p:nvPicPr>
          <p:cNvPr id="2050" name="Picture 2" descr="C:\Users\Hanlie\AppData\Local\Microsoft\Windows\Temporary Internet Files\Content.Outlook\44YP5CDK\SWARTLAND slide 27 correctio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" y="0"/>
            <a:ext cx="9142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5888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2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982" y="5524880"/>
            <a:ext cx="8469632" cy="7571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 These presentations are strictly for non-commercial, non-profit, educational purposes only and cannot be reproduced or transmitted  in any form or by any means without written permission from Wines of South Africa (</a:t>
            </a:r>
            <a:r>
              <a:rPr lang="en-US" sz="1200" smtClean="0">
                <a:solidFill>
                  <a:srgbClr val="A6A6A6"/>
                </a:solidFill>
                <a:latin typeface="Myriad Pro Light"/>
                <a:cs typeface="Myriad Pro Light"/>
              </a:rPr>
              <a:t>WoSA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70255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winelands,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have 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</a:p>
        </p:txBody>
      </p:sp>
    </p:spTree>
    <p:extLst>
      <p:ext uri="{BB962C8B-B14F-4D97-AF65-F5344CB8AC3E}">
        <p14:creationId xmlns:p14="http://schemas.microsoft.com/office/powerpoint/2010/main" val="958924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68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667530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9853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Our winelands are located at the very tip of South Africa.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3572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0" cy="685692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94679" y="5592964"/>
            <a:ext cx="6426811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PRODUCTION AREAS: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Districts of South Africa.</a:t>
            </a:r>
          </a:p>
        </p:txBody>
      </p:sp>
    </p:spTree>
    <p:extLst>
      <p:ext uri="{BB962C8B-B14F-4D97-AF65-F5344CB8AC3E}">
        <p14:creationId xmlns:p14="http://schemas.microsoft.com/office/powerpoint/2010/main" val="46127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536"/>
            <a:ext cx="9142569" cy="68569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31639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Wards of South Africa.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408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107768" y="2007524"/>
            <a:ext cx="28567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Region: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Coastal</a:t>
            </a:r>
          </a:p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District: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Swartland</a:t>
            </a:r>
          </a:p>
          <a:p>
            <a:pPr algn="r">
              <a:lnSpc>
                <a:spcPct val="120000"/>
              </a:lnSpc>
            </a:pP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yriad Pro"/>
              <a:cs typeface="Myriad Pro"/>
            </a:endParaRPr>
          </a:p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Wards: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Malmesbury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Paardeberg/Perdeberg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Paardeberg South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Porseleinberg 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Riebeekberg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Riebeeksrivier</a:t>
            </a:r>
          </a:p>
          <a:p>
            <a:pPr algn="r">
              <a:lnSpc>
                <a:spcPct val="120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  <a:cs typeface="Myriad Pro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83"/>
            <a:ext cx="9144000" cy="1766673"/>
          </a:xfrm>
          <a:prstGeom prst="rect">
            <a:avLst/>
          </a:prstGeom>
          <a:solidFill>
            <a:srgbClr val="F3A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723" y="1124233"/>
            <a:ext cx="2667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Coastal Region</a:t>
            </a:r>
          </a:p>
        </p:txBody>
      </p:sp>
    </p:spTree>
    <p:extLst>
      <p:ext uri="{BB962C8B-B14F-4D97-AF65-F5344CB8AC3E}">
        <p14:creationId xmlns:p14="http://schemas.microsoft.com/office/powerpoint/2010/main" val="3241356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0373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0052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235</Words>
  <Application>Microsoft Office PowerPoint</Application>
  <PresentationFormat>On-screen Show (4:3)</PresentationFormat>
  <Paragraphs>79</Paragraphs>
  <Slides>30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Lindsaye</cp:lastModifiedBy>
  <cp:revision>49</cp:revision>
  <dcterms:created xsi:type="dcterms:W3CDTF">2014-07-16T04:44:23Z</dcterms:created>
  <dcterms:modified xsi:type="dcterms:W3CDTF">2023-07-14T12:29:36Z</dcterms:modified>
</cp:coreProperties>
</file>