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81" r:id="rId5"/>
    <p:sldId id="259" r:id="rId6"/>
    <p:sldId id="260" r:id="rId7"/>
    <p:sldId id="261" r:id="rId8"/>
    <p:sldId id="287" r:id="rId9"/>
    <p:sldId id="290" r:id="rId10"/>
    <p:sldId id="264" r:id="rId11"/>
    <p:sldId id="283" r:id="rId12"/>
    <p:sldId id="266" r:id="rId13"/>
    <p:sldId id="284" r:id="rId14"/>
    <p:sldId id="268" r:id="rId15"/>
    <p:sldId id="285" r:id="rId16"/>
    <p:sldId id="270" r:id="rId17"/>
    <p:sldId id="271" r:id="rId18"/>
    <p:sldId id="272" r:id="rId19"/>
    <p:sldId id="286" r:id="rId20"/>
    <p:sldId id="274" r:id="rId21"/>
    <p:sldId id="275" r:id="rId22"/>
    <p:sldId id="289" r:id="rId23"/>
    <p:sldId id="277" r:id="rId24"/>
    <p:sldId id="278" r:id="rId25"/>
    <p:sldId id="280" r:id="rId26"/>
    <p:sldId id="279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ndsaye" initials="L" lastIdx="2" clrIdx="0"/>
  <p:cmAuthor id="1" name="Vanessa Weber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7C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484"/>
    <p:restoredTop sz="90033" autoAdjust="0"/>
  </p:normalViewPr>
  <p:slideViewPr>
    <p:cSldViewPr snapToGrid="0" snapToObjects="1">
      <p:cViewPr varScale="1">
        <p:scale>
          <a:sx n="74" d="100"/>
          <a:sy n="74" d="100"/>
        </p:scale>
        <p:origin x="-10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2D762-8036-4935-A3AC-2C1055D76003}" type="datetimeFigureOut">
              <a:rPr lang="en-ZA" smtClean="0"/>
              <a:pPr/>
              <a:t>2023-07-21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1F744-56C4-4229-8DD0-3624B8367409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74469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1F744-56C4-4229-8DD0-3624B8367409}" type="slidenum">
              <a:rPr lang="en-ZA" smtClean="0"/>
              <a:pPr/>
              <a:t>6</a:t>
            </a:fld>
            <a:endParaRPr lang="en-ZA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1F744-56C4-4229-8DD0-3624B8367409}" type="slidenum">
              <a:rPr lang="en-ZA" smtClean="0"/>
              <a:pPr/>
              <a:t>16</a:t>
            </a:fld>
            <a:endParaRPr lang="en-ZA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CF32F-EA91-A34F-BF0D-48923E9C6802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FA5A-22CD-634C-BA53-61C9457989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493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CF32F-EA91-A34F-BF0D-48923E9C6802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FA5A-22CD-634C-BA53-61C9457989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284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CF32F-EA91-A34F-BF0D-48923E9C6802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FA5A-22CD-634C-BA53-61C9457989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838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CF32F-EA91-A34F-BF0D-48923E9C6802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FA5A-22CD-634C-BA53-61C9457989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564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CF32F-EA91-A34F-BF0D-48923E9C6802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FA5A-22CD-634C-BA53-61C9457989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753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CF32F-EA91-A34F-BF0D-48923E9C6802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FA5A-22CD-634C-BA53-61C9457989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341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CF32F-EA91-A34F-BF0D-48923E9C6802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FA5A-22CD-634C-BA53-61C9457989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841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CF32F-EA91-A34F-BF0D-48923E9C6802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FA5A-22CD-634C-BA53-61C9457989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97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CF32F-EA91-A34F-BF0D-48923E9C6802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FA5A-22CD-634C-BA53-61C9457989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205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CF32F-EA91-A34F-BF0D-48923E9C6802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FA5A-22CD-634C-BA53-61C9457989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820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CF32F-EA91-A34F-BF0D-48923E9C6802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FA5A-22CD-634C-BA53-61C9457989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017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CF32F-EA91-A34F-BF0D-48923E9C6802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7FA5A-22CD-634C-BA53-61C9457989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13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2571" cy="68569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1940" y="5596761"/>
            <a:ext cx="7897673" cy="8315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CAPE WINELANDS</a:t>
            </a:r>
          </a:p>
          <a:p>
            <a:pPr algn="ctr">
              <a:lnSpc>
                <a:spcPct val="110000"/>
              </a:lnSpc>
            </a:pP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TULBAGH</a:t>
            </a:r>
          </a:p>
        </p:txBody>
      </p:sp>
    </p:spTree>
    <p:extLst>
      <p:ext uri="{BB962C8B-B14F-4D97-AF65-F5344CB8AC3E}">
        <p14:creationId xmlns:p14="http://schemas.microsoft.com/office/powerpoint/2010/main" val="3350924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LBAGH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125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31" y="5737926"/>
            <a:ext cx="8720919" cy="9101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Myriad Pro Light"/>
              </a:rPr>
              <a:t>The Wine Route is dotted with graceful old estates interspersed with conspicuously new vineyards and architecturally designed state-of-the-art cellars, as well as a handful of micro-producers and boutique wineries.</a:t>
            </a:r>
            <a:endParaRPr lang="en-ZA" sz="1600" dirty="0">
              <a:solidFill>
                <a:schemeClr val="bg1">
                  <a:lumMod val="50000"/>
                </a:schemeClr>
              </a:solidFill>
              <a:latin typeface="Myriad Pro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37" y="150125"/>
            <a:ext cx="8529851" cy="550004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7" name="Group 6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  <p:pic>
        <p:nvPicPr>
          <p:cNvPr id="12" name="Picture 1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r="95843" b="78049"/>
          <a:stretch/>
        </p:blipFill>
        <p:spPr bwMode="auto">
          <a:xfrm>
            <a:off x="0" y="450377"/>
            <a:ext cx="382137" cy="1091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28251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LBAGH1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2067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2" r="18452"/>
          <a:stretch>
            <a:fillRect/>
          </a:stretch>
        </p:blipFill>
        <p:spPr>
          <a:xfrm>
            <a:off x="614149" y="272956"/>
            <a:ext cx="7997588" cy="509438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068" y="5513696"/>
            <a:ext cx="8683381" cy="925792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Myriad Pro Light"/>
              </a:rPr>
              <a:t>Unique to the valley’s geographical composition is the ‘cold trap’, a phenomenon which occur</a:t>
            </a:r>
            <a:r>
              <a:rPr lang="en-ZA" sz="1600" dirty="0">
                <a:solidFill>
                  <a:schemeClr val="bg1">
                    <a:lumMod val="50000"/>
                  </a:schemeClr>
                </a:solidFill>
                <a:latin typeface="Myriad Pro Light"/>
              </a:rPr>
              <a:t>s as a result of the encapsulating mountains, shape like a horseshoe, with Tulbagh situated at the northern head of this ‘bowl’. 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Myriad Pro Light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r="95843" b="78049"/>
          <a:stretch/>
        </p:blipFill>
        <p:spPr bwMode="auto">
          <a:xfrm>
            <a:off x="0" y="450377"/>
            <a:ext cx="382137" cy="1091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7" name="Group 6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6217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LBAGH1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7343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2" r="18452"/>
          <a:stretch>
            <a:fillRect/>
          </a:stretch>
        </p:blipFill>
        <p:spPr>
          <a:xfrm rot="10800000">
            <a:off x="395782" y="326172"/>
            <a:ext cx="8284193" cy="4967696"/>
          </a:xfrm>
        </p:spPr>
      </p:pic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r="95843" b="78049"/>
          <a:stretch/>
        </p:blipFill>
        <p:spPr bwMode="auto">
          <a:xfrm>
            <a:off x="0" y="450377"/>
            <a:ext cx="382137" cy="1091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8" name="Group 7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  <p:sp>
        <p:nvSpPr>
          <p:cNvPr id="13" name="TextBox 2"/>
          <p:cNvSpPr txBox="1"/>
          <p:nvPr/>
        </p:nvSpPr>
        <p:spPr>
          <a:xfrm>
            <a:off x="395784" y="5391893"/>
            <a:ext cx="852995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kern="1200" dirty="0">
                <a:solidFill>
                  <a:srgbClr val="A6A6A6"/>
                </a:solidFill>
                <a:effectLst/>
                <a:latin typeface="Myriad Pro Light"/>
                <a:ea typeface="Times New Roman"/>
                <a:cs typeface="Myriad Pro Light"/>
              </a:rPr>
              <a:t>Average rainfall is 551 mm (Drostdy Wine Cellar Weather Station) but rainfall varies due </a:t>
            </a:r>
            <a:r>
              <a:rPr lang="en-US" sz="1600" kern="1200">
                <a:solidFill>
                  <a:srgbClr val="A6A6A6"/>
                </a:solidFill>
                <a:effectLst/>
                <a:latin typeface="Myriad Pro Light"/>
                <a:ea typeface="Times New Roman"/>
                <a:cs typeface="Myriad Pro Light"/>
              </a:rPr>
              <a:t>to different </a:t>
            </a:r>
            <a:r>
              <a:rPr lang="en-US" sz="1600" kern="1200" dirty="0">
                <a:solidFill>
                  <a:srgbClr val="A6A6A6"/>
                </a:solidFill>
                <a:effectLst/>
                <a:latin typeface="Myriad Pro Light"/>
                <a:ea typeface="Times New Roman"/>
                <a:cs typeface="Myriad Pro Light"/>
              </a:rPr>
              <a:t>microclimates. The average rainfall is much higher up against the mountains than lower down in the valley.</a:t>
            </a:r>
            <a:endParaRPr lang="en-ZA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6549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2571" cy="685692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16" name="Group 15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87530" y="5555935"/>
            <a:ext cx="8530005" cy="97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A6A6A6"/>
                </a:solidFill>
                <a:latin typeface="Myriad Pro Light"/>
                <a:cs typeface="Myriad Pro Light"/>
              </a:rPr>
              <a:t>Summers are warm, with a mean February temperature of 24⁰C (Drostdy Wine Caller Weather Station), although the mountainous terrain creates numerous different mesoclimates which can be used to great advantage.</a:t>
            </a:r>
          </a:p>
        </p:txBody>
      </p:sp>
    </p:spTree>
    <p:extLst>
      <p:ext uri="{BB962C8B-B14F-4D97-AF65-F5344CB8AC3E}">
        <p14:creationId xmlns:p14="http://schemas.microsoft.com/office/powerpoint/2010/main" val="1134118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LBAGH1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1346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LBAGH1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9983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148" y="450377"/>
            <a:ext cx="8065827" cy="477671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068" y="5531111"/>
            <a:ext cx="8683382" cy="804862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Myriad Pro Light"/>
              </a:rPr>
              <a:t>At higher altitudes, soils from the Malmesbury Supergroup schists and phyllites predominate, as well as more recent deep yellow boulder bed deposits which offer medium growing potential.</a:t>
            </a:r>
            <a:endParaRPr lang="en-ZA" sz="1600" dirty="0">
              <a:solidFill>
                <a:schemeClr val="bg1">
                  <a:lumMod val="50000"/>
                </a:schemeClr>
              </a:solidFill>
              <a:latin typeface="Myriad Pro Light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r="95843" b="78049"/>
          <a:stretch/>
        </p:blipFill>
        <p:spPr bwMode="auto">
          <a:xfrm>
            <a:off x="0" y="450377"/>
            <a:ext cx="382137" cy="1091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8" name="Group 7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0904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LBAGH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03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LBAGH1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5292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536"/>
            <a:ext cx="9142571" cy="685692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11491" y="5595133"/>
            <a:ext cx="8420970" cy="37959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9A979D"/>
                </a:solidFill>
                <a:latin typeface="Myriad Pro Light"/>
                <a:cs typeface="Myriad Pro Light"/>
              </a:rPr>
              <a:t>Red-wine varieties planted include predominantly Shiraz, Cabernet Sauvignon, Pinotage and Merlot.</a:t>
            </a:r>
          </a:p>
        </p:txBody>
      </p:sp>
    </p:spTree>
    <p:extLst>
      <p:ext uri="{BB962C8B-B14F-4D97-AF65-F5344CB8AC3E}">
        <p14:creationId xmlns:p14="http://schemas.microsoft.com/office/powerpoint/2010/main" val="2393493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68" y="5554638"/>
            <a:ext cx="8683382" cy="884849"/>
          </a:xfrm>
        </p:spPr>
        <p:txBody>
          <a:bodyPr>
            <a:normAutofit/>
          </a:bodyPr>
          <a:lstStyle/>
          <a:p>
            <a:pPr algn="l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Myriad Pro Light"/>
              </a:rPr>
              <a:t>This inland district is noted for the quality of its Shiraz, which is consistently awarded the highest accolades, and its excellent Cap Classiques.</a:t>
            </a:r>
            <a:endParaRPr lang="en-ZA" sz="1600" dirty="0">
              <a:solidFill>
                <a:schemeClr val="bg1">
                  <a:lumMod val="65000"/>
                </a:schemeClr>
              </a:solidFill>
              <a:latin typeface="Myriad Pro Light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45" y="2991577"/>
            <a:ext cx="4038600" cy="2563061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45" y="439446"/>
            <a:ext cx="4038600" cy="2563061"/>
          </a:xfrm>
        </p:spPr>
      </p:pic>
      <p:pic>
        <p:nvPicPr>
          <p:cNvPr id="5" name="Picture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r="95843" b="78049"/>
          <a:stretch/>
        </p:blipFill>
        <p:spPr bwMode="auto">
          <a:xfrm>
            <a:off x="0" y="450377"/>
            <a:ext cx="382137" cy="1091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7" name="Group 6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45" y="450377"/>
            <a:ext cx="3798954" cy="510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88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LBAGH2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5978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LBAGH2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9982" y="5614676"/>
            <a:ext cx="8469632" cy="7571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A6A6A6"/>
                </a:solidFill>
                <a:latin typeface="Myriad Pro Light"/>
                <a:cs typeface="Myriad Pro Light"/>
              </a:rPr>
              <a:t>The images used in these presentations have been sourced from various producers, as well as industry and tourism bodies.  These presentations are strictly for non-commercial, non-profit, educational purposes only and cannot be reproduced or transmitted  in any form or by any means without written permission from Wines of South Africa (</a:t>
            </a:r>
            <a:r>
              <a:rPr lang="en-US" sz="1200" dirty="0" err="1" smtClean="0">
                <a:solidFill>
                  <a:srgbClr val="A6A6A6"/>
                </a:solidFill>
                <a:latin typeface="Myriad Pro Light"/>
                <a:cs typeface="Myriad Pro Light"/>
              </a:rPr>
              <a:t>WoSA</a:t>
            </a:r>
            <a:r>
              <a:rPr lang="en-US" sz="1200" dirty="0">
                <a:solidFill>
                  <a:srgbClr val="A6A6A6"/>
                </a:solidFill>
                <a:latin typeface="Myriad Pro Light"/>
                <a:cs typeface="Myriad Pro Light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724608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2AC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7687" y="4968854"/>
            <a:ext cx="8229230" cy="1265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Myriad Pro Light"/>
                <a:cs typeface="Myriad Pro Light"/>
              </a:rPr>
              <a:t>The Cape winelands, considered by many to be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Myriad Pro Light"/>
                <a:cs typeface="Myriad Pro Light"/>
              </a:rPr>
              <a:t>the most beautiful in the world, have a network of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Myriad Pro Light"/>
                <a:cs typeface="Myriad Pro Light"/>
              </a:rPr>
              <a:t>diverse and well-run wine routes, affording visitors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Myriad Pro Light"/>
                <a:cs typeface="Myriad Pro Light"/>
              </a:rPr>
              <a:t>a varied and unforgettable experience.</a:t>
            </a:r>
          </a:p>
        </p:txBody>
      </p:sp>
    </p:spTree>
    <p:extLst>
      <p:ext uri="{BB962C8B-B14F-4D97-AF65-F5344CB8AC3E}">
        <p14:creationId xmlns:p14="http://schemas.microsoft.com/office/powerpoint/2010/main" val="4278445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2571" cy="68569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1940" y="5802181"/>
            <a:ext cx="789767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96261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LBAGH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22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2571" cy="68569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9853" y="5592964"/>
            <a:ext cx="7231552" cy="37959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Our winelands are located at the very tip of South Africa.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3" name="Group 2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3287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LBAGH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10" name="Group 9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1545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LBAGH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10" name="Group 9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9896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LBAGH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10" name="Group 9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7996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68" y="5622878"/>
            <a:ext cx="8571932" cy="668740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The town of Tulbagh boasts 32 provincial monuments on one street.</a:t>
            </a:r>
            <a:endParaRPr lang="en-ZA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r="95843" b="78049"/>
          <a:stretch/>
        </p:blipFill>
        <p:spPr bwMode="auto">
          <a:xfrm>
            <a:off x="0" y="450377"/>
            <a:ext cx="382137" cy="1091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9" name="Group 8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77" y="480973"/>
            <a:ext cx="8026022" cy="5141905"/>
          </a:xfrm>
        </p:spPr>
      </p:pic>
    </p:spTree>
    <p:extLst>
      <p:ext uri="{BB962C8B-B14F-4D97-AF65-F5344CB8AC3E}">
        <p14:creationId xmlns:p14="http://schemas.microsoft.com/office/powerpoint/2010/main" val="2733428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68" y="5431807"/>
            <a:ext cx="8571932" cy="570951"/>
          </a:xfrm>
        </p:spPr>
        <p:txBody>
          <a:bodyPr>
            <a:normAutofit/>
          </a:bodyPr>
          <a:lstStyle/>
          <a:p>
            <a:pPr algn="l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Myriad Pro Light"/>
              </a:rPr>
              <a:t>Here history and tradition work hand-in-hand with innovation.   </a:t>
            </a:r>
            <a:endParaRPr lang="en-ZA" sz="1600" dirty="0">
              <a:solidFill>
                <a:schemeClr val="bg1">
                  <a:lumMod val="65000"/>
                </a:schemeClr>
              </a:solidFill>
              <a:latin typeface="Myriad Pro Light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36" y="450376"/>
            <a:ext cx="4311939" cy="4203511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076" y="450377"/>
            <a:ext cx="4180374" cy="4203510"/>
          </a:xfrm>
        </p:spPr>
      </p:pic>
      <p:pic>
        <p:nvPicPr>
          <p:cNvPr id="5" name="Picture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r="95843" b="78049"/>
          <a:stretch/>
        </p:blipFill>
        <p:spPr bwMode="auto">
          <a:xfrm>
            <a:off x="0" y="450377"/>
            <a:ext cx="382137" cy="1091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7" name="Group 6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9787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389</Words>
  <Application>Microsoft Office PowerPoint</Application>
  <PresentationFormat>On-screen Show (4:3)</PresentationFormat>
  <Paragraphs>62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town of Tulbagh boasts 32 provincial monuments on one street.</vt:lpstr>
      <vt:lpstr>Here history and tradition work hand-in-hand with innovation.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inland district is noted for the quality of its Shiraz, which is consistently awarded the highest accolades, and its excellent Cap Classiques.</vt:lpstr>
      <vt:lpstr>PowerPoint Presentation</vt:lpstr>
      <vt:lpstr>PowerPoint Presentation</vt:lpstr>
      <vt:lpstr>PowerPoint Presentation</vt:lpstr>
      <vt:lpstr>PowerPoint Presentation</vt:lpstr>
    </vt:vector>
  </TitlesOfParts>
  <Company>private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erica moodie</dc:creator>
  <cp:lastModifiedBy>Lindsaye</cp:lastModifiedBy>
  <cp:revision>48</cp:revision>
  <dcterms:created xsi:type="dcterms:W3CDTF">2014-07-16T04:52:20Z</dcterms:created>
  <dcterms:modified xsi:type="dcterms:W3CDTF">2023-07-21T09:16:03Z</dcterms:modified>
</cp:coreProperties>
</file>