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5"/>
    <p:restoredTop sz="91415" autoAdjust="0"/>
  </p:normalViewPr>
  <p:slideViewPr>
    <p:cSldViewPr snapToGrid="0" snapToObjects="1">
      <p:cViewPr varScale="1">
        <p:scale>
          <a:sx n="67" d="100"/>
          <a:sy n="67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5530-48BD-4D6F-9E37-C8964D7DA5A5}" type="datetimeFigureOut">
              <a:rPr lang="en-ZA" smtClean="0"/>
              <a:pPr/>
              <a:t>2023-07-21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726FB-82DB-4D38-89B9-542D843B032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566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10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12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726FB-82DB-4D38-89B9-542D843B0323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2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8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9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8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6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1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4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BDB4B-3C18-E447-80E8-CF6397D25657}" type="datetimeFigureOut">
              <a:rPr lang="en-US" smtClean="0"/>
              <a:pPr/>
              <a:t>7/21/2023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ED4D-1A75-1749-9013-040976E0DB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WORCESTER</a:t>
            </a:r>
          </a:p>
        </p:txBody>
      </p:sp>
    </p:spTree>
    <p:extLst>
      <p:ext uri="{BB962C8B-B14F-4D97-AF65-F5344CB8AC3E}">
        <p14:creationId xmlns:p14="http://schemas.microsoft.com/office/powerpoint/2010/main" val="16441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2570" cy="68569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3815" y="5807910"/>
            <a:ext cx="8530005" cy="3604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There are some 12 wine cellars on the Worcester Wine &amp; Olive Route.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09E676-BF70-5CB0-D572-399BCFA23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083" y="206633"/>
            <a:ext cx="5049948" cy="552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87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5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77320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Between Worcester and Robertson in the Breede River Valley the climate is Mediterranean with a mean February temperature of 23.6⁰C for Worcester Weather Station and 22.2⁰C  for Nuy Weather Station.</a:t>
            </a:r>
          </a:p>
        </p:txBody>
      </p:sp>
    </p:spTree>
    <p:extLst>
      <p:ext uri="{BB962C8B-B14F-4D97-AF65-F5344CB8AC3E}">
        <p14:creationId xmlns:p14="http://schemas.microsoft.com/office/powerpoint/2010/main" val="208899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77320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rainfall is low, with an annual average of 201 mm (Nuy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31462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5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WORCESTER correction for slide 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5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WORCESTER slide 1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30" y="5577320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Pinotage is the dominant red-wine variety, followed by Shiraz and </a:t>
            </a:r>
            <a:b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Cabernet Sauvignon. </a:t>
            </a:r>
          </a:p>
        </p:txBody>
      </p:sp>
    </p:spTree>
    <p:extLst>
      <p:ext uri="{BB962C8B-B14F-4D97-AF65-F5344CB8AC3E}">
        <p14:creationId xmlns:p14="http://schemas.microsoft.com/office/powerpoint/2010/main" val="2106183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1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7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6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 in any form or by any means without written permission from Wines of South Africa (</a:t>
            </a:r>
            <a:r>
              <a:rPr lang="en-US" sz="120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9650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421122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7268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3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07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7768" y="2007524"/>
            <a:ext cx="2856789" cy="2152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Worcester</a:t>
            </a:r>
          </a:p>
          <a:p>
            <a:pPr algn="r">
              <a:lnSpc>
                <a:spcPct val="120000"/>
              </a:lnSpc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yriad Pro"/>
              <a:cs typeface="Myriad Pro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Hex River Valley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Nuy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Scherpenheuvel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Stettyn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17C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9990" y="1124233"/>
            <a:ext cx="1408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61450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17C6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Worcester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713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84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82917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With around </a:t>
            </a:r>
            <a:r>
              <a:rPr lang="en-US" sz="1600">
                <a:solidFill>
                  <a:srgbClr val="9A979D"/>
                </a:solidFill>
                <a:latin typeface="Myriad Pro Light"/>
                <a:cs typeface="Myriad Pro Light"/>
              </a:rPr>
              <a:t>19 </a:t>
            </a:r>
            <a:r>
              <a:rPr lang="en-US" sz="1600" smtClean="0">
                <a:solidFill>
                  <a:srgbClr val="9A979D"/>
                </a:solidFill>
                <a:latin typeface="Myriad Pro Light"/>
                <a:cs typeface="Myriad Pro Light"/>
              </a:rPr>
              <a:t>101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ha planted, it accounts for nearly 21% of the national vineyards and produces close </a:t>
            </a:r>
            <a:r>
              <a:rPr lang="en-US" sz="1600">
                <a:solidFill>
                  <a:srgbClr val="9A979D"/>
                </a:solidFill>
                <a:latin typeface="Myriad Pro Light"/>
                <a:cs typeface="Myriad Pro Light"/>
              </a:rPr>
              <a:t>on </a:t>
            </a:r>
            <a:r>
              <a:rPr lang="en-US" sz="1600" smtClean="0">
                <a:solidFill>
                  <a:srgbClr val="9A979D"/>
                </a:solidFill>
                <a:latin typeface="Myriad Pro Light"/>
                <a:cs typeface="Myriad Pro Light"/>
              </a:rPr>
              <a:t>35% </a:t>
            </a:r>
            <a:r>
              <a:rPr lang="en-US" sz="1600" dirty="0">
                <a:solidFill>
                  <a:srgbClr val="9A979D"/>
                </a:solidFill>
                <a:latin typeface="Myriad Pro Light"/>
                <a:cs typeface="Myriad Pro Light"/>
              </a:rPr>
              <a:t>of South Africa's total volume of wine and spirits. </a:t>
            </a:r>
          </a:p>
        </p:txBody>
      </p:sp>
    </p:spTree>
    <p:extLst>
      <p:ext uri="{BB962C8B-B14F-4D97-AF65-F5344CB8AC3E}">
        <p14:creationId xmlns:p14="http://schemas.microsoft.com/office/powerpoint/2010/main" val="328529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9127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Worcester district is the most important brandy-producing area in the winelands.</a:t>
            </a:r>
          </a:p>
        </p:txBody>
      </p:sp>
    </p:spTree>
    <p:extLst>
      <p:ext uri="{BB962C8B-B14F-4D97-AF65-F5344CB8AC3E}">
        <p14:creationId xmlns:p14="http://schemas.microsoft.com/office/powerpoint/2010/main" val="156244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CESTER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42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255</Words>
  <Application>Microsoft Office PowerPoint</Application>
  <PresentationFormat>On-screen Show (4:3)</PresentationFormat>
  <Paragraphs>37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58</cp:revision>
  <dcterms:created xsi:type="dcterms:W3CDTF">2014-07-16T05:05:57Z</dcterms:created>
  <dcterms:modified xsi:type="dcterms:W3CDTF">2023-07-21T09:17:43Z</dcterms:modified>
</cp:coreProperties>
</file>