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81" r:id="rId5"/>
    <p:sldId id="282" r:id="rId6"/>
    <p:sldId id="283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0" r:id="rId28"/>
    <p:sldId id="27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3"/>
    <p:restoredTop sz="98168" autoAdjust="0"/>
  </p:normalViewPr>
  <p:slideViewPr>
    <p:cSldViewPr snapToGrid="0" snapToObjects="1">
      <p:cViewPr varScale="1">
        <p:scale>
          <a:sx n="160" d="100"/>
          <a:sy n="160" d="100"/>
        </p:scale>
        <p:origin x="145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6576F-8140-4710-9061-77B14C3E4FBF}" type="datetimeFigureOut">
              <a:rPr lang="en-ZA" smtClean="0"/>
              <a:pPr/>
              <a:t>2024/09/09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3C665-2CBE-4F15-8A2E-04318556CEAB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0935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C665-2CBE-4F15-8A2E-04318556CEAB}" type="slidenum">
              <a:rPr lang="en-ZA" smtClean="0"/>
              <a:pPr/>
              <a:t>3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1932-7975-4A93-A654-FBCFB1176C80}" type="slidenum">
              <a:rPr lang="en-ZA" smtClean="0"/>
              <a:pPr/>
              <a:t>5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1932-7975-4A93-A654-FBCFB1176C80}" type="slidenum">
              <a:rPr lang="en-ZA" smtClean="0"/>
              <a:pPr/>
              <a:t>6</a:t>
            </a:fld>
            <a:endParaRPr lang="en-Z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C665-2CBE-4F15-8A2E-04318556CEAB}" type="slidenum">
              <a:rPr lang="en-ZA" smtClean="0"/>
              <a:pPr/>
              <a:t>8</a:t>
            </a:fld>
            <a:endParaRPr lang="en-Z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C665-2CBE-4F15-8A2E-04318556CEAB}" type="slidenum">
              <a:rPr lang="en-ZA" smtClean="0"/>
              <a:pPr/>
              <a:t>13</a:t>
            </a:fld>
            <a:endParaRPr lang="en-Z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C665-2CBE-4F15-8A2E-04318556CEAB}" type="slidenum">
              <a:rPr lang="en-ZA" smtClean="0"/>
              <a:pPr/>
              <a:t>15</a:t>
            </a:fld>
            <a:endParaRPr lang="en-Z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C665-2CBE-4F15-8A2E-04318556CEAB}" type="slidenum">
              <a:rPr lang="en-ZA" smtClean="0"/>
              <a:pPr/>
              <a:t>16</a:t>
            </a:fld>
            <a:endParaRPr lang="en-ZA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C665-2CBE-4F15-8A2E-04318556CEAB}" type="slidenum">
              <a:rPr lang="en-ZA" smtClean="0"/>
              <a:pPr/>
              <a:t>22</a:t>
            </a:fld>
            <a:endParaRPr lang="en-ZA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C665-2CBE-4F15-8A2E-04318556CEAB}" type="slidenum">
              <a:rPr lang="en-ZA" smtClean="0"/>
              <a:pPr/>
              <a:t>23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4AC0-C678-CC47-ACBA-D80762A17921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EBD3-3215-9B41-8BD7-997AF02406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3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4AC0-C678-CC47-ACBA-D80762A17921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EBD3-3215-9B41-8BD7-997AF02406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32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4AC0-C678-CC47-ACBA-D80762A17921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EBD3-3215-9B41-8BD7-997AF02406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79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4AC0-C678-CC47-ACBA-D80762A17921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EBD3-3215-9B41-8BD7-997AF02406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04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4AC0-C678-CC47-ACBA-D80762A17921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EBD3-3215-9B41-8BD7-997AF02406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2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4AC0-C678-CC47-ACBA-D80762A17921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EBD3-3215-9B41-8BD7-997AF02406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29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4AC0-C678-CC47-ACBA-D80762A17921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EBD3-3215-9B41-8BD7-997AF02406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4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4AC0-C678-CC47-ACBA-D80762A17921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EBD3-3215-9B41-8BD7-997AF02406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165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4AC0-C678-CC47-ACBA-D80762A17921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EBD3-3215-9B41-8BD7-997AF02406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4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4AC0-C678-CC47-ACBA-D80762A17921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EBD3-3215-9B41-8BD7-997AF02406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25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4AC0-C678-CC47-ACBA-D80762A17921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EBD3-3215-9B41-8BD7-997AF02406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2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54AC0-C678-CC47-ACBA-D80762A17921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0EBD3-3215-9B41-8BD7-997AF02406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97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DARLING</a:t>
            </a:r>
          </a:p>
        </p:txBody>
      </p:sp>
    </p:spTree>
    <p:extLst>
      <p:ext uri="{BB962C8B-B14F-4D97-AF65-F5344CB8AC3E}">
        <p14:creationId xmlns:p14="http://schemas.microsoft.com/office/powerpoint/2010/main" val="144099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3694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5106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8941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1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491" y="5592964"/>
            <a:ext cx="8420970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All of the wineries on the route are conservation minded.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1232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2714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665" y="5592964"/>
            <a:ext cx="8420970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The district has a mean February temperature of </a:t>
            </a:r>
            <a:r>
              <a:rPr lang="it-IT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22.7⁰C.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Myriad Pro Light"/>
              <a:cs typeface="Myriad Pro Ligh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6263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665" y="5592964"/>
            <a:ext cx="8420970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Average annual rainfall is 586 mm.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6" name="Group 5"/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843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8540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9348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281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40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0806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1742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665" y="5592964"/>
            <a:ext cx="7655477" cy="6832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The most widely planted white-wine variety is Sauvignon Blanc, followed by Chenin Blanc and Chardonnay.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2491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665" y="5592964"/>
            <a:ext cx="8086384" cy="6560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The most widely planted red-wine variety is Cabernet Sauvignon, followed by Shiraz, Pinotage and Merlot.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6380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8624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571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981" y="5614676"/>
            <a:ext cx="8637357" cy="7571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These presentations are strictly for non-commercial, non-profit, educational purposes only and cannot be reproduced or transmitted in any form or by any means without written permission from Wines of South Africa (WoSA).</a:t>
            </a:r>
          </a:p>
        </p:txBody>
      </p:sp>
    </p:spTree>
    <p:extLst>
      <p:ext uri="{BB962C8B-B14F-4D97-AF65-F5344CB8AC3E}">
        <p14:creationId xmlns:p14="http://schemas.microsoft.com/office/powerpoint/2010/main" val="1291743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winelands,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have 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</a:p>
        </p:txBody>
      </p:sp>
    </p:spTree>
    <p:extLst>
      <p:ext uri="{BB962C8B-B14F-4D97-AF65-F5344CB8AC3E}">
        <p14:creationId xmlns:p14="http://schemas.microsoft.com/office/powerpoint/2010/main" val="2721578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4070520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2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1A96811-0D18-160B-DCCF-2AE0584AF2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7167"/>
            <a:ext cx="9142571" cy="68508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853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Our winelands are located at the very tip of South Africa.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2638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BBEDDA-F0F9-CE4C-CFDC-207D043CDC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073"/>
            <a:ext cx="9142569" cy="68569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59064" y="5592964"/>
            <a:ext cx="6426811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PRODUCTION AREAS: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Districts of South Africa.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17BE29-2097-7EF5-5C85-42A6BDCA0FA5}"/>
              </a:ext>
            </a:extLst>
          </p:cNvPr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3DD3881-DEFC-CEE5-3978-7777FFB56577}"/>
                </a:ext>
              </a:extLst>
            </p:cNvPr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E759899-F23C-39B6-28EC-45F836DABB6C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C1FB784-C9BB-3FB9-B120-B8D2D3FCEF11}"/>
                  </a:ext>
                </a:extLst>
              </p:cNvPr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89D43C-F2DC-3C9C-EEFC-1CE70EFF5AA9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A5CBE6-DB71-A3EA-D8B2-9C989FEB366B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127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3901"/>
            <a:ext cx="9142569" cy="68569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31639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Wards of South Africa.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932B44-4111-FEAB-9B77-01A6A831042C}"/>
              </a:ext>
            </a:extLst>
          </p:cNvPr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BFE3A17-2707-6400-799C-A2AA9DBBC32E}"/>
                </a:ext>
              </a:extLst>
            </p:cNvPr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A38DCD-D825-5D8C-FD58-21F30F82E7AE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F521E40-B206-AFE7-A6EE-0731D6910BB3}"/>
                  </a:ext>
                </a:extLst>
              </p:cNvPr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97DABB-3BB2-A792-C77E-EEC42CC03BD8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8FE0A7-27B9-D9EC-BBF2-62FAFE701C69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408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4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8522" cy="687019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637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1377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0677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239</Words>
  <Application>Microsoft Macintosh PowerPoint</Application>
  <PresentationFormat>On-screen Show (4:3)</PresentationFormat>
  <Paragraphs>69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Myriad Pro</vt:lpstr>
      <vt:lpstr>Myriad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Vanessa Weber</cp:lastModifiedBy>
  <cp:revision>60</cp:revision>
  <dcterms:created xsi:type="dcterms:W3CDTF">2014-07-15T13:33:08Z</dcterms:created>
  <dcterms:modified xsi:type="dcterms:W3CDTF">2024-09-09T11:19:42Z</dcterms:modified>
</cp:coreProperties>
</file>