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87" r:id="rId3"/>
    <p:sldId id="288" r:id="rId4"/>
    <p:sldId id="28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3" r:id="rId30"/>
    <p:sldId id="286" r:id="rId31"/>
    <p:sldId id="290" r:id="rId32"/>
    <p:sldId id="292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4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4"/>
    <p:restoredTop sz="93739" autoAdjust="0"/>
  </p:normalViewPr>
  <p:slideViewPr>
    <p:cSldViewPr snapToGrid="0" snapToObjects="1">
      <p:cViewPr varScale="1">
        <p:scale>
          <a:sx n="124" d="100"/>
          <a:sy n="124" d="100"/>
        </p:scale>
        <p:origin x="11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EAD4-7647-451D-AC42-A3B2051ACC4F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14D9-3992-44A8-BA69-32EF0B65CED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602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20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0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3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9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6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DBAC-74EA-474D-974E-94B59F787E36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457A-2827-AF40-A48D-50B6BEEEB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PAARL</a:t>
            </a:r>
          </a:p>
        </p:txBody>
      </p:sp>
    </p:spTree>
    <p:extLst>
      <p:ext uri="{BB962C8B-B14F-4D97-AF65-F5344CB8AC3E}">
        <p14:creationId xmlns:p14="http://schemas.microsoft.com/office/powerpoint/2010/main" val="149472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11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08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82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4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0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0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050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77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27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471" y="5613048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Paarl enjoys a typically Mediterranean climate. The summers are long and warm, and the mean February temperature is </a:t>
            </a:r>
            <a:r>
              <a:rPr lang="hr-HR" sz="1600" dirty="0">
                <a:solidFill>
                  <a:srgbClr val="A6A6A6"/>
                </a:solidFill>
                <a:latin typeface="Myriad Pro Light"/>
                <a:cs typeface="Myriad Pro Light"/>
              </a:rPr>
              <a:t>23.2⁰C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(Bellevue Weather Station).</a:t>
            </a:r>
          </a:p>
        </p:txBody>
      </p:sp>
    </p:spTree>
    <p:extLst>
      <p:ext uri="{BB962C8B-B14F-4D97-AF65-F5344CB8AC3E}">
        <p14:creationId xmlns:p14="http://schemas.microsoft.com/office/powerpoint/2010/main" val="366755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90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530" y="5455625"/>
            <a:ext cx="8855041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Annual rainfall varies between </a:t>
            </a:r>
            <a:r>
              <a:rPr lang="mr-IN" sz="1600" dirty="0">
                <a:solidFill>
                  <a:srgbClr val="A6A6A6"/>
                </a:solidFill>
                <a:latin typeface="Myriad Pro Light"/>
                <a:cs typeface="Myriad Pro Light"/>
              </a:rPr>
              <a:t>800–900 mm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(890 mm for Paarl Weather Station) </a:t>
            </a:r>
            <a:r>
              <a:rPr lang="mr-IN" sz="1600" dirty="0">
                <a:solidFill>
                  <a:srgbClr val="A6A6A6"/>
                </a:solidFill>
                <a:latin typeface="Myriad Pro Light"/>
                <a:cs typeface="Myriad Pro Light"/>
              </a:rPr>
              <a:t>–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not as high as Constantia’s, for example, but enough to make irrigation advantageous only in exceptional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344483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52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43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PAARL slide 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166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075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ARL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Paarl district includes three wards, each with its own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52040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69001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most recently proclaimed of the three wards, Agter-Paarl encompasses the southwestern slopes of Paarl mountain.</a:t>
            </a:r>
          </a:p>
        </p:txBody>
      </p:sp>
    </p:spTree>
    <p:extLst>
      <p:ext uri="{BB962C8B-B14F-4D97-AF65-F5344CB8AC3E}">
        <p14:creationId xmlns:p14="http://schemas.microsoft.com/office/powerpoint/2010/main" val="3321389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23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B7BF3D-3CDC-1848-9EC1-20C063FB71C5}"/>
              </a:ext>
            </a:extLst>
          </p:cNvPr>
          <p:cNvSpPr txBox="1"/>
          <p:nvPr/>
        </p:nvSpPr>
        <p:spPr>
          <a:xfrm>
            <a:off x="317412" y="5599208"/>
            <a:ext cx="8627805" cy="66370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And Voor-Paardeberg with its distinctive granite outcrop, long a source of top-quality grapes for top producers and now becoming a star in its own right. </a:t>
            </a:r>
          </a:p>
        </p:txBody>
      </p:sp>
    </p:spTree>
    <p:extLst>
      <p:ext uri="{BB962C8B-B14F-4D97-AF65-F5344CB8AC3E}">
        <p14:creationId xmlns:p14="http://schemas.microsoft.com/office/powerpoint/2010/main" val="32333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 transmitted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2096401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9574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5868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BCED7-1808-ABEC-ED16-D44309AF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3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54D03-F8B1-955F-C0D8-E6218CB0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7961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41611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6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07768" y="2007524"/>
            <a:ext cx="2856789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Paarl</a:t>
            </a:r>
          </a:p>
          <a:p>
            <a:pPr algn="r">
              <a:lnSpc>
                <a:spcPct val="120000"/>
              </a:lnSpc>
            </a:pP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Agter-Paarl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Simonsberg-Paarl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Voor-Paardeberg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F74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723" y="1124233"/>
            <a:ext cx="266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 Region</a:t>
            </a:r>
          </a:p>
        </p:txBody>
      </p:sp>
    </p:spTree>
    <p:extLst>
      <p:ext uri="{BB962C8B-B14F-4D97-AF65-F5344CB8AC3E}">
        <p14:creationId xmlns:p14="http://schemas.microsoft.com/office/powerpoint/2010/main" val="185659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601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12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315</Words>
  <Application>Microsoft Macintosh PowerPoint</Application>
  <PresentationFormat>On-screen Show (4:3)</PresentationFormat>
  <Paragraphs>82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50</cp:revision>
  <dcterms:created xsi:type="dcterms:W3CDTF">2014-07-16T04:08:16Z</dcterms:created>
  <dcterms:modified xsi:type="dcterms:W3CDTF">2024-09-09T11:51:15Z</dcterms:modified>
</cp:coreProperties>
</file>