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19"/>
    <p:restoredTop sz="97010" autoAdjust="0"/>
  </p:normalViewPr>
  <p:slideViewPr>
    <p:cSldViewPr snapToGrid="0" snapToObjects="1">
      <p:cViewPr>
        <p:scale>
          <a:sx n="145" d="100"/>
          <a:sy n="145" d="100"/>
        </p:scale>
        <p:origin x="1424" y="3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FFC24E-53D5-4649-93BC-0A5B28430855}" type="datetimeFigureOut">
              <a:rPr lang="en-US" smtClean="0"/>
              <a:pPr/>
              <a:t>9/10/24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91B87B-DF25-1A4C-B32F-EBE0776E43B8}" type="slidenum">
              <a:rPr lang="en-US" smtClean="0"/>
              <a:pPr/>
              <a:t>‹#›</a:t>
            </a:fld>
            <a:endParaRPr lang="en-US" dirty="0"/>
          </a:p>
        </p:txBody>
      </p:sp>
    </p:spTree>
    <p:extLst>
      <p:ext uri="{BB962C8B-B14F-4D97-AF65-F5344CB8AC3E}">
        <p14:creationId xmlns:p14="http://schemas.microsoft.com/office/powerpoint/2010/main" val="23247776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In 1925, Pinotage came into being when Professor Abraham Perold crossed Pinot Noir with  Cinsaut (then known as Hermitage and hence the contraction).</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2</a:t>
            </a:fld>
            <a:endParaRPr lang="en-US" dirty="0"/>
          </a:p>
        </p:txBody>
      </p:sp>
    </p:spTree>
    <p:extLst>
      <p:ext uri="{BB962C8B-B14F-4D97-AF65-F5344CB8AC3E}">
        <p14:creationId xmlns:p14="http://schemas.microsoft.com/office/powerpoint/2010/main" val="3686665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The most plantings are found in the Swartland, followed by Paarl and Stellenbosch.</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11</a:t>
            </a:fld>
            <a:endParaRPr lang="en-US" dirty="0"/>
          </a:p>
        </p:txBody>
      </p:sp>
    </p:spTree>
    <p:extLst>
      <p:ext uri="{BB962C8B-B14F-4D97-AF65-F5344CB8AC3E}">
        <p14:creationId xmlns:p14="http://schemas.microsoft.com/office/powerpoint/2010/main" val="905966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Unique to South Africa, it can produce complex wines with age but is also often very drinkable when young.</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12</a:t>
            </a:fld>
            <a:endParaRPr lang="en-US" dirty="0"/>
          </a:p>
        </p:txBody>
      </p:sp>
    </p:spTree>
    <p:extLst>
      <p:ext uri="{BB962C8B-B14F-4D97-AF65-F5344CB8AC3E}">
        <p14:creationId xmlns:p14="http://schemas.microsoft.com/office/powerpoint/2010/main" val="3713799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Versatile Pinotage is made in a range of styles, from easy-drinking and fruity to more ambitious well-oaked complex examples that are rich and spicy.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13</a:t>
            </a:fld>
            <a:endParaRPr lang="en-US" dirty="0"/>
          </a:p>
        </p:txBody>
      </p:sp>
    </p:spTree>
    <p:extLst>
      <p:ext uri="{BB962C8B-B14F-4D97-AF65-F5344CB8AC3E}">
        <p14:creationId xmlns:p14="http://schemas.microsoft.com/office/powerpoint/2010/main" val="532555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Pinotage is also used to make Rosé, both still and Cap Classique.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14</a:t>
            </a:fld>
            <a:endParaRPr lang="en-US" dirty="0"/>
          </a:p>
        </p:txBody>
      </p:sp>
    </p:spTree>
    <p:extLst>
      <p:ext uri="{BB962C8B-B14F-4D97-AF65-F5344CB8AC3E}">
        <p14:creationId xmlns:p14="http://schemas.microsoft.com/office/powerpoint/2010/main" val="55349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‘Cape blend’ is an evolving term established by South African wine producers which generally denotes a red blend with Pinotage as a component making up 30 to 70 percent of the wine. Wines entered into the annual ABSA Perold Cape Blends competition must adhere to this requirement.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15</a:t>
            </a:fld>
            <a:endParaRPr lang="en-US" dirty="0"/>
          </a:p>
        </p:txBody>
      </p:sp>
    </p:spTree>
    <p:extLst>
      <p:ext uri="{BB962C8B-B14F-4D97-AF65-F5344CB8AC3E}">
        <p14:creationId xmlns:p14="http://schemas.microsoft.com/office/powerpoint/2010/main" val="2446715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In the centre Pinotage is an intense deep ruby to crimson and from fuchsia-purple to brick red on the edge.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16</a:t>
            </a:fld>
            <a:endParaRPr lang="en-US" dirty="0"/>
          </a:p>
        </p:txBody>
      </p:sp>
    </p:spTree>
    <p:extLst>
      <p:ext uri="{BB962C8B-B14F-4D97-AF65-F5344CB8AC3E}">
        <p14:creationId xmlns:p14="http://schemas.microsoft.com/office/powerpoint/2010/main" val="475744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When it comes to the aroma, associations include plum, black cherry, mulberry, strawberry, occasionally raspberry and bramble, sometimes spice and cloves.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17</a:t>
            </a:fld>
            <a:endParaRPr lang="en-US" dirty="0"/>
          </a:p>
        </p:txBody>
      </p:sp>
    </p:spTree>
    <p:extLst>
      <p:ext uri="{BB962C8B-B14F-4D97-AF65-F5344CB8AC3E}">
        <p14:creationId xmlns:p14="http://schemas.microsoft.com/office/powerpoint/2010/main" val="2763054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Wines made from Pinotage</a:t>
            </a:r>
            <a:r>
              <a:rPr lang="en-ZA" sz="1200" kern="1200" baseline="0" dirty="0">
                <a:solidFill>
                  <a:schemeClr val="tx1"/>
                </a:solidFill>
                <a:effectLst/>
                <a:latin typeface="+mn-lt"/>
                <a:ea typeface="+mn-ea"/>
                <a:cs typeface="+mn-cs"/>
              </a:rPr>
              <a:t> </a:t>
            </a:r>
            <a:r>
              <a:rPr lang="en-ZA" sz="1200" kern="1200" dirty="0">
                <a:solidFill>
                  <a:schemeClr val="tx1"/>
                </a:solidFill>
                <a:effectLst/>
                <a:latin typeface="+mn-lt"/>
                <a:ea typeface="+mn-ea"/>
                <a:cs typeface="+mn-cs"/>
              </a:rPr>
              <a:t>range from light to full-bodied in weight.</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18</a:t>
            </a:fld>
            <a:endParaRPr lang="en-US" dirty="0"/>
          </a:p>
        </p:txBody>
      </p:sp>
    </p:spTree>
    <p:extLst>
      <p:ext uri="{BB962C8B-B14F-4D97-AF65-F5344CB8AC3E}">
        <p14:creationId xmlns:p14="http://schemas.microsoft.com/office/powerpoint/2010/main" val="2606854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When young, Pinotage is packed with plum and berry flavours, then it softens and develops associations with prune, cherry and cassis, as well as red and black berries.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19</a:t>
            </a:fld>
            <a:endParaRPr lang="en-US" dirty="0"/>
          </a:p>
        </p:txBody>
      </p:sp>
    </p:spTree>
    <p:extLst>
      <p:ext uri="{BB962C8B-B14F-4D97-AF65-F5344CB8AC3E}">
        <p14:creationId xmlns:p14="http://schemas.microsoft.com/office/powerpoint/2010/main" val="439243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In terms of flavour profile, Stellenbosch Pinotage typically displays black cherry, plum and black currant fruit with firm tannins.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20</a:t>
            </a:fld>
            <a:endParaRPr lang="en-US" dirty="0"/>
          </a:p>
        </p:txBody>
      </p:sp>
    </p:spTree>
    <p:extLst>
      <p:ext uri="{BB962C8B-B14F-4D97-AF65-F5344CB8AC3E}">
        <p14:creationId xmlns:p14="http://schemas.microsoft.com/office/powerpoint/2010/main" val="80518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intention was to combine the noble characteristics of Pinot Noir with the reliability of Cinsaut.</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3</a:t>
            </a:fld>
            <a:endParaRPr lang="en-US" dirty="0"/>
          </a:p>
        </p:txBody>
      </p:sp>
    </p:spTree>
    <p:extLst>
      <p:ext uri="{BB962C8B-B14F-4D97-AF65-F5344CB8AC3E}">
        <p14:creationId xmlns:p14="http://schemas.microsoft.com/office/powerpoint/2010/main" val="728307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More inland areas such as Tulbagh produce wines of even more pronounced dark fruit flavour and are typically very rich and full.</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21</a:t>
            </a:fld>
            <a:endParaRPr lang="en-US" dirty="0"/>
          </a:p>
        </p:txBody>
      </p:sp>
    </p:spTree>
    <p:extLst>
      <p:ext uri="{BB962C8B-B14F-4D97-AF65-F5344CB8AC3E}">
        <p14:creationId xmlns:p14="http://schemas.microsoft.com/office/powerpoint/2010/main" val="1843692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While more maritime areas such as Walker Bay give wines that are more red-fruited, medium bodied and reminiscent of Pinot Noir.</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22</a:t>
            </a:fld>
            <a:endParaRPr lang="en-US" dirty="0"/>
          </a:p>
        </p:txBody>
      </p:sp>
    </p:spTree>
    <p:extLst>
      <p:ext uri="{BB962C8B-B14F-4D97-AF65-F5344CB8AC3E}">
        <p14:creationId xmlns:p14="http://schemas.microsoft.com/office/powerpoint/2010/main" val="1569242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Maturation in oak barrels can add cedar, vanilla and toasted flavours.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23</a:t>
            </a:fld>
            <a:endParaRPr lang="en-US" dirty="0"/>
          </a:p>
        </p:txBody>
      </p:sp>
    </p:spTree>
    <p:extLst>
      <p:ext uri="{BB962C8B-B14F-4D97-AF65-F5344CB8AC3E}">
        <p14:creationId xmlns:p14="http://schemas.microsoft.com/office/powerpoint/2010/main" val="3487961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A well-made Pinotage improves with age and its complexity allows it to mature in the bottle for up to 10 years and more. </a:t>
            </a:r>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24</a:t>
            </a:fld>
            <a:endParaRPr lang="en-US" dirty="0"/>
          </a:p>
        </p:txBody>
      </p:sp>
    </p:spTree>
    <p:extLst>
      <p:ext uri="{BB962C8B-B14F-4D97-AF65-F5344CB8AC3E}">
        <p14:creationId xmlns:p14="http://schemas.microsoft.com/office/powerpoint/2010/main" val="1093586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Pinotage wines go very well with food. Unwooded, medium-bodied and fruity Pinotages go well with lamb, braaied </a:t>
            </a:r>
            <a:r>
              <a:rPr lang="en-ZA" sz="1200" i="1" kern="1200" dirty="0">
                <a:solidFill>
                  <a:schemeClr val="tx1"/>
                </a:solidFill>
                <a:effectLst/>
                <a:latin typeface="+mn-lt"/>
                <a:ea typeface="+mn-ea"/>
                <a:cs typeface="+mn-cs"/>
              </a:rPr>
              <a:t>boerewors </a:t>
            </a:r>
            <a:r>
              <a:rPr lang="en-ZA" sz="1200" kern="1200" dirty="0">
                <a:solidFill>
                  <a:schemeClr val="tx1"/>
                </a:solidFill>
                <a:effectLst/>
                <a:latin typeface="+mn-lt"/>
                <a:ea typeface="+mn-ea"/>
                <a:cs typeface="+mn-cs"/>
              </a:rPr>
              <a:t>(barbecued farmer’s sausage) and game fish, a hearty winter soup, ratatouille, and young cheddar or gouda cheese.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25</a:t>
            </a:fld>
            <a:endParaRPr lang="en-US" dirty="0"/>
          </a:p>
        </p:txBody>
      </p:sp>
    </p:spTree>
    <p:extLst>
      <p:ext uri="{BB962C8B-B14F-4D97-AF65-F5344CB8AC3E}">
        <p14:creationId xmlns:p14="http://schemas.microsoft.com/office/powerpoint/2010/main" val="1222955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Fruity Pinotages also work well with bobotie, lamb curry and spicier dishes. Or try a fruity example with carpaccio or sashimi and sushi, or even chilled with oysters!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26</a:t>
            </a:fld>
            <a:endParaRPr lang="en-US" dirty="0"/>
          </a:p>
        </p:txBody>
      </p:sp>
    </p:spTree>
    <p:extLst>
      <p:ext uri="{BB962C8B-B14F-4D97-AF65-F5344CB8AC3E}">
        <p14:creationId xmlns:p14="http://schemas.microsoft.com/office/powerpoint/2010/main" val="8606478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Wooded, full-bodied Pinotage is the perfect partner to full-flavoured game fish, spare ribs, steak, venison dishes such as ostrich, guinea fowl, kudu and springbok, and osso buco.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27</a:t>
            </a:fld>
            <a:endParaRPr lang="en-US" dirty="0"/>
          </a:p>
        </p:txBody>
      </p:sp>
    </p:spTree>
    <p:extLst>
      <p:ext uri="{BB962C8B-B14F-4D97-AF65-F5344CB8AC3E}">
        <p14:creationId xmlns:p14="http://schemas.microsoft.com/office/powerpoint/2010/main" val="12816203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28</a:t>
            </a:fld>
            <a:endParaRPr lang="en-US" dirty="0"/>
          </a:p>
        </p:txBody>
      </p:sp>
    </p:spTree>
    <p:extLst>
      <p:ext uri="{BB962C8B-B14F-4D97-AF65-F5344CB8AC3E}">
        <p14:creationId xmlns:p14="http://schemas.microsoft.com/office/powerpoint/2010/main" val="3315844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Pinotage first received recognition at the Cape Young Wine Show in 1959. The winning wine was made by Bellevue.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4</a:t>
            </a:fld>
            <a:endParaRPr lang="en-US" dirty="0"/>
          </a:p>
        </p:txBody>
      </p:sp>
    </p:spTree>
    <p:extLst>
      <p:ext uri="{BB962C8B-B14F-4D97-AF65-F5344CB8AC3E}">
        <p14:creationId xmlns:p14="http://schemas.microsoft.com/office/powerpoint/2010/main" val="120314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first commercial Pinotage was released in 1961 – a 1959 vintage under the Lanzerac label.</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5</a:t>
            </a:fld>
            <a:endParaRPr lang="en-US" dirty="0"/>
          </a:p>
        </p:txBody>
      </p:sp>
    </p:spTree>
    <p:extLst>
      <p:ext uri="{BB962C8B-B14F-4D97-AF65-F5344CB8AC3E}">
        <p14:creationId xmlns:p14="http://schemas.microsoft.com/office/powerpoint/2010/main" val="3321430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1991 was a watershed year for Pinotage. Kanonkop’s Beyers Truter was named International Winemaker of the Year at the International Wine and Spirit Competition for his 1989 Pinotage.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6</a:t>
            </a:fld>
            <a:endParaRPr lang="en-US" dirty="0"/>
          </a:p>
        </p:txBody>
      </p:sp>
    </p:spTree>
    <p:extLst>
      <p:ext uri="{BB962C8B-B14F-4D97-AF65-F5344CB8AC3E}">
        <p14:creationId xmlns:p14="http://schemas.microsoft.com/office/powerpoint/2010/main" val="1464413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Great strides have been made in the making and quality of Pinotage and South Africa’s own variety has achieved international success, both as a varietal bottling and in blends.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7</a:t>
            </a:fld>
            <a:endParaRPr lang="en-US" dirty="0"/>
          </a:p>
        </p:txBody>
      </p:sp>
    </p:spTree>
    <p:extLst>
      <p:ext uri="{BB962C8B-B14F-4D97-AF65-F5344CB8AC3E}">
        <p14:creationId xmlns:p14="http://schemas.microsoft.com/office/powerpoint/2010/main" val="3827011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Pinotage Association was formed in 1995 to increase awareness of the variety, share experience and knowledge with its members, serve as a forum to exchange ideas on production and marketing, and also pinpoint problems and prioritise research. Visit www.pinotage.co.za for more information.</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8</a:t>
            </a:fld>
            <a:endParaRPr lang="en-US" dirty="0"/>
          </a:p>
        </p:txBody>
      </p:sp>
    </p:spTree>
    <p:extLst>
      <p:ext uri="{BB962C8B-B14F-4D97-AF65-F5344CB8AC3E}">
        <p14:creationId xmlns:p14="http://schemas.microsoft.com/office/powerpoint/2010/main" val="3378130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A key element of the promotional strategy is the annual ABSA Top Ten Pinotage Competition. This was launched in 1997 and is now well established as one of South Africa’s more prestigious wine competitions.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9</a:t>
            </a:fld>
            <a:endParaRPr lang="en-US" dirty="0"/>
          </a:p>
        </p:txBody>
      </p:sp>
    </p:spTree>
    <p:extLst>
      <p:ext uri="{BB962C8B-B14F-4D97-AF65-F5344CB8AC3E}">
        <p14:creationId xmlns:p14="http://schemas.microsoft.com/office/powerpoint/2010/main" val="644321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Pinotage is the third most planted red-wine variety in South Africa, with total plantings at the end of 2023 accounting for 6 585 ha (7.5% of the national vineyard).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10</a:t>
            </a:fld>
            <a:endParaRPr lang="en-US" dirty="0"/>
          </a:p>
        </p:txBody>
      </p:sp>
    </p:spTree>
    <p:extLst>
      <p:ext uri="{BB962C8B-B14F-4D97-AF65-F5344CB8AC3E}">
        <p14:creationId xmlns:p14="http://schemas.microsoft.com/office/powerpoint/2010/main" val="398722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62FD11C-A933-994E-8DCF-BDDA7E59B8DF}" type="datetimeFigureOut">
              <a:rPr lang="en-US" smtClean="0"/>
              <a:pPr/>
              <a:t>9/10/24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E4C1B7-7EB2-4A4D-82F4-C3DA47FA28D8}" type="slidenum">
              <a:rPr lang="en-US" smtClean="0"/>
              <a:pPr/>
              <a:t>‹#›</a:t>
            </a:fld>
            <a:endParaRPr lang="en-US" dirty="0"/>
          </a:p>
        </p:txBody>
      </p:sp>
    </p:spTree>
    <p:extLst>
      <p:ext uri="{BB962C8B-B14F-4D97-AF65-F5344CB8AC3E}">
        <p14:creationId xmlns:p14="http://schemas.microsoft.com/office/powerpoint/2010/main" val="1503495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62FD11C-A933-994E-8DCF-BDDA7E59B8DF}" type="datetimeFigureOut">
              <a:rPr lang="en-US" smtClean="0"/>
              <a:pPr/>
              <a:t>9/10/24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E4C1B7-7EB2-4A4D-82F4-C3DA47FA28D8}" type="slidenum">
              <a:rPr lang="en-US" smtClean="0"/>
              <a:pPr/>
              <a:t>‹#›</a:t>
            </a:fld>
            <a:endParaRPr lang="en-US" dirty="0"/>
          </a:p>
        </p:txBody>
      </p:sp>
    </p:spTree>
    <p:extLst>
      <p:ext uri="{BB962C8B-B14F-4D97-AF65-F5344CB8AC3E}">
        <p14:creationId xmlns:p14="http://schemas.microsoft.com/office/powerpoint/2010/main" val="994730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62FD11C-A933-994E-8DCF-BDDA7E59B8DF}" type="datetimeFigureOut">
              <a:rPr lang="en-US" smtClean="0"/>
              <a:pPr/>
              <a:t>9/10/24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E4C1B7-7EB2-4A4D-82F4-C3DA47FA28D8}" type="slidenum">
              <a:rPr lang="en-US" smtClean="0"/>
              <a:pPr/>
              <a:t>‹#›</a:t>
            </a:fld>
            <a:endParaRPr lang="en-US" dirty="0"/>
          </a:p>
        </p:txBody>
      </p:sp>
    </p:spTree>
    <p:extLst>
      <p:ext uri="{BB962C8B-B14F-4D97-AF65-F5344CB8AC3E}">
        <p14:creationId xmlns:p14="http://schemas.microsoft.com/office/powerpoint/2010/main" val="1272098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62FD11C-A933-994E-8DCF-BDDA7E59B8DF}" type="datetimeFigureOut">
              <a:rPr lang="en-US" smtClean="0"/>
              <a:pPr/>
              <a:t>9/10/24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E4C1B7-7EB2-4A4D-82F4-C3DA47FA28D8}" type="slidenum">
              <a:rPr lang="en-US" smtClean="0"/>
              <a:pPr/>
              <a:t>‹#›</a:t>
            </a:fld>
            <a:endParaRPr lang="en-US" dirty="0"/>
          </a:p>
        </p:txBody>
      </p:sp>
    </p:spTree>
    <p:extLst>
      <p:ext uri="{BB962C8B-B14F-4D97-AF65-F5344CB8AC3E}">
        <p14:creationId xmlns:p14="http://schemas.microsoft.com/office/powerpoint/2010/main" val="405513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62FD11C-A933-994E-8DCF-BDDA7E59B8DF}" type="datetimeFigureOut">
              <a:rPr lang="en-US" smtClean="0"/>
              <a:pPr/>
              <a:t>9/10/24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E4C1B7-7EB2-4A4D-82F4-C3DA47FA28D8}" type="slidenum">
              <a:rPr lang="en-US" smtClean="0"/>
              <a:pPr/>
              <a:t>‹#›</a:t>
            </a:fld>
            <a:endParaRPr lang="en-US" dirty="0"/>
          </a:p>
        </p:txBody>
      </p:sp>
    </p:spTree>
    <p:extLst>
      <p:ext uri="{BB962C8B-B14F-4D97-AF65-F5344CB8AC3E}">
        <p14:creationId xmlns:p14="http://schemas.microsoft.com/office/powerpoint/2010/main" val="450219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62FD11C-A933-994E-8DCF-BDDA7E59B8DF}" type="datetimeFigureOut">
              <a:rPr lang="en-US" smtClean="0"/>
              <a:pPr/>
              <a:t>9/10/24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E4C1B7-7EB2-4A4D-82F4-C3DA47FA28D8}" type="slidenum">
              <a:rPr lang="en-US" smtClean="0"/>
              <a:pPr/>
              <a:t>‹#›</a:t>
            </a:fld>
            <a:endParaRPr lang="en-US" dirty="0"/>
          </a:p>
        </p:txBody>
      </p:sp>
    </p:spTree>
    <p:extLst>
      <p:ext uri="{BB962C8B-B14F-4D97-AF65-F5344CB8AC3E}">
        <p14:creationId xmlns:p14="http://schemas.microsoft.com/office/powerpoint/2010/main" val="3528605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62FD11C-A933-994E-8DCF-BDDA7E59B8DF}" type="datetimeFigureOut">
              <a:rPr lang="en-US" smtClean="0"/>
              <a:pPr/>
              <a:t>9/10/24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FE4C1B7-7EB2-4A4D-82F4-C3DA47FA28D8}" type="slidenum">
              <a:rPr lang="en-US" smtClean="0"/>
              <a:pPr/>
              <a:t>‹#›</a:t>
            </a:fld>
            <a:endParaRPr lang="en-US" dirty="0"/>
          </a:p>
        </p:txBody>
      </p:sp>
    </p:spTree>
    <p:extLst>
      <p:ext uri="{BB962C8B-B14F-4D97-AF65-F5344CB8AC3E}">
        <p14:creationId xmlns:p14="http://schemas.microsoft.com/office/powerpoint/2010/main" val="1118013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62FD11C-A933-994E-8DCF-BDDA7E59B8DF}" type="datetimeFigureOut">
              <a:rPr lang="en-US" smtClean="0"/>
              <a:pPr/>
              <a:t>9/10/24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E4C1B7-7EB2-4A4D-82F4-C3DA47FA28D8}" type="slidenum">
              <a:rPr lang="en-US" smtClean="0"/>
              <a:pPr/>
              <a:t>‹#›</a:t>
            </a:fld>
            <a:endParaRPr lang="en-US" dirty="0"/>
          </a:p>
        </p:txBody>
      </p:sp>
    </p:spTree>
    <p:extLst>
      <p:ext uri="{BB962C8B-B14F-4D97-AF65-F5344CB8AC3E}">
        <p14:creationId xmlns:p14="http://schemas.microsoft.com/office/powerpoint/2010/main" val="412933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2FD11C-A933-994E-8DCF-BDDA7E59B8DF}" type="datetimeFigureOut">
              <a:rPr lang="en-US" smtClean="0"/>
              <a:pPr/>
              <a:t>9/10/24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FE4C1B7-7EB2-4A4D-82F4-C3DA47FA28D8}" type="slidenum">
              <a:rPr lang="en-US" smtClean="0"/>
              <a:pPr/>
              <a:t>‹#›</a:t>
            </a:fld>
            <a:endParaRPr lang="en-US" dirty="0"/>
          </a:p>
        </p:txBody>
      </p:sp>
    </p:spTree>
    <p:extLst>
      <p:ext uri="{BB962C8B-B14F-4D97-AF65-F5344CB8AC3E}">
        <p14:creationId xmlns:p14="http://schemas.microsoft.com/office/powerpoint/2010/main" val="3374696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62FD11C-A933-994E-8DCF-BDDA7E59B8DF}" type="datetimeFigureOut">
              <a:rPr lang="en-US" smtClean="0"/>
              <a:pPr/>
              <a:t>9/10/24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E4C1B7-7EB2-4A4D-82F4-C3DA47FA28D8}" type="slidenum">
              <a:rPr lang="en-US" smtClean="0"/>
              <a:pPr/>
              <a:t>‹#›</a:t>
            </a:fld>
            <a:endParaRPr lang="en-US" dirty="0"/>
          </a:p>
        </p:txBody>
      </p:sp>
    </p:spTree>
    <p:extLst>
      <p:ext uri="{BB962C8B-B14F-4D97-AF65-F5344CB8AC3E}">
        <p14:creationId xmlns:p14="http://schemas.microsoft.com/office/powerpoint/2010/main" val="3921898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62FD11C-A933-994E-8DCF-BDDA7E59B8DF}" type="datetimeFigureOut">
              <a:rPr lang="en-US" smtClean="0"/>
              <a:pPr/>
              <a:t>9/10/24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E4C1B7-7EB2-4A4D-82F4-C3DA47FA28D8}" type="slidenum">
              <a:rPr lang="en-US" smtClean="0"/>
              <a:pPr/>
              <a:t>‹#›</a:t>
            </a:fld>
            <a:endParaRPr lang="en-US" dirty="0"/>
          </a:p>
        </p:txBody>
      </p:sp>
    </p:spTree>
    <p:extLst>
      <p:ext uri="{BB962C8B-B14F-4D97-AF65-F5344CB8AC3E}">
        <p14:creationId xmlns:p14="http://schemas.microsoft.com/office/powerpoint/2010/main" val="3577137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FD11C-A933-994E-8DCF-BDDA7E59B8DF}" type="datetimeFigureOut">
              <a:rPr lang="en-US" smtClean="0"/>
              <a:pPr/>
              <a:t>9/10/24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E4C1B7-7EB2-4A4D-82F4-C3DA47FA28D8}" type="slidenum">
              <a:rPr lang="en-US" smtClean="0"/>
              <a:pPr/>
              <a:t>‹#›</a:t>
            </a:fld>
            <a:endParaRPr lang="en-US" dirty="0"/>
          </a:p>
        </p:txBody>
      </p:sp>
    </p:spTree>
    <p:extLst>
      <p:ext uri="{BB962C8B-B14F-4D97-AF65-F5344CB8AC3E}">
        <p14:creationId xmlns:p14="http://schemas.microsoft.com/office/powerpoint/2010/main" val="3827159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
            <a:ext cx="9142570" cy="6856928"/>
          </a:xfrm>
          <a:prstGeom prst="rect">
            <a:avLst/>
          </a:prstGeom>
        </p:spPr>
      </p:pic>
      <p:sp>
        <p:nvSpPr>
          <p:cNvPr id="5" name="TextBox 4"/>
          <p:cNvSpPr txBox="1"/>
          <p:nvPr/>
        </p:nvSpPr>
        <p:spPr>
          <a:xfrm>
            <a:off x="661940" y="5596761"/>
            <a:ext cx="7897673" cy="459100"/>
          </a:xfrm>
          <a:prstGeom prst="rect">
            <a:avLst/>
          </a:prstGeom>
          <a:solidFill>
            <a:schemeClr val="bg1"/>
          </a:solidFill>
        </p:spPr>
        <p:txBody>
          <a:bodyPr wrap="square" rtlCol="0">
            <a:spAutoFit/>
          </a:bodyPr>
          <a:lstStyle/>
          <a:p>
            <a:pPr algn="ctr">
              <a:lnSpc>
                <a:spcPct val="110000"/>
              </a:lnSpc>
            </a:pPr>
            <a:r>
              <a:rPr lang="en-US" sz="2200" dirty="0">
                <a:solidFill>
                  <a:schemeClr val="tx1">
                    <a:lumMod val="50000"/>
                    <a:lumOff val="50000"/>
                  </a:schemeClr>
                </a:solidFill>
                <a:latin typeface="Myriad Pro"/>
                <a:cs typeface="Myriad Pro"/>
              </a:rPr>
              <a:t>PINOTAGE</a:t>
            </a:r>
          </a:p>
        </p:txBody>
      </p:sp>
      <p:grpSp>
        <p:nvGrpSpPr>
          <p:cNvPr id="6" name="Group 5"/>
          <p:cNvGrpSpPr/>
          <p:nvPr/>
        </p:nvGrpSpPr>
        <p:grpSpPr>
          <a:xfrm>
            <a:off x="-13562" y="400949"/>
            <a:ext cx="369332" cy="1119517"/>
            <a:chOff x="-13562" y="400949"/>
            <a:chExt cx="369332" cy="1119517"/>
          </a:xfrm>
        </p:grpSpPr>
        <p:sp>
          <p:nvSpPr>
            <p:cNvPr id="7" name="Rectangle 6"/>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859067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1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4057408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pic>
        <p:nvPicPr>
          <p:cNvPr id="6" name="Picture 5">
            <a:extLst>
              <a:ext uri="{FF2B5EF4-FFF2-40B4-BE49-F238E27FC236}">
                <a16:creationId xmlns:a16="http://schemas.microsoft.com/office/drawing/2014/main" id="{360D9190-C3FC-76B8-4779-D06D8C32E02A}"/>
              </a:ext>
            </a:extLst>
          </p:cNvPr>
          <p:cNvPicPr>
            <a:picLocks noChangeAspect="1"/>
          </p:cNvPicPr>
          <p:nvPr/>
        </p:nvPicPr>
        <p:blipFill>
          <a:blip r:embed="rId3"/>
          <a:srcRect/>
          <a:stretch/>
        </p:blipFill>
        <p:spPr>
          <a:xfrm>
            <a:off x="530101" y="263192"/>
            <a:ext cx="8349250" cy="5907020"/>
          </a:xfrm>
          <a:prstGeom prst="rect">
            <a:avLst/>
          </a:prstGeom>
        </p:spPr>
      </p:pic>
    </p:spTree>
    <p:extLst>
      <p:ext uri="{BB962C8B-B14F-4D97-AF65-F5344CB8AC3E}">
        <p14:creationId xmlns:p14="http://schemas.microsoft.com/office/powerpoint/2010/main" val="764524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1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642834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1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4011550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1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544360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nges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443301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1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70847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1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652111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ntotageslide 1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245826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2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925203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58497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2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919048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2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196926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2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262381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2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055816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2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910885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2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995809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2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570944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ntotageslide 2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063276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nges4.jpg"/>
          <p:cNvPicPr>
            <a:picLocks noChangeAspect="1"/>
          </p:cNvPicPr>
          <p:nvPr/>
        </p:nvPicPr>
        <p:blipFill rotWithShape="1">
          <a:blip r:embed="rId3" cstate="screen">
            <a:extLst>
              <a:ext uri="{28A0092B-C50C-407E-A947-70E740481C1C}">
                <a14:useLocalDpi xmlns:a14="http://schemas.microsoft.com/office/drawing/2010/main"/>
              </a:ext>
            </a:extLst>
          </a:blip>
          <a:srcRect r="95960" b="77829"/>
          <a:stretch/>
        </p:blipFill>
        <p:spPr>
          <a:xfrm>
            <a:off x="0" y="0"/>
            <a:ext cx="369333" cy="1520465"/>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
        <p:nvSpPr>
          <p:cNvPr id="2" name="TextBox 1">
            <a:extLst>
              <a:ext uri="{FF2B5EF4-FFF2-40B4-BE49-F238E27FC236}">
                <a16:creationId xmlns:a16="http://schemas.microsoft.com/office/drawing/2014/main" id="{39812FB1-C702-E98A-1C29-C91BE8212522}"/>
              </a:ext>
            </a:extLst>
          </p:cNvPr>
          <p:cNvSpPr txBox="1"/>
          <p:nvPr/>
        </p:nvSpPr>
        <p:spPr>
          <a:xfrm>
            <a:off x="790815" y="2589675"/>
            <a:ext cx="7897673" cy="1893275"/>
          </a:xfrm>
          <a:prstGeom prst="rect">
            <a:avLst/>
          </a:prstGeom>
          <a:solidFill>
            <a:schemeClr val="bg1"/>
          </a:solidFill>
        </p:spPr>
        <p:txBody>
          <a:bodyPr wrap="square" rtlCol="0">
            <a:spAutoFit/>
          </a:bodyPr>
          <a:lstStyle/>
          <a:p>
            <a:pPr algn="ctr">
              <a:lnSpc>
                <a:spcPct val="150000"/>
              </a:lnSpc>
              <a:spcAft>
                <a:spcPts val="1200"/>
              </a:spcAft>
            </a:pPr>
            <a:r>
              <a:rPr lang="en-US" sz="1900" dirty="0">
                <a:solidFill>
                  <a:schemeClr val="tx1">
                    <a:lumMod val="50000"/>
                    <a:lumOff val="50000"/>
                  </a:schemeClr>
                </a:solidFill>
                <a:latin typeface="Myriad Pro Light" panose="020B0403030403020204" pitchFamily="34" charset="0"/>
                <a:cs typeface="Myriad Pro"/>
              </a:rPr>
              <a:t>"Pinotage seems to develop beautifully, and also consistently, compared </a:t>
            </a:r>
            <a:br>
              <a:rPr lang="en-US" sz="1900" dirty="0">
                <a:solidFill>
                  <a:schemeClr val="tx1">
                    <a:lumMod val="50000"/>
                    <a:lumOff val="50000"/>
                  </a:schemeClr>
                </a:solidFill>
                <a:latin typeface="Myriad Pro Light" panose="020B0403030403020204" pitchFamily="34" charset="0"/>
                <a:cs typeface="Myriad Pro"/>
              </a:rPr>
            </a:br>
            <a:r>
              <a:rPr lang="en-US" sz="1900" dirty="0">
                <a:solidFill>
                  <a:schemeClr val="tx1">
                    <a:lumMod val="50000"/>
                    <a:lumOff val="50000"/>
                  </a:schemeClr>
                </a:solidFill>
                <a:latin typeface="Myriad Pro Light" panose="020B0403030403020204" pitchFamily="34" charset="0"/>
                <a:cs typeface="Myriad Pro"/>
              </a:rPr>
              <a:t>to other varieties. There's earthiness, forest floor and spice, as well as a bit </a:t>
            </a:r>
            <a:br>
              <a:rPr lang="en-US" sz="1900" dirty="0">
                <a:solidFill>
                  <a:schemeClr val="tx1">
                    <a:lumMod val="50000"/>
                    <a:lumOff val="50000"/>
                  </a:schemeClr>
                </a:solidFill>
                <a:latin typeface="Myriad Pro Light" panose="020B0403030403020204" pitchFamily="34" charset="0"/>
                <a:cs typeface="Myriad Pro"/>
              </a:rPr>
            </a:br>
            <a:r>
              <a:rPr lang="en-US" sz="1900" dirty="0">
                <a:solidFill>
                  <a:schemeClr val="tx1">
                    <a:lumMod val="50000"/>
                    <a:lumOff val="50000"/>
                  </a:schemeClr>
                </a:solidFill>
                <a:latin typeface="Myriad Pro Light" panose="020B0403030403020204" pitchFamily="34" charset="0"/>
                <a:cs typeface="Myriad Pro"/>
              </a:rPr>
              <a:t>of red fruit — a very stable character in Pinotage as it develops.”</a:t>
            </a:r>
          </a:p>
          <a:p>
            <a:pPr algn="ctr">
              <a:lnSpc>
                <a:spcPct val="150000"/>
              </a:lnSpc>
              <a:spcAft>
                <a:spcPts val="1200"/>
              </a:spcAft>
            </a:pPr>
            <a:r>
              <a:rPr lang="en-US" sz="1600" dirty="0">
                <a:solidFill>
                  <a:schemeClr val="tx1">
                    <a:lumMod val="50000"/>
                    <a:lumOff val="50000"/>
                  </a:schemeClr>
                </a:solidFill>
                <a:latin typeface="Myriad Pro Light" panose="020B0403030403020204" pitchFamily="34" charset="0"/>
                <a:cs typeface="Myriad Pro"/>
              </a:rPr>
              <a:t>- </a:t>
            </a:r>
            <a:r>
              <a:rPr lang="en-US" sz="1600" dirty="0" err="1">
                <a:solidFill>
                  <a:schemeClr val="tx1">
                    <a:lumMod val="50000"/>
                    <a:lumOff val="50000"/>
                  </a:schemeClr>
                </a:solidFill>
                <a:latin typeface="Myriad Pro Light" panose="020B0403030403020204" pitchFamily="34" charset="0"/>
                <a:cs typeface="Myriad Pro"/>
              </a:rPr>
              <a:t>Abrie</a:t>
            </a:r>
            <a:r>
              <a:rPr lang="en-US" sz="1600" dirty="0">
                <a:solidFill>
                  <a:schemeClr val="tx1">
                    <a:lumMod val="50000"/>
                    <a:lumOff val="50000"/>
                  </a:schemeClr>
                </a:solidFill>
                <a:latin typeface="Myriad Pro Light" panose="020B0403030403020204" pitchFamily="34" charset="0"/>
                <a:cs typeface="Myriad Pro"/>
              </a:rPr>
              <a:t> </a:t>
            </a:r>
            <a:r>
              <a:rPr lang="en-US" sz="1600" dirty="0" err="1">
                <a:solidFill>
                  <a:schemeClr val="tx1">
                    <a:lumMod val="50000"/>
                    <a:lumOff val="50000"/>
                  </a:schemeClr>
                </a:solidFill>
                <a:latin typeface="Myriad Pro Light" panose="020B0403030403020204" pitchFamily="34" charset="0"/>
                <a:cs typeface="Myriad Pro"/>
              </a:rPr>
              <a:t>Beeslaar</a:t>
            </a:r>
            <a:r>
              <a:rPr lang="en-US" sz="1600" dirty="0">
                <a:solidFill>
                  <a:schemeClr val="tx1">
                    <a:lumMod val="50000"/>
                    <a:lumOff val="50000"/>
                  </a:schemeClr>
                </a:solidFill>
                <a:latin typeface="Myriad Pro Light" panose="020B0403030403020204" pitchFamily="34" charset="0"/>
                <a:cs typeface="Myriad Pro"/>
              </a:rPr>
              <a:t>, owner/cellarmaster at  </a:t>
            </a:r>
            <a:r>
              <a:rPr lang="en-US" sz="1600" dirty="0" err="1">
                <a:solidFill>
                  <a:schemeClr val="tx1">
                    <a:lumMod val="50000"/>
                    <a:lumOff val="50000"/>
                  </a:schemeClr>
                </a:solidFill>
                <a:latin typeface="Myriad Pro Light" panose="020B0403030403020204" pitchFamily="34" charset="0"/>
                <a:cs typeface="Myriad Pro"/>
              </a:rPr>
              <a:t>Beeslaar</a:t>
            </a:r>
            <a:r>
              <a:rPr lang="en-US" sz="1600" dirty="0">
                <a:solidFill>
                  <a:schemeClr val="tx1">
                    <a:lumMod val="50000"/>
                    <a:lumOff val="50000"/>
                  </a:schemeClr>
                </a:solidFill>
                <a:latin typeface="Myriad Pro Light" panose="020B0403030403020204" pitchFamily="34" charset="0"/>
                <a:cs typeface="Myriad Pro"/>
              </a:rPr>
              <a:t> Wines and former cellarmaster at </a:t>
            </a:r>
            <a:r>
              <a:rPr lang="en-US" sz="1600" dirty="0" err="1">
                <a:solidFill>
                  <a:schemeClr val="tx1">
                    <a:lumMod val="50000"/>
                    <a:lumOff val="50000"/>
                  </a:schemeClr>
                </a:solidFill>
                <a:latin typeface="Myriad Pro Light" panose="020B0403030403020204" pitchFamily="34" charset="0"/>
                <a:cs typeface="Myriad Pro"/>
              </a:rPr>
              <a:t>Kanonkop</a:t>
            </a:r>
            <a:endParaRPr lang="en-US" sz="1600" dirty="0">
              <a:solidFill>
                <a:schemeClr val="tx1">
                  <a:lumMod val="50000"/>
                  <a:lumOff val="50000"/>
                </a:schemeClr>
              </a:solidFill>
              <a:latin typeface="Myriad Pro Light" panose="020B0403030403020204" pitchFamily="34" charset="0"/>
              <a:cs typeface="Myriad Pro"/>
            </a:endParaRPr>
          </a:p>
        </p:txBody>
      </p:sp>
    </p:spTree>
    <p:extLst>
      <p:ext uri="{BB962C8B-B14F-4D97-AF65-F5344CB8AC3E}">
        <p14:creationId xmlns:p14="http://schemas.microsoft.com/office/powerpoint/2010/main" val="261631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
            <a:ext cx="9142570" cy="6856928"/>
          </a:xfrm>
          <a:prstGeom prst="rect">
            <a:avLst/>
          </a:prstGeom>
        </p:spPr>
      </p:pic>
      <p:sp>
        <p:nvSpPr>
          <p:cNvPr id="4" name="TextBox 3"/>
          <p:cNvSpPr txBox="1"/>
          <p:nvPr/>
        </p:nvSpPr>
        <p:spPr>
          <a:xfrm>
            <a:off x="661940" y="5596761"/>
            <a:ext cx="7897673" cy="459100"/>
          </a:xfrm>
          <a:prstGeom prst="rect">
            <a:avLst/>
          </a:prstGeom>
          <a:solidFill>
            <a:schemeClr val="bg1"/>
          </a:solidFill>
        </p:spPr>
        <p:txBody>
          <a:bodyPr wrap="square" rtlCol="0">
            <a:spAutoFit/>
          </a:bodyPr>
          <a:lstStyle/>
          <a:p>
            <a:pPr algn="ctr">
              <a:lnSpc>
                <a:spcPct val="110000"/>
              </a:lnSpc>
            </a:pPr>
            <a:r>
              <a:rPr lang="en-US" sz="2200" dirty="0">
                <a:solidFill>
                  <a:schemeClr val="tx1">
                    <a:lumMod val="50000"/>
                    <a:lumOff val="50000"/>
                  </a:schemeClr>
                </a:solidFill>
                <a:latin typeface="Myriad Pro"/>
                <a:cs typeface="Myriad Pro"/>
              </a:rPr>
              <a:t>THE END</a:t>
            </a:r>
          </a:p>
        </p:txBody>
      </p:sp>
      <p:grpSp>
        <p:nvGrpSpPr>
          <p:cNvPr id="5" name="Group 4"/>
          <p:cNvGrpSpPr/>
          <p:nvPr/>
        </p:nvGrpSpPr>
        <p:grpSpPr>
          <a:xfrm>
            <a:off x="-13562" y="400949"/>
            <a:ext cx="369332" cy="1119517"/>
            <a:chOff x="-13562" y="400949"/>
            <a:chExt cx="369332" cy="1119517"/>
          </a:xfrm>
        </p:grpSpPr>
        <p:sp>
          <p:nvSpPr>
            <p:cNvPr id="6" name="Rectangle 5"/>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732433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052602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nge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678197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064055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855782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071051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nges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370923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1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8815357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114</TotalTime>
  <Words>822</Words>
  <Application>Microsoft Macintosh PowerPoint</Application>
  <PresentationFormat>On-screen Show (4:3)</PresentationFormat>
  <Paragraphs>86</Paragraphs>
  <Slides>29</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Myriad Pro</vt:lpstr>
      <vt:lpstr>Myriad Pro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private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moodie</dc:creator>
  <cp:lastModifiedBy>Vanessa Weber</cp:lastModifiedBy>
  <cp:revision>39</cp:revision>
  <dcterms:created xsi:type="dcterms:W3CDTF">2014-06-26T11:52:00Z</dcterms:created>
  <dcterms:modified xsi:type="dcterms:W3CDTF">2024-09-10T06:57:14Z</dcterms:modified>
</cp:coreProperties>
</file>