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2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/>
    <p:restoredTop sz="91633" autoAdjust="0"/>
  </p:normalViewPr>
  <p:slideViewPr>
    <p:cSldViewPr snapToGrid="0" snapToObjects="1">
      <p:cViewPr varScale="1">
        <p:scale>
          <a:sx n="112" d="100"/>
          <a:sy n="112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0BB40-4522-1843-872F-508167504A51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70E76-5BFC-ED47-B22B-32686DA9EB0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74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88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70E76-5BFC-ED47-B22B-32686DA9EB0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1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69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1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45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5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4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10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7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51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2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03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AF3A8-181A-A84C-A44E-2067A625C292}" type="datetimeFigureOut">
              <a:rPr lang="en-US" smtClean="0"/>
              <a:pPr/>
              <a:t>9/9/24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F3E1B-DB05-B142-A05E-0463195A89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5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</p:spTree>
    <p:extLst>
      <p:ext uri="{BB962C8B-B14F-4D97-AF65-F5344CB8AC3E}">
        <p14:creationId xmlns:p14="http://schemas.microsoft.com/office/powerpoint/2010/main" val="360238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E68C12D-EDD5-E014-E011-B566B4C77DF4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FB4AB9B-34A1-CAA5-C3E5-A20108F8FBF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568AEE-B192-22D7-1593-6FEBBB2136D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70142D0-B29C-40FE-B64E-CA56899A6B6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4F3E66-3C0B-6A29-2648-3DCF0EF0AD0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33B99F-6775-CEE0-4283-D0C8C4BD2B2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006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725836-8B41-B47C-CE19-54542C0CFCA0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FE3233D-3CCD-51B8-1AB5-3F2C9666D36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82F2609-4F43-2694-0044-C8B7B524944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565F250-378C-483E-E94B-89BACB46982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860EDC-2485-DE3E-89A5-79A8A03BE4F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D508B8-C414-F390-E372-DA37C06EA4E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850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E349FF8-86C8-8ECF-5C53-5401B275CE4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2AF65D-944E-E79A-F26B-1F637B4E1D6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3FE935-2B7A-FA29-B261-BB70052B16C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05EBA27-9538-3D40-B8BA-DD608AC7CD7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7A66388-31DB-D0C4-74B1-808BD53C980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944616-D976-B5DD-6AC0-CE7BC5B41BF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210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 slide 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56C478-AD11-9468-16EC-46034D3C33D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CF60EA0-845F-E394-88AE-1B2D66B2F16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E9FE8F3-EE1A-05F5-BE19-054DF18A86C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0CE9D6-7C45-61E3-6BD0-8BE8B65CB5E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A052E6F-BA5D-39B7-B544-4D7E34A4403D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EAED51-4F03-8E00-579C-D7A1D3485F1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746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30" y="5541046"/>
            <a:ext cx="8530005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It has an average annual rainfall of around 280–400 mm.   </a:t>
            </a:r>
          </a:p>
          <a:p>
            <a:pPr>
              <a:lnSpc>
                <a:spcPct val="120000"/>
              </a:lnSpc>
            </a:pPr>
            <a:endParaRPr lang="en-US" sz="1600" dirty="0">
              <a:solidFill>
                <a:srgbClr val="A6A6A6"/>
              </a:solidFill>
              <a:latin typeface="Myriad Pro Light"/>
              <a:cs typeface="Myriad Pro Ligh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F11CE1-18E9-07BB-1D21-0DB786DEB28B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1FFA58-434C-3AF8-84DC-5B364A7BFD2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395B7E4-29B1-4BD7-8200-F7D5565B0A2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C069DFA-CDC4-6347-9B16-21E7B3B8C81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F268FB-2EA1-1F5E-077F-EC7E59653EA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A6042A-8009-4223-7E34-56636DB56B7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2862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BERTSON slide 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300B21-D760-54DB-20A8-E5FB4436FC2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26B6754-6F86-381A-3F97-8856D60A16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B9E8C23-6D6E-DEC0-B65E-E30F1735987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31672C7-2A8E-7EA7-23F1-4697349BF2A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C821053-B828-3501-A81A-9D77FD065BD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6B9E9B-D952-AC3C-C0C0-56281665DD3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545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D95E2B-A85C-5D9F-3151-B5F655717EA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DC87BD-3915-DD5D-A3BA-AC48A5423A6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3E81CCC-7CEE-DC75-F5D3-A6A32446665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69C80EF-AE44-4716-18CC-330A59C07C8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965250-BC24-5A2E-5A54-A4DC38D70E0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C7A62E-85F8-CCE9-1294-CB3A621795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9753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mean February temperature is 23⁰C.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1D23E0C-8462-93FC-B5AC-FBE9C20F5E6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7B06992-0DCA-E4FF-C5D0-94FB6F522FE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AE283C7-A29D-F111-92D5-8CB81273EE9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340DE0E-C965-61C7-00E0-38FDC1ADA8D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ADD0BA-A412-6424-D31A-7D28B148D584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18DE95-8860-D347-F870-8E0EE895464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2947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BERTSON slide 1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51565" y="20209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6DAB104-C065-C719-4461-D02F83A4710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88EABB4-0212-E545-B4F0-D91E6EAA6A2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F2F082-C2E6-0D78-09F1-25D6D762CA8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A87E0A7-DBE7-BFF9-FB18-F43F2469F3FE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F773E7-C7C7-2097-804C-39B9C367CEF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48928EE-7EDE-5C32-D95E-308262DCC33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3195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636122-E7BC-920D-466B-8EB74787DC5F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B67A66-2193-6C92-6DD9-DB044DA63A2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DB4DBBC-2E5D-40A5-417E-B4232AD2F1D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770D9B-F16D-1469-C5C5-3545136789F1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8B9CBA8-3B33-B9D2-AC40-E6256B750895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BA7E1CD-08D0-2C38-5CAA-7CA1F469FE62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2128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1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3F89B14-3274-2082-B4A8-79904F40B47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2140C61-DFAC-E4EA-C0D1-8A18B56E7AAE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2713B7B-74CB-B70A-2CF8-E665C28D87B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69DB2C-43B9-858B-8F9E-210DA0C5585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40005-D74A-B2F5-1826-C9405961BD9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E619F93-450A-F009-33A4-3F09DDA655B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7011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BD7C831-FE5B-99F3-1A75-8A9E2C30A6B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F5FA7C6-CC86-B181-419A-ECD7F893DF4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9ABCEF-4877-C2FB-98F3-2ACF985CCC83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E36C59-8DEA-BABA-9624-23836D4FC8DB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F8740F-465F-A8DD-BEC0-B196EFD1FE77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D89EFF-2162-FD42-7AB8-1EB6D95F9DF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6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16B9A7B-D3F7-F5DC-B997-A83DF014D4BB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6600FD-8363-0F81-94A3-A75884659C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AB95BB1-7D90-09AC-25A6-1297FCF3ADF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DC2072C-1202-AAB4-79C8-7D4C734694B6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6E9BF48-D8A2-5F3A-863B-65FA38E0784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518ABF-D0DD-3CC2-7CE0-5A99EA0E2265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233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BERTSON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E20253-2DBA-A627-6D01-6114AADE8E2A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1806ABE-EFDB-6932-BE24-A69BBA38D879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B4AEA33-7E92-822B-5909-524626132B9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7A12570-3F05-B949-84B0-AF934C0002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61FEC-BB76-75C0-8D95-BB392C3CB3D1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688771-DD63-45A9-B938-9E2F4D87A22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3432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652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B6EBA18-C824-0931-0C2A-A161D2708C48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C92709-3C54-B3B0-B5E9-2870C7822C6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40C7E35-5347-1206-69FA-0DCA3688863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494AAD9-B907-6835-4892-FA55D470F22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EAF419-AA38-B1A4-13B5-F54E5BBBC37C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553CF-A856-8963-84A8-EB8142937C1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28125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1E1929E-3F9A-F716-7A27-283E14F8D8B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4D50BCA-B810-9C6C-7306-B80DD7D865CC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6D84F0E-B780-63EE-5FB5-D927E1F1D4B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98BA144-7492-0715-0C70-FAB0EBBF74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AB975C-039F-BA6A-BB3B-C47D7331BEA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695321-67BF-6280-122D-9B570F18DC80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3530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11491" y="5570280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Plantings of Colombard account for the most hectarage of white-wine varieties, followed by Sauvignon Blanc, Chardonnay and Chenin Blanc.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8F660-F8F3-8D26-936C-8EACF9675CE8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DBD0C64-BE3A-57EE-FD96-91B8FC64227F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0E72B60-5148-37FC-A2B7-BF00195D2D08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597DBF2-7EED-1A2D-181D-F3F02E8B17E2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ECE218-8B99-FCA5-1579-763244CF0C3A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4497294-3D7B-03F9-82AC-ECB51B4D2C77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3789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69"/>
          <a:stretch/>
        </p:blipFill>
        <p:spPr>
          <a:xfrm>
            <a:off x="0" y="0"/>
            <a:ext cx="9142571" cy="4679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1491" y="557028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most widely planted red-wine variety is Cabernet Sauvignon, followed by Shiraz and Pinotage.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6903CB-101A-C600-BDB7-4F0338972865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6F257A4-4809-36A0-34D1-BAC61006C12B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48660B0-275C-2F8E-3E4A-63355AB6742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52BBE6-40F6-57F3-B174-F6B728889CFD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0E954A1-19FB-00F5-3D68-0DF0663CE5AB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E99E59-1744-BF7E-621A-FABC6ADFFBD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135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983221E-30BA-34D9-40A8-C33E75C1EDE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8CE0CE2-193B-F664-0E2B-6A8C3ACCF2A3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16AA379-65BD-A89F-8F7F-6E1BEBF71DDC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956F9DC-BF8A-1B6F-7DE7-7CC9F5CEFBA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CC65DA-B7C0-DB0B-E029-18D94AB296CD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A8504A-AAB7-E707-4231-494D3EA528DA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0855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2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FC11459-E84B-EFEB-B28C-1F221BF86F71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C5FC11C-2E9B-1E6A-7EB0-073A5180E7F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7E49544-D14C-A691-7650-391415EF1A8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4AB604-0FEB-3875-8217-2F7CE6F48615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4626B6-A906-1803-5B93-67CCE2DCBE04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05F8700-A86C-CB8E-13D7-B1EC87EC3A1B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1125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20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139E4C5-A0E6-BDE6-D554-F37F7BD055CA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117EBC-867F-31B8-428E-B679EA00F27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9A21638-7C02-9EB4-D34D-1B7632D70E9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E4092F6-A80E-5EA7-20C6-D5A7D309CCC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9E27782-3085-071B-D85D-8064DBEE9856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BD6697-325D-2722-F1F0-00F0D4B23F3A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322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88AA03-A990-3244-8062-03B49A23D6EE}"/>
              </a:ext>
            </a:extLst>
          </p:cNvPr>
          <p:cNvSpPr txBox="1"/>
          <p:nvPr/>
        </p:nvSpPr>
        <p:spPr>
          <a:xfrm>
            <a:off x="311491" y="5622390"/>
            <a:ext cx="8420970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district also produces stand-out Cap Classiques.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A12D4D-8718-F8FE-93F7-7D6715FA974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DAAE28-D418-3325-B417-3BB1CA9C4288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E93FA38-A049-1670-3372-426FE9CA8E36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FA9A683-49D5-6E72-2AA3-8CDD8E9FA303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1C6DC3-050F-BF3F-452D-01F698BB90F8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121B5DE-0979-86F0-9066-1AE858AC3E79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5800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6960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3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982" y="5702701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 These presentations are strictly for non-commercial, non-profit, educational purposes only and cannot be reproduced or transmitted  in any form or by any means without written permission from Wines of South Africa (WoSA).</a:t>
            </a:r>
          </a:p>
        </p:txBody>
      </p:sp>
    </p:spTree>
    <p:extLst>
      <p:ext uri="{BB962C8B-B14F-4D97-AF65-F5344CB8AC3E}">
        <p14:creationId xmlns:p14="http://schemas.microsoft.com/office/powerpoint/2010/main" val="42668663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12723351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04216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69EE7-A196-DCF4-829F-65BFD00AC8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7167"/>
            <a:ext cx="9142571" cy="685083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1C1186F-4AF5-BA2A-DD60-7FA23C4BA036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79A1680-E673-28D1-014A-9C6334BAD5A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451A7FA-5E2D-B575-FADC-ACB87DBE6B27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71F782B-1225-8D51-1EBF-13461EEC1280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14F3EF-33AB-CE8B-919D-22F083A9ADA7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3CF540C-8149-E408-3C96-D58496107F7F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6498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1B0B42-5BEA-4F78-B95E-D4B16D43DA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7755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C2936A-5DC4-9CE9-2562-57127B86EDE3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9CBAEF-EACC-D830-9E57-BFAFA52DAF42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86C0F6-D041-1675-1079-7B49B3696AFE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5209357-B3FD-9FD0-339F-259BDC8A2D27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048466-4086-E76A-38A9-968AB99AB6A2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65969B-1A90-3719-8D4B-DB89A85E440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089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536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AD16B5-CDFA-F9EA-2786-736F829DA474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BCF424-C9BC-E4FB-A265-6CE7733C5430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EF9DD7-91BE-C4FD-3548-AC3AD82CCD5F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1406D5A-229C-3942-9626-1C09C1BF3D7F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FE9F71-1FF8-5402-2058-68542E72C6C1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4BE926-1B72-F784-4148-B1FF89EFCFE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57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751308" y="2007524"/>
            <a:ext cx="4213249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Region: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District: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Robertson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183"/>
            <a:ext cx="9144000" cy="1766673"/>
          </a:xfrm>
          <a:prstGeom prst="rect">
            <a:avLst/>
          </a:prstGeom>
          <a:solidFill>
            <a:srgbClr val="D4CD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51799" y="1124233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b="1" spc="1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Breede River Valley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1799" y="2858042"/>
            <a:ext cx="3318375" cy="2539458"/>
          </a:xfrm>
          <a:prstGeom prst="rect">
            <a:avLst/>
          </a:prstGeom>
          <a:noFill/>
        </p:spPr>
        <p:txBody>
          <a:bodyPr wrap="square" lIns="0" tIns="0" rIns="0" bIns="0" numCol="2" rtlCol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"/>
                <a:cs typeface="Myriad Pro"/>
              </a:rPr>
              <a:t>Wards: 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Agterkliphoogte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Ashton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Bonnievale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Boesmansrivier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Eilandia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Goedemoed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Goree </a:t>
            </a:r>
          </a:p>
          <a:p>
            <a:pPr algn="r">
              <a:lnSpc>
                <a:spcPct val="120000"/>
              </a:lnSpc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Myriad Pro Light"/>
              <a:cs typeface="Myriad Pro Light"/>
            </a:endParaRP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Goudmyn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Hoopsrivier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Klaasvoogds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Le Chasseur</a:t>
            </a:r>
            <a:b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</a:b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McGregor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Vinkrivier 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Myriad Pro Light"/>
                <a:cs typeface="Myriad Pro Light"/>
              </a:rPr>
              <a:t>Zandrivier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40D5696-9A8C-3B72-CC29-3E64E25CC2F2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4CEBFF2-10F2-60ED-E08E-F69AC8DF1E07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EE5D6FC-17DE-9892-53CD-75BB6E9C779A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7C11176-302E-A7F3-8C98-DA757967F114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87C388-F537-693E-534C-F93C308EE75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67A59D-4B81-2000-DAE2-34793C5BD2EC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6263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63ED1E7-2909-2210-5550-9F36AD07F5BE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A9A07CF-85EB-A89E-1382-FDAC94029484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7118A8-7C8B-22B9-ECAB-C57B0C2ED694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B3F653-FC41-122F-1939-8DB50269CC7C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5E59B3-8FAC-D38B-745C-A6FEC3515040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83DF83A-AE98-3C4D-CC9E-A5B6A259B764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08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SON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CBC41DB-3E67-476B-31A1-ECDFAD7F6863}"/>
              </a:ext>
            </a:extLst>
          </p:cNvPr>
          <p:cNvGrpSpPr/>
          <p:nvPr/>
        </p:nvGrpSpPr>
        <p:grpSpPr>
          <a:xfrm>
            <a:off x="5768233" y="6426660"/>
            <a:ext cx="3112999" cy="431340"/>
            <a:chOff x="5745373" y="6426660"/>
            <a:chExt cx="3112999" cy="43134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CACC60-9C92-FEC4-D83C-C93CB0914E3A}"/>
                </a:ext>
              </a:extLst>
            </p:cNvPr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98C1E32-3B28-E6B0-4F1D-84F807A1C181}"/>
                  </a:ext>
                </a:extLst>
              </p:cNvPr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4BC7E23-30DE-3B4D-26A9-42767B0B28D9}"/>
                  </a:ext>
                </a:extLst>
              </p:cNvPr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D4CDD7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5A93123-C879-6795-953B-8F5296F66A65}"/>
                </a:ext>
              </a:extLst>
            </p:cNvPr>
            <p:cNvSpPr txBox="1"/>
            <p:nvPr/>
          </p:nvSpPr>
          <p:spPr>
            <a:xfrm>
              <a:off x="7317388" y="6496769"/>
              <a:ext cx="15183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Breede River Valley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C3D94F9-1CDA-281A-EF3C-3DEB5D2A7BDD}"/>
                </a:ext>
              </a:extLst>
            </p:cNvPr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Robertson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71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342</Words>
  <Application>Microsoft Macintosh PowerPoint</Application>
  <PresentationFormat>On-screen Show (4:3)</PresentationFormat>
  <Paragraphs>99</Paragraphs>
  <Slides>35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Vanessa Weber</cp:lastModifiedBy>
  <cp:revision>51</cp:revision>
  <dcterms:created xsi:type="dcterms:W3CDTF">2014-07-16T04:18:41Z</dcterms:created>
  <dcterms:modified xsi:type="dcterms:W3CDTF">2024-09-09T11:57:59Z</dcterms:modified>
</cp:coreProperties>
</file>