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4" r:id="rId47"/>
    <p:sldId id="301" r:id="rId48"/>
    <p:sldId id="303" r:id="rId49"/>
    <p:sldId id="30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dsaye" initials="L" lastIdx="1" clrIdx="0"/>
  <p:cmAuthor id="1" name="Vanessa Weber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1"/>
    <p:restoredTop sz="99279" autoAdjust="0"/>
  </p:normalViewPr>
  <p:slideViewPr>
    <p:cSldViewPr snapToGrid="0" snapToObjects="1">
      <p:cViewPr varScale="1">
        <p:scale>
          <a:sx n="124" d="100"/>
          <a:sy n="124" d="100"/>
        </p:scale>
        <p:origin x="155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7C86A-1632-4263-B29B-4C39296920B8}" type="datetimeFigureOut">
              <a:rPr lang="en-ZA" smtClean="0"/>
              <a:pPr/>
              <a:t>2024/09/09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9D2CC-EFD5-48FC-8838-A43955165D07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0391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4</a:t>
            </a:fld>
            <a:endParaRPr lang="en-Z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5</a:t>
            </a:fld>
            <a:endParaRPr lang="en-ZA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6</a:t>
            </a:fld>
            <a:endParaRPr lang="en-ZA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8</a:t>
            </a:fld>
            <a:endParaRPr lang="en-ZA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22</a:t>
            </a:fld>
            <a:endParaRPr lang="en-ZA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23</a:t>
            </a:fld>
            <a:endParaRPr lang="en-ZA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24</a:t>
            </a:fld>
            <a:endParaRPr lang="en-ZA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9D2CC-EFD5-48FC-8838-A43955165D07}" type="slidenum">
              <a:rPr lang="en-ZA" smtClean="0"/>
              <a:pPr/>
              <a:t>25</a:t>
            </a:fld>
            <a:endParaRPr lang="en-Z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435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555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4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4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1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33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4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4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36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2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B37E7-39C6-EA40-A885-625AB6AE2EF8}" type="datetimeFigureOut">
              <a:rPr lang="en-US" smtClean="0"/>
              <a:pPr/>
              <a:t>9/9/24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A9B0-B262-C248-9197-332B8DDF06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43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940" y="5596761"/>
            <a:ext cx="7897673" cy="8315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CAPE WINELANDS</a:t>
            </a:r>
          </a:p>
          <a:p>
            <a:pPr algn="ctr">
              <a:lnSpc>
                <a:spcPct val="110000"/>
              </a:lnSpc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STELLENBOSCH</a:t>
            </a:r>
          </a:p>
        </p:txBody>
      </p:sp>
    </p:spTree>
    <p:extLst>
      <p:ext uri="{BB962C8B-B14F-4D97-AF65-F5344CB8AC3E}">
        <p14:creationId xmlns:p14="http://schemas.microsoft.com/office/powerpoint/2010/main" val="3010382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161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045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935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649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021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139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369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30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140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1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854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59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0" cy="68569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1491" y="5595133"/>
            <a:ext cx="8420970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The Stellenbosch Wine Routes is one of the biggest tourist attractions in the Western Cape.</a:t>
            </a:r>
          </a:p>
        </p:txBody>
      </p:sp>
    </p:spTree>
    <p:extLst>
      <p:ext uri="{BB962C8B-B14F-4D97-AF65-F5344CB8AC3E}">
        <p14:creationId xmlns:p14="http://schemas.microsoft.com/office/powerpoint/2010/main" val="3516347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655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36"/>
            <a:ext cx="9142569" cy="68569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7530" y="5605346"/>
            <a:ext cx="8530005" cy="6832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Today </a:t>
            </a:r>
            <a:r>
              <a:rPr lang="en-US" sz="1600">
                <a:solidFill>
                  <a:srgbClr val="A6A6A6"/>
                </a:solidFill>
                <a:latin typeface="Myriad Pro Light"/>
                <a:cs typeface="Myriad Pro Light"/>
              </a:rPr>
              <a:t>the Stellenbosch </a:t>
            </a: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Wine </a:t>
            </a:r>
            <a:r>
              <a:rPr lang="en-US" sz="1600">
                <a:solidFill>
                  <a:srgbClr val="A6A6A6"/>
                </a:solidFill>
                <a:latin typeface="Myriad Pro Light"/>
                <a:cs typeface="Myriad Pro Light"/>
              </a:rPr>
              <a:t>Routes represents </a:t>
            </a: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more than 200 wine and grape producers within the boundaries of the Stellenbosch Wine of Origin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678518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EB2E0-4346-F588-7538-855ADB7748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073"/>
            <a:ext cx="9142570" cy="68569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1491" y="5595133"/>
            <a:ext cx="8420970" cy="6750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It is divided into five manageable sub-routes for tourists: Bottelary Hills, Greater Simonsberg, Helderberg, Stellenbosch Berg and Stellenbosch Valley.</a:t>
            </a:r>
          </a:p>
        </p:txBody>
      </p:sp>
    </p:spTree>
    <p:extLst>
      <p:ext uri="{BB962C8B-B14F-4D97-AF65-F5344CB8AC3E}">
        <p14:creationId xmlns:p14="http://schemas.microsoft.com/office/powerpoint/2010/main" val="3444570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7530" y="5541046"/>
            <a:ext cx="8530005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The average rainfall in the district varies from 600–800 mm a year. </a:t>
            </a:r>
          </a:p>
        </p:txBody>
      </p:sp>
    </p:spTree>
    <p:extLst>
      <p:ext uri="{BB962C8B-B14F-4D97-AF65-F5344CB8AC3E}">
        <p14:creationId xmlns:p14="http://schemas.microsoft.com/office/powerpoint/2010/main" val="3717015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7530" y="5541046"/>
            <a:ext cx="8530005" cy="3877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The mean February temperature is </a:t>
            </a:r>
            <a:r>
              <a:rPr lang="nb-NO" sz="1600" dirty="0">
                <a:solidFill>
                  <a:srgbClr val="A6A6A6"/>
                </a:solidFill>
                <a:latin typeface="Myriad Pro Light"/>
                <a:cs typeface="Myriad Pro Light"/>
              </a:rPr>
              <a:t>21.5⁰C  (Nietvoorbij Weather Station).</a:t>
            </a:r>
            <a:r>
              <a:rPr lang="en-US" sz="1600" dirty="0">
                <a:solidFill>
                  <a:srgbClr val="A6A6A6"/>
                </a:solidFill>
                <a:latin typeface="Myriad Pro Light"/>
                <a:cs typeface="Myriad Pro 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829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LLENBOSCH2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5" name="Group 4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696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2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68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282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0701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68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7D8CCFD-58F1-134C-8D48-7D8FFB628B0D}"/>
              </a:ext>
            </a:extLst>
          </p:cNvPr>
          <p:cNvSpPr txBox="1"/>
          <p:nvPr/>
        </p:nvSpPr>
        <p:spPr>
          <a:xfrm>
            <a:off x="311491" y="5649997"/>
            <a:ext cx="8420970" cy="36061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Stellenbosch is known for its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Cabernet Sauvignon and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its blended reds. </a:t>
            </a:r>
          </a:p>
        </p:txBody>
      </p:sp>
    </p:spTree>
    <p:extLst>
      <p:ext uri="{BB962C8B-B14F-4D97-AF65-F5344CB8AC3E}">
        <p14:creationId xmlns:p14="http://schemas.microsoft.com/office/powerpoint/2010/main" val="3000804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300"/>
          <a:stretch/>
        </p:blipFill>
        <p:spPr>
          <a:xfrm>
            <a:off x="0" y="0"/>
            <a:ext cx="9142571" cy="54658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E0CBD86-53A5-2DC6-A66C-630B25F134C2}"/>
              </a:ext>
            </a:extLst>
          </p:cNvPr>
          <p:cNvSpPr txBox="1"/>
          <p:nvPr/>
        </p:nvSpPr>
        <p:spPr>
          <a:xfrm>
            <a:off x="311491" y="5649997"/>
            <a:ext cx="8420970" cy="36824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Stellenbosch has the fourth most vineyard plantings in the winelands.</a:t>
            </a:r>
          </a:p>
        </p:txBody>
      </p:sp>
    </p:spTree>
    <p:extLst>
      <p:ext uri="{BB962C8B-B14F-4D97-AF65-F5344CB8AC3E}">
        <p14:creationId xmlns:p14="http://schemas.microsoft.com/office/powerpoint/2010/main" val="2109128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934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0" cy="68569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7530" y="5541046"/>
            <a:ext cx="8530005" cy="6750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9A979D"/>
                </a:solidFill>
                <a:latin typeface="Myriad Pro Light"/>
                <a:cs typeface="Myriad Pro Light"/>
              </a:rPr>
              <a:t>There are eight wards: Banghoek, Bottelary, Devon Valley, Jonkershoek Valley, Papegaaiberg, Polkadraai Hills, Simonsberg-Stellenbosch and Vlottenburg.</a:t>
            </a:r>
          </a:p>
        </p:txBody>
      </p:sp>
    </p:spTree>
    <p:extLst>
      <p:ext uri="{BB962C8B-B14F-4D97-AF65-F5344CB8AC3E}">
        <p14:creationId xmlns:p14="http://schemas.microsoft.com/office/powerpoint/2010/main" val="23287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799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50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498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7211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0723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6034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7D682-F916-621F-B405-1D6BE33BA3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167"/>
            <a:ext cx="9142571" cy="68508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9853" y="5592964"/>
            <a:ext cx="7231552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Our winelands are located at the very tip of South Africa.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10" name="Group 9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88880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7983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9155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027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2830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4963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4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08119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3" name="Group 2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7530" y="5541046"/>
            <a:ext cx="8530005" cy="6750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9A979D"/>
                </a:solidFill>
                <a:latin typeface="Myriad Pro Light"/>
                <a:cs typeface="Myriad Pro Light"/>
              </a:rPr>
              <a:t>Vlottenburg, the most recently demarcated ward,  has a generally convex hill landscape and abundant cooler southern slopes.</a:t>
            </a:r>
          </a:p>
        </p:txBody>
      </p:sp>
    </p:spTree>
    <p:extLst>
      <p:ext uri="{BB962C8B-B14F-4D97-AF65-F5344CB8AC3E}">
        <p14:creationId xmlns:p14="http://schemas.microsoft.com/office/powerpoint/2010/main" val="1922385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9982" y="5512483"/>
            <a:ext cx="8469632" cy="7571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A6A6A6"/>
                </a:solidFill>
                <a:latin typeface="Myriad Pro Light"/>
                <a:cs typeface="Myriad Pro Light"/>
              </a:rPr>
              <a:t>The images used in these presentations have been sourced from various producers, as well as industry and tourism bodies.  These presentations are strictly for non-commercial, non-profit, educational purposes only and cannot be reproduced or transmitted  in any form or by any means without written permission from Wines of South Africa (</a:t>
            </a:r>
            <a:r>
              <a:rPr lang="en-US" sz="1200" dirty="0" err="1">
                <a:solidFill>
                  <a:srgbClr val="A6A6A6"/>
                </a:solidFill>
                <a:latin typeface="Myriad Pro Light"/>
                <a:cs typeface="Myriad Pro Light"/>
              </a:rPr>
              <a:t>WoSA</a:t>
            </a:r>
            <a:r>
              <a:rPr lang="en-US" sz="1200" dirty="0">
                <a:solidFill>
                  <a:srgbClr val="A6A6A6"/>
                </a:solidFill>
                <a:latin typeface="Myriad Pro Light"/>
                <a:cs typeface="Myriad Pro Ligh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67349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2A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7687" y="4968854"/>
            <a:ext cx="8229230" cy="126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The Cape winelands, considered by many to be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the most beautiful in the world</a:t>
            </a:r>
            <a:r>
              <a:rPr lang="en-US" sz="1600">
                <a:solidFill>
                  <a:schemeClr val="bg1"/>
                </a:solidFill>
                <a:latin typeface="Myriad Pro Light"/>
                <a:cs typeface="Myriad Pro Light"/>
              </a:rPr>
              <a:t>, have </a:t>
            </a: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a network of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diverse and well-run wine routes, affording visitors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Myriad Pro Light"/>
                <a:cs typeface="Myriad Pro Light"/>
              </a:rPr>
              <a:t>a varied and unforgettable experience.</a:t>
            </a:r>
          </a:p>
        </p:txBody>
      </p:sp>
    </p:spTree>
    <p:extLst>
      <p:ext uri="{BB962C8B-B14F-4D97-AF65-F5344CB8AC3E}">
        <p14:creationId xmlns:p14="http://schemas.microsoft.com/office/powerpoint/2010/main" val="358674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1" cy="6856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1940" y="5802181"/>
            <a:ext cx="789767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 Light"/>
                <a:cs typeface="Myriad Pro Light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45638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7A1E08-1745-7488-C11D-7EB3D48F4D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073"/>
            <a:ext cx="9142569" cy="68569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359063" y="5592964"/>
            <a:ext cx="6426811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PRODUCTION AREAS: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Districts of South Africa.</a:t>
            </a:r>
          </a:p>
        </p:txBody>
      </p:sp>
    </p:spTree>
    <p:extLst>
      <p:ext uri="{BB962C8B-B14F-4D97-AF65-F5344CB8AC3E}">
        <p14:creationId xmlns:p14="http://schemas.microsoft.com/office/powerpoint/2010/main" val="219622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2570" cy="68569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1639" y="5592964"/>
            <a:ext cx="7231552" cy="37959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Myriad Pro Light"/>
                <a:cs typeface="Myriad Pro Light"/>
              </a:rPr>
              <a:t>Wards of South Africa.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3BA5040-DF8C-F549-9759-9F68BC131B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073"/>
            <a:ext cx="9142569" cy="68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70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748"/>
          <a:stretch/>
        </p:blipFill>
        <p:spPr>
          <a:xfrm>
            <a:off x="0" y="0"/>
            <a:ext cx="9142571" cy="200609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16" name="Group 15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751308" y="2136359"/>
            <a:ext cx="4213249" cy="675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Region: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Coastal</a:t>
            </a:r>
          </a:p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District: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Stellenbosch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0300" y="2986877"/>
            <a:ext cx="2659873" cy="2539458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/>
                <a:cs typeface="Myriad Pro"/>
              </a:rPr>
              <a:t>Wards: 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Banghoek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Bottelary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Devon Valley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Jonkershoek Valley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Papegaaiberg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Polkadraai Hills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Simonsberg-Stellenbosch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 Light"/>
                <a:cs typeface="Myriad Pro Light"/>
              </a:rPr>
              <a:t>Vlottenburg</a:t>
            </a:r>
          </a:p>
        </p:txBody>
      </p:sp>
    </p:spTree>
    <p:extLst>
      <p:ext uri="{BB962C8B-B14F-4D97-AF65-F5344CB8AC3E}">
        <p14:creationId xmlns:p14="http://schemas.microsoft.com/office/powerpoint/2010/main" val="273736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670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LLENBOSCH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1450" y="6426660"/>
            <a:ext cx="3112999" cy="431340"/>
            <a:chOff x="5745373" y="6426660"/>
            <a:chExt cx="3112999" cy="431340"/>
          </a:xfrm>
        </p:grpSpPr>
        <p:grpSp>
          <p:nvGrpSpPr>
            <p:cNvPr id="4" name="Group 3"/>
            <p:cNvGrpSpPr/>
            <p:nvPr/>
          </p:nvGrpSpPr>
          <p:grpSpPr>
            <a:xfrm>
              <a:off x="5745373" y="6426660"/>
              <a:ext cx="3112999" cy="431340"/>
              <a:chOff x="5288229" y="6426660"/>
              <a:chExt cx="3570144" cy="43134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288229" y="6426660"/>
                <a:ext cx="1785072" cy="4313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073301" y="6426660"/>
                <a:ext cx="1785072" cy="431340"/>
              </a:xfrm>
              <a:prstGeom prst="rect">
                <a:avLst/>
              </a:prstGeom>
              <a:solidFill>
                <a:srgbClr val="F3AC8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7730014" y="6496769"/>
              <a:ext cx="6931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/>
                  <a:cs typeface="Myriad Pro"/>
                </a:rPr>
                <a:t>Coastal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45373" y="6500766"/>
              <a:ext cx="1520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Myriad Pro"/>
                  <a:cs typeface="Myriad Pro"/>
                </a:rPr>
                <a:t>Stellenbosch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9048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391</Words>
  <Application>Microsoft Macintosh PowerPoint</Application>
  <PresentationFormat>On-screen Show (4:3)</PresentationFormat>
  <Paragraphs>124</Paragraphs>
  <Slides>49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Myriad Pro</vt:lpstr>
      <vt:lpstr>Myriad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private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moodie</dc:creator>
  <cp:lastModifiedBy>Vanessa Weber</cp:lastModifiedBy>
  <cp:revision>52</cp:revision>
  <dcterms:created xsi:type="dcterms:W3CDTF">2014-07-16T04:33:10Z</dcterms:created>
  <dcterms:modified xsi:type="dcterms:W3CDTF">2024-09-09T12:01:31Z</dcterms:modified>
</cp:coreProperties>
</file>