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1" r:id="rId5"/>
    <p:sldId id="282" r:id="rId6"/>
    <p:sldId id="291" r:id="rId7"/>
    <p:sldId id="259" r:id="rId8"/>
    <p:sldId id="260" r:id="rId9"/>
    <p:sldId id="261" r:id="rId10"/>
    <p:sldId id="287" r:id="rId11"/>
    <p:sldId id="290" r:id="rId12"/>
    <p:sldId id="264" r:id="rId13"/>
    <p:sldId id="283" r:id="rId14"/>
    <p:sldId id="266" r:id="rId15"/>
    <p:sldId id="284" r:id="rId16"/>
    <p:sldId id="268" r:id="rId17"/>
    <p:sldId id="285" r:id="rId18"/>
    <p:sldId id="270" r:id="rId19"/>
    <p:sldId id="271" r:id="rId20"/>
    <p:sldId id="272" r:id="rId21"/>
    <p:sldId id="286" r:id="rId22"/>
    <p:sldId id="274" r:id="rId23"/>
    <p:sldId id="275" r:id="rId24"/>
    <p:sldId id="289" r:id="rId25"/>
    <p:sldId id="277" r:id="rId26"/>
    <p:sldId id="278" r:id="rId27"/>
    <p:sldId id="280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aye" initials="L" lastIdx="2" clrIdx="0"/>
  <p:cmAuthor id="1" name="Vanessa Web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83"/>
    <p:restoredTop sz="90033" autoAdjust="0"/>
  </p:normalViewPr>
  <p:slideViewPr>
    <p:cSldViewPr snapToGrid="0" snapToObjects="1">
      <p:cViewPr varScale="1">
        <p:scale>
          <a:sx n="137" d="100"/>
          <a:sy n="137" d="100"/>
        </p:scale>
        <p:origin x="192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2D762-8036-4935-A3AC-2C1055D76003}" type="datetimeFigureOut">
              <a:rPr lang="en-ZA" smtClean="0"/>
              <a:pPr/>
              <a:t>2024/09/09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1F744-56C4-4229-8DD0-3624B836740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7446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1932-7975-4A93-A654-FBCFB1176C80}" type="slidenum">
              <a:rPr lang="en-ZA" smtClean="0"/>
              <a:pPr/>
              <a:t>5</a:t>
            </a:fld>
            <a:endParaRPr lang="en-Z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1932-7975-4A93-A654-FBCFB1176C80}" type="slidenum">
              <a:rPr lang="en-ZA" smtClean="0"/>
              <a:pPr/>
              <a:t>6</a:t>
            </a:fld>
            <a:endParaRPr lang="en-ZA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1F744-56C4-4229-8DD0-3624B8367409}" type="slidenum">
              <a:rPr lang="en-ZA" smtClean="0"/>
              <a:pPr/>
              <a:t>8</a:t>
            </a:fld>
            <a:endParaRPr lang="en-ZA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1F744-56C4-4229-8DD0-3624B8367409}" type="slidenum">
              <a:rPr lang="en-ZA" smtClean="0"/>
              <a:pPr/>
              <a:t>18</a:t>
            </a:fld>
            <a:endParaRPr lang="en-Z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9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8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3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6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5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4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4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9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0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2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1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CF32F-EA91-A34F-BF0D-48923E9C6802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7FA5A-22CD-634C-BA53-61C945798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40" y="5596761"/>
            <a:ext cx="7897673" cy="831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CAPE WINELANDS</a:t>
            </a:r>
          </a:p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TULBAGH</a:t>
            </a:r>
          </a:p>
        </p:txBody>
      </p:sp>
    </p:spTree>
    <p:extLst>
      <p:ext uri="{BB962C8B-B14F-4D97-AF65-F5344CB8AC3E}">
        <p14:creationId xmlns:p14="http://schemas.microsoft.com/office/powerpoint/2010/main" val="335092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8" y="5622878"/>
            <a:ext cx="8571932" cy="668740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The town of Tulbagh boasts 32 provincial monuments on one street.</a:t>
            </a:r>
            <a:endParaRPr lang="en-Z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361144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9" name="Group 8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5" y="373078"/>
            <a:ext cx="8165306" cy="5231138"/>
          </a:xfrm>
        </p:spPr>
      </p:pic>
    </p:spTree>
    <p:extLst>
      <p:ext uri="{BB962C8B-B14F-4D97-AF65-F5344CB8AC3E}">
        <p14:creationId xmlns:p14="http://schemas.microsoft.com/office/powerpoint/2010/main" val="273342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8" y="5431807"/>
            <a:ext cx="8571932" cy="57095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Myriad Pro Light"/>
              </a:rPr>
              <a:t>Here history and tradition work hand-in-hand with innovation.   </a:t>
            </a:r>
            <a:endParaRPr lang="en-ZA" sz="1600" dirty="0">
              <a:solidFill>
                <a:schemeClr val="bg1">
                  <a:lumMod val="65000"/>
                </a:schemeClr>
              </a:solidFill>
              <a:latin typeface="Myriad Pro Light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6" y="361144"/>
            <a:ext cx="4311939" cy="420351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76" y="361145"/>
            <a:ext cx="4180374" cy="4203510"/>
          </a:xfrm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E508DA-AFB0-4950-566E-BF71FE8FD25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361144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78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25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B97A9-091B-FAA7-F15A-AED182708C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411"/>
            <a:ext cx="9142571" cy="68508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1" y="5737926"/>
            <a:ext cx="8720919" cy="910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The Wine Route is dotted with graceful old estates interspersed with conspicuously new vineyards and architecturally designed state-of-the-art cellars, as well as a handful of micro-producers and boutique wineries.</a:t>
            </a:r>
            <a:endParaRPr lang="en-ZA" sz="1600" dirty="0">
              <a:solidFill>
                <a:schemeClr val="bg1">
                  <a:lumMod val="50000"/>
                </a:schemeClr>
              </a:solidFill>
              <a:latin typeface="Myriad Pro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25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06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8452"/>
          <a:stretch>
            <a:fillRect/>
          </a:stretch>
        </p:blipFill>
        <p:spPr>
          <a:xfrm>
            <a:off x="614149" y="272956"/>
            <a:ext cx="7997588" cy="50943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068" y="5513696"/>
            <a:ext cx="8683381" cy="92579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Unique to the valley’s geographical composition is the ‘cold trap’, a phenomenon which occur</a:t>
            </a:r>
            <a:r>
              <a:rPr lang="en-ZA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s as a result of the encapsulating mountains, shape like a horseshoe, with Tulbagh situated at the northern head of this ‘bowl’.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Myriad Pro Light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21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34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8452"/>
          <a:stretch>
            <a:fillRect/>
          </a:stretch>
        </p:blipFill>
        <p:spPr>
          <a:xfrm rot="10800000">
            <a:off x="395782" y="382157"/>
            <a:ext cx="8284193" cy="4967696"/>
          </a:xfrm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385063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8" name="Group 7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395784" y="5391893"/>
            <a:ext cx="85299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kern="1200" dirty="0">
                <a:solidFill>
                  <a:srgbClr val="A6A6A6"/>
                </a:solidFill>
                <a:effectLst/>
                <a:latin typeface="Myriad Pro Light"/>
                <a:ea typeface="Times New Roman"/>
                <a:cs typeface="Myriad Pro Light"/>
              </a:rPr>
              <a:t>Average rainfall is 551 mm (Drostdy Wine Cellar Weather Station) but rainfall varies due </a:t>
            </a:r>
            <a:r>
              <a:rPr lang="en-US" sz="1600" kern="1200">
                <a:solidFill>
                  <a:srgbClr val="A6A6A6"/>
                </a:solidFill>
                <a:effectLst/>
                <a:latin typeface="Myriad Pro Light"/>
                <a:ea typeface="Times New Roman"/>
                <a:cs typeface="Myriad Pro Light"/>
              </a:rPr>
              <a:t>to different </a:t>
            </a:r>
            <a:r>
              <a:rPr lang="en-US" sz="1600" kern="1200" dirty="0">
                <a:solidFill>
                  <a:srgbClr val="A6A6A6"/>
                </a:solidFill>
                <a:effectLst/>
                <a:latin typeface="Myriad Pro Light"/>
                <a:ea typeface="Times New Roman"/>
                <a:cs typeface="Myriad Pro Light"/>
              </a:rPr>
              <a:t>microclimates. The average rainfall is much higher up against the mountains than lower down in the valley.</a:t>
            </a:r>
            <a:endParaRPr lang="en-ZA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6549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6" name="Group 15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7530" y="5555935"/>
            <a:ext cx="8530005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Summers are warm, with a mean February temperature of 24⁰C (Drostdy Wine Caller Weather Station), although the mountainous terrain creates numerous different mesoclimates which can be used to great advantage.</a:t>
            </a:r>
          </a:p>
        </p:txBody>
      </p:sp>
    </p:spTree>
    <p:extLst>
      <p:ext uri="{BB962C8B-B14F-4D97-AF65-F5344CB8AC3E}">
        <p14:creationId xmlns:p14="http://schemas.microsoft.com/office/powerpoint/2010/main" val="1134118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3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0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983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148" y="403722"/>
            <a:ext cx="8065827" cy="47767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068" y="5531111"/>
            <a:ext cx="8683382" cy="804862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</a:rPr>
              <a:t>At higher altitudes, soils from the Malmesbury Supergroup schists and phyllites predominate, as well as more recent deep yellow boulder bed deposits which offer medium growing potential.</a:t>
            </a:r>
            <a:endParaRPr lang="en-ZA" sz="1600" dirty="0">
              <a:solidFill>
                <a:schemeClr val="bg1">
                  <a:lumMod val="50000"/>
                </a:schemeClr>
              </a:solidFill>
              <a:latin typeface="Myriad Pro Ligh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03722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8" name="Group 7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04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292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536"/>
            <a:ext cx="9142571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1491" y="5595133"/>
            <a:ext cx="8420970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9A979D"/>
                </a:solidFill>
                <a:latin typeface="Myriad Pro Light"/>
                <a:cs typeface="Myriad Pro Light"/>
              </a:rPr>
              <a:t>Red-wine varieties planted include predominantly Shiraz, Cabernet Sauvignon, Pinotage and Merlot.</a:t>
            </a:r>
          </a:p>
        </p:txBody>
      </p:sp>
    </p:spTree>
    <p:extLst>
      <p:ext uri="{BB962C8B-B14F-4D97-AF65-F5344CB8AC3E}">
        <p14:creationId xmlns:p14="http://schemas.microsoft.com/office/powerpoint/2010/main" val="2393493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8" y="5554638"/>
            <a:ext cx="8683382" cy="884849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Myriad Pro Light"/>
              </a:rPr>
              <a:t>This inland district is noted for the quality of its Shiraz, which is consistently awarded the highest accolades, and its excellent Cap Classiques.</a:t>
            </a:r>
            <a:endParaRPr lang="en-ZA" sz="1600" dirty="0">
              <a:solidFill>
                <a:schemeClr val="bg1">
                  <a:lumMod val="65000"/>
                </a:schemeClr>
              </a:solidFill>
              <a:latin typeface="Myriad Pro Light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5" y="2991577"/>
            <a:ext cx="4038600" cy="256306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5" y="439446"/>
            <a:ext cx="4038600" cy="2563061"/>
          </a:xfr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95843" b="78049"/>
          <a:stretch/>
        </p:blipFill>
        <p:spPr bwMode="auto">
          <a:xfrm>
            <a:off x="0" y="450377"/>
            <a:ext cx="382137" cy="1091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7" name="Group 6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45" y="450377"/>
            <a:ext cx="3798954" cy="51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8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978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982" y="5614676"/>
            <a:ext cx="8469632" cy="7571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The images used in these presentations have been sourced from various producers, as well as industry and tourism bodies.  These presentations are strictly for non-commercial, non-profit, educational purposes only and cannot be reproduced or transmitted  in any form or by any means without written permission from Wines of South Africa (</a:t>
            </a:r>
            <a:r>
              <a:rPr lang="en-US" sz="1200" dirty="0" err="1">
                <a:solidFill>
                  <a:srgbClr val="A6A6A6"/>
                </a:solidFill>
                <a:latin typeface="Myriad Pro Light"/>
                <a:cs typeface="Myriad Pro Light"/>
              </a:rPr>
              <a:t>WoSA</a:t>
            </a: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24608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2A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687" y="4968854"/>
            <a:ext cx="822923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Cape winelands, considered by many to be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most beautiful in the world, have a network of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diverse and well-run wine routes, affording visitors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a varied and unforgettable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4278445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940" y="5802181"/>
            <a:ext cx="789767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9626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22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12B4E1-CDAC-09E3-6DD1-219B52D9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67"/>
            <a:ext cx="9142571" cy="6850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53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Our winelands are located at the very tip of South Africa.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3" name="Group 2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28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BEDDA-F0F9-CE4C-CFDC-207D043C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073"/>
            <a:ext cx="9142569" cy="68569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3297" y="5592964"/>
            <a:ext cx="6426811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PRODUCTION AREAS: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Districts of South Africa.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1B355A-246F-3BF3-B599-5AA29D14AAFC}"/>
              </a:ext>
            </a:extLst>
          </p:cNvPr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A75422-FD5D-2A43-F659-AA3F7137EE09}"/>
                </a:ext>
              </a:extLst>
            </p:cNvPr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9F2424-F023-9D60-15D0-E487328EE9E4}"/>
                  </a:ext>
                </a:extLst>
              </p:cNvPr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67F6482-8AC8-6A92-15C5-34D6D86FB6AA}"/>
                  </a:ext>
                </a:extLst>
              </p:cNvPr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9CB8F-6F37-9D05-D353-65118E547B51}"/>
                </a:ext>
              </a:extLst>
            </p:cNvPr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48C59D-4119-E879-A082-78973529A9D1}"/>
                </a:ext>
              </a:extLst>
            </p:cNvPr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12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1" y="-18662"/>
            <a:ext cx="9142569" cy="6856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1639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Wards of South Africa.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D43D13-EADB-248A-F43B-E5410D67B510}"/>
              </a:ext>
            </a:extLst>
          </p:cNvPr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588101-8EC9-EE7D-8341-7802DBCBC25D}"/>
                </a:ext>
              </a:extLst>
            </p:cNvPr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4E68525-7576-B58F-C052-C32F312FE233}"/>
                  </a:ext>
                </a:extLst>
              </p:cNvPr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01CC3C-F043-C3EF-B00E-BFB131548F0B}"/>
                  </a:ext>
                </a:extLst>
              </p:cNvPr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0E894B-8183-FB07-E2C0-68079ED429CC}"/>
                </a:ext>
              </a:extLst>
            </p:cNvPr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105A8B-4626-B7BE-F46F-6A1AD37BD4A7}"/>
                </a:ext>
              </a:extLst>
            </p:cNvPr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08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54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89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BAGH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61450" y="6439488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D17C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Tulbagh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996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408</Words>
  <Application>Microsoft Macintosh PowerPoint</Application>
  <PresentationFormat>On-screen Show (4:3)</PresentationFormat>
  <Paragraphs>70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Myriad Pro</vt:lpstr>
      <vt:lpstr>Myriad Pro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town of Tulbagh boasts 32 provincial monuments on one street.</vt:lpstr>
      <vt:lpstr>Here history and tradition work hand-in-hand with innovation.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inland district is noted for the quality of its Shiraz, which is consistently awarded the highest accolades, and its excellent Cap Classiques.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moodie</dc:creator>
  <cp:lastModifiedBy>Vanessa Weber</cp:lastModifiedBy>
  <cp:revision>52</cp:revision>
  <dcterms:created xsi:type="dcterms:W3CDTF">2014-07-16T04:52:20Z</dcterms:created>
  <dcterms:modified xsi:type="dcterms:W3CDTF">2024-09-09T12:09:56Z</dcterms:modified>
</cp:coreProperties>
</file>