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8" r:id="rId5"/>
    <p:sldId id="279" r:id="rId6"/>
    <p:sldId id="28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81" r:id="rId22"/>
    <p:sldId id="275" r:id="rId23"/>
    <p:sldId id="277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2" clrIdx="0"/>
  <p:cmAuthor id="1" name="Vanessa Web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/>
    <p:restoredTop sz="91429" autoAdjust="0"/>
  </p:normalViewPr>
  <p:slideViewPr>
    <p:cSldViewPr snapToGrid="0" snapToObjects="1">
      <p:cViewPr varScale="1">
        <p:scale>
          <a:sx n="112" d="100"/>
          <a:sy n="112" d="100"/>
        </p:scale>
        <p:origin x="17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55530-48BD-4D6F-9E37-C8964D7DA5A5}" type="datetimeFigureOut">
              <a:rPr lang="en-ZA" smtClean="0"/>
              <a:pPr/>
              <a:t>2024/09/09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726FB-82DB-4D38-89B9-542D843B032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566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3</a:t>
            </a:fld>
            <a:endParaRPr lang="en-Z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19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1932-7975-4A93-A654-FBCFB1176C80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9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10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12</a:t>
            </a:fld>
            <a:endParaRPr lang="en-Z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14</a:t>
            </a:fld>
            <a:endParaRPr lang="en-Z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15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2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8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9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5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1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8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6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1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4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BDB4B-3C18-E447-80E8-CF6397D25657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6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WORCESTER</a:t>
            </a:r>
          </a:p>
        </p:txBody>
      </p:sp>
    </p:spTree>
    <p:extLst>
      <p:ext uri="{BB962C8B-B14F-4D97-AF65-F5344CB8AC3E}">
        <p14:creationId xmlns:p14="http://schemas.microsoft.com/office/powerpoint/2010/main" val="16441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9127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Worcester district is the most important brandy-producing area in the winelands.</a:t>
            </a:r>
          </a:p>
        </p:txBody>
      </p:sp>
    </p:spTree>
    <p:extLst>
      <p:ext uri="{BB962C8B-B14F-4D97-AF65-F5344CB8AC3E}">
        <p14:creationId xmlns:p14="http://schemas.microsoft.com/office/powerpoint/2010/main" val="156244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42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4430"/>
            <a:ext cx="9142570" cy="68569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Worcester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3815" y="5807910"/>
            <a:ext cx="8530005" cy="3604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There are some 12 wine cellars on the Worcester Wine &amp; Olive Route.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09E676-BF70-5CB0-D572-399BCFA23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756" y="160245"/>
            <a:ext cx="5049948" cy="552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87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53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77320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Between Worcester and Robertson in the Breede River Valley the climate is Mediterranean with a mean February temperature of 23.6⁰C for Worcester Weather Station and 22.2⁰C  for Nuy Weather Station.</a:t>
            </a:r>
          </a:p>
        </p:txBody>
      </p:sp>
    </p:spTree>
    <p:extLst>
      <p:ext uri="{BB962C8B-B14F-4D97-AF65-F5344CB8AC3E}">
        <p14:creationId xmlns:p14="http://schemas.microsoft.com/office/powerpoint/2010/main" val="2088993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77320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rainfall is low, with an annual average of 201 mm (Nuy Weather Station). </a:t>
            </a:r>
          </a:p>
        </p:txBody>
      </p:sp>
    </p:spTree>
    <p:extLst>
      <p:ext uri="{BB962C8B-B14F-4D97-AF65-F5344CB8AC3E}">
        <p14:creationId xmlns:p14="http://schemas.microsoft.com/office/powerpoint/2010/main" val="314625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5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WORCESTER correction for slide 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58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71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WORCESTER slide 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530" y="5577320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Pinotage is the dominant red-wine variety, followed by Shiraz and </a:t>
            </a:r>
            <a:b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</a:b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Cabernet Sauvignon. </a:t>
            </a:r>
          </a:p>
        </p:txBody>
      </p:sp>
    </p:spTree>
    <p:extLst>
      <p:ext uri="{BB962C8B-B14F-4D97-AF65-F5344CB8AC3E}">
        <p14:creationId xmlns:p14="http://schemas.microsoft.com/office/powerpoint/2010/main" val="210618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62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21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4" name="Picture 3" descr="WORCESTER19.jpg">
            <a:extLst>
              <a:ext uri="{FF2B5EF4-FFF2-40B4-BE49-F238E27FC236}">
                <a16:creationId xmlns:a16="http://schemas.microsoft.com/office/drawing/2014/main" id="{A665DE08-032D-25A8-C278-AE6FD808B9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0" b="29667"/>
          <a:stretch/>
        </p:blipFill>
        <p:spPr>
          <a:xfrm>
            <a:off x="457200" y="0"/>
            <a:ext cx="8653705" cy="4743450"/>
          </a:xfrm>
          <a:prstGeom prst="rect">
            <a:avLst/>
          </a:prstGeom>
        </p:spPr>
      </p:pic>
      <p:pic>
        <p:nvPicPr>
          <p:cNvPr id="5" name="Picture 4" descr="WORCESTER19.jpg">
            <a:extLst>
              <a:ext uri="{FF2B5EF4-FFF2-40B4-BE49-F238E27FC236}">
                <a16:creationId xmlns:a16="http://schemas.microsoft.com/office/drawing/2014/main" id="{40826800-1178-C009-BC32-BE4FE52223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0" t="75833" b="1"/>
          <a:stretch/>
        </p:blipFill>
        <p:spPr>
          <a:xfrm>
            <a:off x="344329" y="5200650"/>
            <a:ext cx="8799671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54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9982" y="5614676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 These presentations are strictly for non-commercial, non-profit, educational purposes only and cannot be reproduced or transmitted  in any form or by any means without written 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696507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4211223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77268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3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27BF3A-6BE0-C6CA-7CF4-242B139350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7167"/>
            <a:ext cx="9142571" cy="6850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Worcester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407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BBEDDA-F0F9-CE4C-CFDC-207D043CDC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4679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443E75-D5D1-2D58-4037-8C72FB3F1579}"/>
              </a:ext>
            </a:extLst>
          </p:cNvPr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71E0406-4AC1-4112-58F1-B4D4BADBAC06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F485A57-A8AB-555A-A37A-AFBFF68278C1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4142A6-555A-8B90-F389-D5F83BC86214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45D9D4-7457-1632-6C22-6D870F1AC529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0A18D4-D650-B3D7-1510-E82DBCBC3AF3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Worcester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2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3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0FBD71-D4A3-47D6-F66A-4551BE24DF20}"/>
              </a:ext>
            </a:extLst>
          </p:cNvPr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06BBD1-EAF2-41A7-EA76-C528B3B4D02F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C59ABD-49CF-E40C-D277-DE75A8D60510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05406D2-E66D-51A8-4FC3-663613CC7990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59B7D1-B881-CA0F-7247-41E76EB00CD6}"/>
                </a:ext>
              </a:extLst>
            </p:cNvPr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CE27C2-B2DB-3BF9-E03D-995BE99A965B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Worcester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08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7768" y="2007524"/>
            <a:ext cx="28567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Region: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</a:t>
            </a: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District: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Worcester</a:t>
            </a:r>
          </a:p>
          <a:p>
            <a:pPr algn="r">
              <a:lnSpc>
                <a:spcPct val="120000"/>
              </a:lnSpc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Wards: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Hex River Valley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Keeromsberg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Moordkuil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Nuy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Rooikrans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Scherpenheuvel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Stettyn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183"/>
            <a:ext cx="9144000" cy="1766673"/>
          </a:xfrm>
          <a:prstGeom prst="rect">
            <a:avLst/>
          </a:prstGeom>
          <a:solidFill>
            <a:srgbClr val="D17C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9990" y="1124233"/>
            <a:ext cx="1408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7" name="Group 6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Worcester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713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8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82917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With around </a:t>
            </a:r>
            <a:r>
              <a:rPr lang="en-US" sz="1600">
                <a:solidFill>
                  <a:srgbClr val="9A979D"/>
                </a:solidFill>
                <a:latin typeface="Myriad Pro Light"/>
                <a:cs typeface="Myriad Pro Light"/>
              </a:rPr>
              <a:t>19 078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ha planted, it accounts for </a:t>
            </a:r>
            <a:r>
              <a:rPr lang="en-US" sz="1600">
                <a:solidFill>
                  <a:srgbClr val="9A979D"/>
                </a:solidFill>
                <a:latin typeface="Myriad Pro Light"/>
                <a:cs typeface="Myriad Pro Light"/>
              </a:rPr>
              <a:t>nearly 22%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of the national vineyards and produces close </a:t>
            </a:r>
            <a:r>
              <a:rPr lang="en-US" sz="1600">
                <a:solidFill>
                  <a:srgbClr val="9A979D"/>
                </a:solidFill>
                <a:latin typeface="Myriad Pro Light"/>
                <a:cs typeface="Myriad Pro Light"/>
              </a:rPr>
              <a:t>on 34%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of South Africa's total volume of wine and spirits. </a:t>
            </a:r>
          </a:p>
        </p:txBody>
      </p:sp>
    </p:spTree>
    <p:extLst>
      <p:ext uri="{BB962C8B-B14F-4D97-AF65-F5344CB8AC3E}">
        <p14:creationId xmlns:p14="http://schemas.microsoft.com/office/powerpoint/2010/main" val="3285295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286</Words>
  <Application>Microsoft Macintosh PowerPoint</Application>
  <PresentationFormat>On-screen Show (4:3)</PresentationFormat>
  <Paragraphs>48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65</cp:revision>
  <dcterms:created xsi:type="dcterms:W3CDTF">2014-07-16T05:05:57Z</dcterms:created>
  <dcterms:modified xsi:type="dcterms:W3CDTF">2024-09-09T12:15:32Z</dcterms:modified>
</cp:coreProperties>
</file>