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3" r:id="rId10"/>
    <p:sldId id="384" r:id="rId11"/>
    <p:sldId id="381" r:id="rId12"/>
    <p:sldId id="382" r:id="rId13"/>
    <p:sldId id="393" r:id="rId14"/>
    <p:sldId id="388" r:id="rId15"/>
    <p:sldId id="385" r:id="rId16"/>
    <p:sldId id="386" r:id="rId17"/>
    <p:sldId id="387" r:id="rId18"/>
    <p:sldId id="389" r:id="rId19"/>
    <p:sldId id="390" r:id="rId20"/>
    <p:sldId id="391" r:id="rId21"/>
    <p:sldId id="394" r:id="rId22"/>
    <p:sldId id="395" r:id="rId23"/>
    <p:sldId id="396" r:id="rId24"/>
    <p:sldId id="397" r:id="rId25"/>
    <p:sldId id="398" r:id="rId26"/>
    <p:sldId id="399" r:id="rId27"/>
    <p:sldId id="392" r:id="rId28"/>
    <p:sldId id="363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1" autoAdjust="0"/>
    <p:restoredTop sz="96329" autoAdjust="0"/>
  </p:normalViewPr>
  <p:slideViewPr>
    <p:cSldViewPr snapToGrid="0" snapToObjects="1">
      <p:cViewPr>
        <p:scale>
          <a:sx n="78" d="100"/>
          <a:sy n="78" d="100"/>
        </p:scale>
        <p:origin x="-912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61B50E-0335-4401-25E4-56BB6CDA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C27C97-4B77-A4F4-5C02-DFA433500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450984-9F97-F821-4B6D-3F4931351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616B6E-9AE7-FA21-8EA4-A34BB91B2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47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BB4CB-2106-2537-2860-9E0F8820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CAA471-7411-ED34-4812-8E8751DB2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1A42C8F-88D7-2F6D-65EE-91ED51AE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860DF5-1254-1832-428E-8F3C3B1A3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9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8E301E-B969-7A46-0B42-8A97C934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F3BB450-D5F3-79E2-DF8C-42A2A01A3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9BA5F45-0451-63FB-9A49-69BC4BD9F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DDB24D-B635-D754-BD31-3BA8C060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27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2DCBA1-9F66-BF40-DE12-8E6393C29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B3C812-2FFC-C6E9-3F38-38B93759B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30ADAE4-05DE-15D3-06E7-C86347EEF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BD8DE4B-7575-0936-CD0A-0FF375596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592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CEA983-03F7-81C6-03E8-FF3D72F9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C8884BD-7060-9B4F-A642-BE420E18A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57E5751-E963-1127-3FAB-956BAE03C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61499E-BBDE-CD23-8004-18FEE66CF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9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CDD13-C103-32E7-1538-69CD30B3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DA3A535-4A65-C9C2-AF83-70294CED2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2433C6-80C6-F156-D390-B56E47A38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9EC1DE-BF0A-0DFA-461E-43C97169C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2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0879C1-04CB-3B70-F1FE-F2C6EAFF4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F44395D-6CE6-13FC-9F25-1A32D608A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126082C-FB1A-6287-9FB3-AEA1B56AC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1C6582-3C4E-AC5E-819D-3FED9939F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48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A6D7BC-BCAE-4245-AD1A-A65900D45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06628F3-F79B-C998-94CB-AA304D73C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0003391-7579-1C8A-1925-079F43C8C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35DDA32-5D06-3F0B-65D2-952F5FFA1B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6541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243029" y="6525261"/>
            <a:ext cx="121187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BREEDE RIVER VALLEY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 err="1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Breedekloof</a:t>
            </a:r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1D3DE8-6B3E-A92C-1FED-3C378B95BBFD}"/>
              </a:ext>
            </a:extLst>
          </p:cNvPr>
          <p:cNvSpPr txBox="1"/>
          <p:nvPr userDrawn="1"/>
        </p:nvSpPr>
        <p:spPr>
          <a:xfrm>
            <a:off x="6243029" y="6525261"/>
            <a:ext cx="121187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BREEDE RIVER VALLEY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5A10B0-5F35-DD18-5454-B02918871C8F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 err="1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Breedekloof</a:t>
            </a:r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BREEDEKLOOF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FC79A5C-1682-20AC-CF77-D67B4F8B72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44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Breed River Valley</a:t>
            </a:r>
          </a:p>
        </p:txBody>
      </p:sp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920FA28C-0567-E65F-8D12-19DEF554A2B9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Breede River Valley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Breedekloof</a:t>
            </a:r>
            <a:endParaRPr lang="en-ZA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Goudini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 </a:t>
            </a:r>
            <a:r>
              <a:rPr lang="en-ZA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Slanghoek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     		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F4B1A-5C57-033B-9FD6-C3504738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eedekloof8.jpg">
            <a:extLst>
              <a:ext uri="{FF2B5EF4-FFF2-40B4-BE49-F238E27FC236}">
                <a16:creationId xmlns:a16="http://schemas.microsoft.com/office/drawing/2014/main" xmlns="" id="{F8665D98-0E0F-D1ED-BA4D-2F1054F82E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7" t="6033" r="15229" b="2110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1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2693D7C-4545-E45B-84AC-BA3D8CA5B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90316"/>
            <a:ext cx="5308664" cy="90805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ts val="1900"/>
              </a:lnSpc>
            </a:pPr>
            <a:r>
              <a:rPr lang="en-ZA" sz="15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At the </a:t>
            </a:r>
            <a:r>
              <a:rPr lang="en-ZA" sz="1500" spc="-50" dirty="0" err="1">
                <a:solidFill>
                  <a:srgbClr val="5C3719"/>
                </a:solidFill>
                <a:latin typeface="Avenir Next LT Pro" panose="020B0504020202020204" pitchFamily="34" charset="77"/>
              </a:rPr>
              <a:t>Breedekloof</a:t>
            </a:r>
            <a:r>
              <a:rPr lang="en-ZA" sz="15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 district’s hub is the village of Rawsonville, which is </a:t>
            </a:r>
            <a:r>
              <a:rPr lang="en-ZA" sz="1500" spc="-50" dirty="0" smtClean="0">
                <a:solidFill>
                  <a:srgbClr val="5C3719"/>
                </a:solidFill>
                <a:latin typeface="Avenir Next LT Pro" panose="020B0504020202020204" pitchFamily="34" charset="77"/>
              </a:rPr>
              <a:t>surrounded by </a:t>
            </a:r>
            <a:r>
              <a:rPr lang="en-ZA" sz="15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vineyards with some </a:t>
            </a:r>
            <a:r>
              <a:rPr lang="en-ZA" sz="1500" spc="-50" dirty="0" smtClean="0">
                <a:solidFill>
                  <a:srgbClr val="5C3719"/>
                </a:solidFill>
                <a:latin typeface="Avenir Next LT Pro" panose="020B0504020202020204" pitchFamily="34" charset="77"/>
              </a:rPr>
              <a:t>19 </a:t>
            </a:r>
            <a:r>
              <a:rPr lang="en-ZA" sz="15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wineries in a 30 km radius. Many of the farms are fourth to eighth generation family owned, and the area is known for its warm, hospitable people. </a:t>
            </a:r>
          </a:p>
          <a:p>
            <a:pPr algn="l">
              <a:lnSpc>
                <a:spcPts val="1900"/>
              </a:lnSpc>
            </a:pPr>
            <a:endParaRPr lang="en-ZA" sz="1500" spc="-50" dirty="0">
              <a:solidFill>
                <a:srgbClr val="5C3719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FD490D9-46DE-46EA-E7B3-81F1EA394C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71" t="5996" r="8924" b="21032"/>
          <a:stretch>
            <a:fillRect/>
          </a:stretch>
        </p:blipFill>
        <p:spPr>
          <a:xfrm>
            <a:off x="611188" y="368300"/>
            <a:ext cx="7921625" cy="540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02B0C-03FB-D160-93FC-B94C62BB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E4C5DCE-47F2-F17C-97A1-B405F06EE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877387"/>
            <a:ext cx="4377564" cy="960820"/>
          </a:xfrm>
        </p:spPr>
        <p:txBody>
          <a:bodyPr wrap="square">
            <a:noAutofit/>
          </a:bodyPr>
          <a:lstStyle/>
          <a:p>
            <a:pPr algn="l">
              <a:lnSpc>
                <a:spcPts val="1900"/>
              </a:lnSpc>
            </a:pPr>
            <a:r>
              <a:rPr lang="en-ZA" sz="1100" spc="-50" dirty="0" err="1">
                <a:solidFill>
                  <a:srgbClr val="5C3719"/>
                </a:solidFill>
                <a:latin typeface="Avenir Next LT Pro" panose="020B0504020202020204" pitchFamily="34" charset="77"/>
              </a:rPr>
              <a:t>Breedekloof</a:t>
            </a:r>
            <a:r>
              <a:rPr lang="en-ZA" sz="11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 is home to the first conservancy in the Western Cape winelands, and has partnered with organisations such as WWF's Biodiversity &amp; Wine Initiative (BWI), CapeNature and </a:t>
            </a:r>
            <a:r>
              <a:rPr lang="en-ZA" sz="1100" spc="-50" dirty="0" err="1">
                <a:solidFill>
                  <a:srgbClr val="5C3719"/>
                </a:solidFill>
                <a:latin typeface="Avenir Next LT Pro" panose="020B0504020202020204" pitchFamily="34" charset="77"/>
              </a:rPr>
              <a:t>LandCare</a:t>
            </a:r>
            <a:r>
              <a:rPr lang="en-ZA" sz="1100" spc="-50" dirty="0">
                <a:solidFill>
                  <a:srgbClr val="5C3719"/>
                </a:solidFill>
                <a:latin typeface="Avenir Next LT Pro" panose="020B0504020202020204" pitchFamily="34" charset="77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0DC7503-B58D-B60B-D61A-0EA4DE65B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1" t="1392" r="7607" b="2201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80279"/>
            <a:ext cx="5308664" cy="908050"/>
          </a:xfrm>
        </p:spPr>
        <p:txBody>
          <a:bodyPr>
            <a:normAutofit/>
          </a:bodyPr>
          <a:lstStyle/>
          <a:p>
            <a:pPr>
              <a:lnSpc>
                <a:spcPts val="1900"/>
              </a:lnSpc>
            </a:pPr>
            <a:r>
              <a:rPr lang="en-ZA" sz="1100" dirty="0"/>
              <a:t>Part of the Cape Floral Kingdom, there are 160 endemic </a:t>
            </a:r>
            <a:r>
              <a:rPr lang="en-ZA" sz="1100" dirty="0" smtClean="0"/>
              <a:t>plant </a:t>
            </a:r>
            <a:r>
              <a:rPr lang="en-ZA" sz="1100" dirty="0"/>
              <a:t>species in the valley and the mountains still teem with wildlife, </a:t>
            </a:r>
            <a:r>
              <a:rPr lang="en-ZA" sz="1100" dirty="0" smtClean="0"/>
              <a:t>including </a:t>
            </a:r>
            <a:r>
              <a:rPr lang="en-ZA" sz="1100" dirty="0"/>
              <a:t>the Cape leopard and endangered geometric tortoise.</a:t>
            </a:r>
          </a:p>
        </p:txBody>
      </p:sp>
      <p:pic>
        <p:nvPicPr>
          <p:cNvPr id="2" name="Picture 1" descr="Breedekloof11.jpg">
            <a:extLst>
              <a:ext uri="{FF2B5EF4-FFF2-40B4-BE49-F238E27FC236}">
                <a16:creationId xmlns:a16="http://schemas.microsoft.com/office/drawing/2014/main" xmlns="" id="{28826D89-CF56-77E8-F827-BDC35D1C13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9" t="6457" r="7337" b="3217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mountains, rivers and valleys create a </a:t>
            </a:r>
            <a:br>
              <a:rPr lang="en-ZA" dirty="0"/>
            </a:br>
            <a:r>
              <a:rPr lang="en-ZA" dirty="0"/>
              <a:t>natural playground, attracting hikers, birders, </a:t>
            </a:r>
            <a:br>
              <a:rPr lang="en-ZA" dirty="0"/>
            </a:br>
            <a:r>
              <a:rPr lang="en-ZA" dirty="0"/>
              <a:t>mountain bikers and fishermen.</a:t>
            </a:r>
          </a:p>
        </p:txBody>
      </p:sp>
      <p:pic>
        <p:nvPicPr>
          <p:cNvPr id="3" name="Picture 2" descr="Breedekloof12.jpg">
            <a:extLst>
              <a:ext uri="{FF2B5EF4-FFF2-40B4-BE49-F238E27FC236}">
                <a16:creationId xmlns:a16="http://schemas.microsoft.com/office/drawing/2014/main" xmlns="" id="{203BF88F-F26F-C767-8A57-03B32C55E9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78" t="6513" r="6612" b="36016"/>
          <a:stretch>
            <a:fillRect/>
          </a:stretch>
        </p:blipFill>
        <p:spPr>
          <a:xfrm>
            <a:off x="611188" y="1793966"/>
            <a:ext cx="7921625" cy="397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ts val="1400"/>
              </a:lnSpc>
            </a:pPr>
            <a:r>
              <a:rPr lang="en-ZA" sz="1100" dirty="0"/>
              <a:t>The wards of </a:t>
            </a:r>
            <a:r>
              <a:rPr lang="en-ZA" sz="1100" dirty="0" err="1"/>
              <a:t>Goudini</a:t>
            </a:r>
            <a:r>
              <a:rPr lang="en-ZA" sz="1100" dirty="0"/>
              <a:t> and </a:t>
            </a:r>
            <a:r>
              <a:rPr lang="en-ZA" sz="1100" dirty="0" err="1"/>
              <a:t>Slanghoek</a:t>
            </a:r>
            <a:r>
              <a:rPr lang="en-ZA" sz="1100" dirty="0"/>
              <a:t> lie within the rain belt caused by </a:t>
            </a:r>
            <a:br>
              <a:rPr lang="en-ZA" sz="1100" dirty="0"/>
            </a:br>
            <a:r>
              <a:rPr lang="en-ZA" sz="1100" dirty="0"/>
              <a:t>the first range of north-south lying mountains next to the south-western coast, where the rain is still sufficient enough for vineyards to flourish </a:t>
            </a:r>
            <a:br>
              <a:rPr lang="en-ZA" sz="1100" dirty="0"/>
            </a:br>
            <a:r>
              <a:rPr lang="en-ZA" sz="1100" dirty="0"/>
              <a:t>without irrigation. The average annual rainfall is 784 mm. </a:t>
            </a:r>
          </a:p>
          <a:p>
            <a:pPr>
              <a:lnSpc>
                <a:spcPts val="1400"/>
              </a:lnSpc>
            </a:pPr>
            <a:endParaRPr lang="en-ZA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3BD8A27-1A81-E1B3-27D5-D0699664B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3" t="6265" r="16172" b="2522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1500" dirty="0">
                <a:solidFill>
                  <a:srgbClr val="5C3719"/>
                </a:solidFill>
                <a:latin typeface="Avenir Next LT Pro" panose="020B0504020202020204" pitchFamily="34" charset="77"/>
              </a:rPr>
              <a:t>Summers are warm and the mean February </a:t>
            </a:r>
            <a:br>
              <a:rPr lang="en-ZA" sz="1500" dirty="0">
                <a:solidFill>
                  <a:srgbClr val="5C3719"/>
                </a:solidFill>
                <a:latin typeface="Avenir Next LT Pro" panose="020B0504020202020204" pitchFamily="34" charset="77"/>
              </a:rPr>
            </a:br>
            <a:r>
              <a:rPr lang="en-ZA" sz="1500" dirty="0">
                <a:solidFill>
                  <a:srgbClr val="5C3719"/>
                </a:solidFill>
                <a:latin typeface="Avenir Next LT Pro" panose="020B0504020202020204" pitchFamily="34" charset="77"/>
              </a:rPr>
              <a:t>temperature is 21.6⁰C. </a:t>
            </a:r>
          </a:p>
          <a:p>
            <a:pPr algn="l"/>
            <a:endParaRPr lang="en-ZA" sz="1500" dirty="0">
              <a:solidFill>
                <a:srgbClr val="5C3719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B7FFDD1-69C1-CCF4-E571-F4158F6B1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9" t="6455" r="9034" b="2114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71572"/>
            <a:ext cx="5308664" cy="908050"/>
          </a:xfrm>
        </p:spPr>
        <p:txBody>
          <a:bodyPr>
            <a:normAutofit/>
          </a:bodyPr>
          <a:lstStyle/>
          <a:p>
            <a:pPr>
              <a:lnSpc>
                <a:spcPts val="1900"/>
              </a:lnSpc>
            </a:pPr>
            <a:r>
              <a:rPr lang="en-ZA" sz="1100" dirty="0"/>
              <a:t>Snow-capped mountains during winter and into spring result in </a:t>
            </a:r>
            <a:br>
              <a:rPr lang="en-ZA" sz="1100" dirty="0"/>
            </a:br>
            <a:r>
              <a:rPr lang="en-ZA" sz="1100" dirty="0"/>
              <a:t>a later bud break, longer hanging time and later harvest than the </a:t>
            </a:r>
            <a:br>
              <a:rPr lang="en-ZA" sz="1100" dirty="0"/>
            </a:br>
            <a:r>
              <a:rPr lang="en-ZA" sz="1100" dirty="0"/>
              <a:t>continental climate would otherwise suggest.</a:t>
            </a:r>
          </a:p>
        </p:txBody>
      </p:sp>
      <p:pic>
        <p:nvPicPr>
          <p:cNvPr id="4" name="Picture 3" descr="A close-up of a mountain&#10;&#10;AI-generated content may be incorrect.">
            <a:extLst>
              <a:ext uri="{FF2B5EF4-FFF2-40B4-BE49-F238E27FC236}">
                <a16:creationId xmlns:a16="http://schemas.microsoft.com/office/drawing/2014/main" xmlns="" id="{BEFAEA36-3423-C5E5-9951-1A6BD7D7C0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91"/>
          <a:stretch>
            <a:fillRect/>
          </a:stretch>
        </p:blipFill>
        <p:spPr>
          <a:xfrm>
            <a:off x="611188" y="366967"/>
            <a:ext cx="6181498" cy="540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52967"/>
            <a:ext cx="5308664" cy="908050"/>
          </a:xfrm>
        </p:spPr>
        <p:txBody>
          <a:bodyPr>
            <a:normAutofit/>
          </a:bodyPr>
          <a:lstStyle/>
          <a:p>
            <a:pPr>
              <a:lnSpc>
                <a:spcPts val="1900"/>
              </a:lnSpc>
            </a:pPr>
            <a:r>
              <a:rPr lang="en-GB" sz="1100" dirty="0"/>
              <a:t>In summer, the prevailing south-easterly wind is </a:t>
            </a:r>
            <a:r>
              <a:rPr lang="en-GB" sz="1100" dirty="0" err="1"/>
              <a:t>funneled</a:t>
            </a:r>
            <a:r>
              <a:rPr lang="en-GB" sz="1100" dirty="0"/>
              <a:t> </a:t>
            </a:r>
            <a:br>
              <a:rPr lang="en-GB" sz="1100" dirty="0"/>
            </a:br>
            <a:r>
              <a:rPr lang="en-GB" sz="1100" dirty="0"/>
              <a:t>through the valley, cooling the vines in the late afternoon, reducing </a:t>
            </a:r>
            <a:br>
              <a:rPr lang="en-GB" sz="1100" dirty="0"/>
            </a:br>
            <a:r>
              <a:rPr lang="en-GB" sz="1100" dirty="0"/>
              <a:t>disease pressure and limiting the use of spraying.</a:t>
            </a:r>
          </a:p>
        </p:txBody>
      </p:sp>
      <p:pic>
        <p:nvPicPr>
          <p:cNvPr id="3" name="Picture 2" descr="Breedekloof16.jpg">
            <a:extLst>
              <a:ext uri="{FF2B5EF4-FFF2-40B4-BE49-F238E27FC236}">
                <a16:creationId xmlns:a16="http://schemas.microsoft.com/office/drawing/2014/main" xmlns="" id="{4132ADB2-1709-5997-9AC3-695E8298E4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0" t="6554" r="15957" b="2253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ZA" dirty="0"/>
              <a:t>The </a:t>
            </a:r>
            <a:r>
              <a:rPr lang="en-ZA" dirty="0" err="1"/>
              <a:t>Breedekloof</a:t>
            </a:r>
            <a:r>
              <a:rPr lang="en-ZA" dirty="0"/>
              <a:t> district covers the upper reaches of the Breede River and its tributaries, resulting in the purest possible source of water.</a:t>
            </a:r>
          </a:p>
        </p:txBody>
      </p:sp>
      <p:pic>
        <p:nvPicPr>
          <p:cNvPr id="3" name="Picture 2" descr="Breedekloof17.jpg">
            <a:extLst>
              <a:ext uri="{FF2B5EF4-FFF2-40B4-BE49-F238E27FC236}">
                <a16:creationId xmlns:a16="http://schemas.microsoft.com/office/drawing/2014/main" xmlns="" id="{4DBAFFF1-8466-952B-A424-79BCE4C5BA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83" t="6414" r="20838" b="2934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There are marked variations between the soils and </a:t>
            </a:r>
            <a:r>
              <a:rPr lang="en-ZA" dirty="0" err="1"/>
              <a:t>mesoclimates</a:t>
            </a:r>
            <a:r>
              <a:rPr lang="en-ZA" dirty="0"/>
              <a:t> in the different river valleys.</a:t>
            </a:r>
          </a:p>
        </p:txBody>
      </p:sp>
      <p:pic>
        <p:nvPicPr>
          <p:cNvPr id="3" name="Picture 2" descr="Breedekloof18.jpg">
            <a:extLst>
              <a:ext uri="{FF2B5EF4-FFF2-40B4-BE49-F238E27FC236}">
                <a16:creationId xmlns:a16="http://schemas.microsoft.com/office/drawing/2014/main" xmlns="" id="{92319261-B735-6A1B-24CA-C319E0635F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766" t="10159" r="22655" b="34991"/>
          <a:stretch>
            <a:fillRect/>
          </a:stretch>
        </p:blipFill>
        <p:spPr>
          <a:xfrm>
            <a:off x="611188" y="368299"/>
            <a:ext cx="716438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</a:t>
            </a:r>
            <a:r>
              <a:rPr lang="en-GB" dirty="0" err="1"/>
              <a:t>Breedekloof</a:t>
            </a:r>
            <a:r>
              <a:rPr lang="en-GB" dirty="0"/>
              <a:t> is characterised mainly by vineyards which flourish on a flat landscape of alluvial valley soils with adequate drainage as they rest on a bed of river stones.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225100-22C8-1EAD-0130-9F59AA2B4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0" t="6661" r="12737" b="2799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9D0EAB-DDF3-CF5A-EA11-7881166E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19470"/>
            <a:ext cx="4637087" cy="908050"/>
          </a:xfrm>
        </p:spPr>
        <p:txBody>
          <a:bodyPr>
            <a:noAutofit/>
          </a:bodyPr>
          <a:lstStyle/>
          <a:p>
            <a:pPr>
              <a:lnSpc>
                <a:spcPts val="1500"/>
              </a:lnSpc>
            </a:pPr>
            <a:r>
              <a:rPr lang="en-ZA" sz="1100" dirty="0"/>
              <a:t>In </a:t>
            </a:r>
            <a:r>
              <a:rPr lang="en-ZA" sz="1100" dirty="0" err="1"/>
              <a:t>Goudini</a:t>
            </a:r>
            <a:r>
              <a:rPr lang="en-ZA" sz="1100" dirty="0"/>
              <a:t> and </a:t>
            </a:r>
            <a:r>
              <a:rPr lang="en-ZA" sz="1100" dirty="0" err="1"/>
              <a:t>Slanghoek</a:t>
            </a:r>
            <a:r>
              <a:rPr lang="en-ZA" sz="1100" dirty="0"/>
              <a:t>, these soils and boulder beds of mainly alluvial material range from bleached sand to dark, organic rich sand, especially in the vicinity of the </a:t>
            </a:r>
            <a:r>
              <a:rPr lang="en-ZA" sz="1100" dirty="0" err="1"/>
              <a:t>Goudini</a:t>
            </a:r>
            <a:r>
              <a:rPr lang="en-ZA" sz="1100" dirty="0"/>
              <a:t> ward. These massive alluvial deposits alternate with mostly </a:t>
            </a:r>
            <a:r>
              <a:rPr lang="en-ZA" sz="1100" dirty="0" err="1"/>
              <a:t>Bokkeveld</a:t>
            </a:r>
            <a:r>
              <a:rPr lang="en-ZA" sz="1100" dirty="0"/>
              <a:t> shales in many combinations.</a:t>
            </a:r>
          </a:p>
        </p:txBody>
      </p:sp>
      <p:pic>
        <p:nvPicPr>
          <p:cNvPr id="3" name="Picture 2" descr="Breedekloof20.jpg">
            <a:extLst>
              <a:ext uri="{FF2B5EF4-FFF2-40B4-BE49-F238E27FC236}">
                <a16:creationId xmlns:a16="http://schemas.microsoft.com/office/drawing/2014/main" xmlns="" id="{CDD039A4-7895-6245-C53E-36F9FDF31D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555" r="6670" b="48815"/>
          <a:stretch>
            <a:fillRect/>
          </a:stretch>
        </p:blipFill>
        <p:spPr>
          <a:xfrm>
            <a:off x="611188" y="368301"/>
            <a:ext cx="7921625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60922E-4AF7-475B-DE2D-D4BC7ED84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437CD6C-1BF0-BC98-93BE-4428E130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Although vineyards were originally only planted alongside the rivers, today they are being planted in an increasingly diverse range of landscapes, on a wider variety of soils.</a:t>
            </a:r>
          </a:p>
        </p:txBody>
      </p:sp>
      <p:pic>
        <p:nvPicPr>
          <p:cNvPr id="2" name="Picture 1" descr="Breedekloof21.jpg">
            <a:extLst>
              <a:ext uri="{FF2B5EF4-FFF2-40B4-BE49-F238E27FC236}">
                <a16:creationId xmlns:a16="http://schemas.microsoft.com/office/drawing/2014/main" xmlns="" id="{7C276079-DF9C-4BDA-3B49-C9FABCE452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11" t="5877" r="13118" b="2353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96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DD6014-580F-CDB0-157A-052CB244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DF0059F-EEAC-1FC0-B588-B4FF11DDD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 err="1"/>
              <a:t>Breedekloof</a:t>
            </a:r>
            <a:r>
              <a:rPr lang="en-ZA" dirty="0"/>
              <a:t> represents 14.4% of all hectares planted in South Africa – 17.1% of all white-wine grape hectares and 11.2% of all red-wine grape hectares.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55A076-24A7-1DEC-6497-A58F670CF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t="6007" r="12515" b="2016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94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67C04-FF78-A369-C775-5D9FE9799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9C9E322-4432-6959-9A37-0CE00E778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Chenin Blanc represents 18.4% of South Africa’s vineyards. </a:t>
            </a:r>
            <a:r>
              <a:rPr lang="en-ZA" dirty="0" err="1"/>
              <a:t>Breedekloof</a:t>
            </a:r>
            <a:r>
              <a:rPr lang="en-ZA" dirty="0"/>
              <a:t> has 17.1% of all Chenin plantings and supplies 21.7% of all wine made from Chenin. </a:t>
            </a:r>
            <a:br>
              <a:rPr lang="en-ZA" dirty="0"/>
            </a:br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02A3855-1816-B25D-2E39-81446E4A6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842" r="7060" b="2074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27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2B69EC-49CF-C7EE-1934-FD52C95B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1B2088-EEF9-8ED3-9525-140C0384E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The most planted red-wine varieties are Pinotage, </a:t>
            </a:r>
            <a:br>
              <a:rPr lang="en-ZA" dirty="0"/>
            </a:br>
            <a:r>
              <a:rPr lang="en-ZA" dirty="0"/>
              <a:t>Shiraz and Cabernet Sauvignon.</a:t>
            </a:r>
          </a:p>
        </p:txBody>
      </p:sp>
      <p:pic>
        <p:nvPicPr>
          <p:cNvPr id="3" name="Picture 2" descr="C:\Users\Hanlie\AppData\Local\Microsoft\Windows\Temporary Internet Files\Content.Outlook\44YP5CDK\Breedekloof slide 23 Aug 2014.jpg">
            <a:extLst>
              <a:ext uri="{FF2B5EF4-FFF2-40B4-BE49-F238E27FC236}">
                <a16:creationId xmlns:a16="http://schemas.microsoft.com/office/drawing/2014/main" xmlns="" id="{C529A448-81B6-27B4-7D4A-B1FC66730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07" t="6616" r="6589" b="33626"/>
          <a:stretch>
            <a:fillRect/>
          </a:stretch>
        </p:blipFill>
        <p:spPr bwMode="auto">
          <a:xfrm>
            <a:off x="611188" y="368301"/>
            <a:ext cx="7921625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0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274D80-74B3-1919-6215-E6067979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1D0A0A4-1642-34D8-D633-2C286295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The </a:t>
            </a:r>
            <a:r>
              <a:rPr lang="en-ZA" dirty="0" err="1"/>
              <a:t>Breedekloof</a:t>
            </a:r>
            <a:r>
              <a:rPr lang="en-ZA" dirty="0"/>
              <a:t> valley continues to </a:t>
            </a:r>
            <a:r>
              <a:rPr lang="en-ZA" dirty="0" smtClean="0"/>
              <a:t>invest in </a:t>
            </a:r>
            <a:br>
              <a:rPr lang="en-ZA" dirty="0" smtClean="0"/>
            </a:br>
            <a:r>
              <a:rPr lang="en-ZA" dirty="0" smtClean="0"/>
              <a:t>new </a:t>
            </a:r>
            <a:r>
              <a:rPr lang="en-ZA" dirty="0"/>
              <a:t>plantings.</a:t>
            </a:r>
          </a:p>
        </p:txBody>
      </p:sp>
      <p:pic>
        <p:nvPicPr>
          <p:cNvPr id="2" name="Picture 1" descr="Breedekloof25.jpg">
            <a:extLst>
              <a:ext uri="{FF2B5EF4-FFF2-40B4-BE49-F238E27FC236}">
                <a16:creationId xmlns:a16="http://schemas.microsoft.com/office/drawing/2014/main" xmlns="" id="{FE308531-A100-1343-2CCA-CAB1B2F605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669" t="5370" r="23043" b="43407"/>
          <a:stretch>
            <a:fillRect/>
          </a:stretch>
        </p:blipFill>
        <p:spPr>
          <a:xfrm>
            <a:off x="621016" y="368299"/>
            <a:ext cx="791179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19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B73451-71E3-BEEA-B5DE-7A3000CB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44E3961-B6AC-B6DC-0A8A-1FD1B1F29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094287" cy="908050"/>
          </a:xfrm>
        </p:spPr>
        <p:txBody>
          <a:bodyPr>
            <a:noAutofit/>
          </a:bodyPr>
          <a:lstStyle/>
          <a:p>
            <a:r>
              <a:rPr lang="en-ZA" dirty="0"/>
              <a:t>Diversity of soils, matched by diversity of climate and topography, allows the </a:t>
            </a:r>
            <a:r>
              <a:rPr lang="en-ZA" dirty="0" err="1"/>
              <a:t>Breedekloof</a:t>
            </a:r>
            <a:r>
              <a:rPr lang="en-ZA" dirty="0"/>
              <a:t> to deliver wines across a wide spectrum of styles.</a:t>
            </a:r>
          </a:p>
        </p:txBody>
      </p:sp>
      <p:pic>
        <p:nvPicPr>
          <p:cNvPr id="3" name="Picture 2" descr="Breedekloof26.jpg">
            <a:extLst>
              <a:ext uri="{FF2B5EF4-FFF2-40B4-BE49-F238E27FC236}">
                <a16:creationId xmlns:a16="http://schemas.microsoft.com/office/drawing/2014/main" xmlns="" id="{9A75E6B2-7C10-9682-2D5D-1B5F4B2B6E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64" t="6368" r="13614" b="2199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56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Breedekloof27.jpg">
            <a:extLst>
              <a:ext uri="{FF2B5EF4-FFF2-40B4-BE49-F238E27FC236}">
                <a16:creationId xmlns:a16="http://schemas.microsoft.com/office/drawing/2014/main" xmlns="" id="{33AEC216-70A9-B3E3-0975-10145ACD8E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41" t="6208" r="8055" b="2244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10911</TotalTime>
  <Words>545</Words>
  <Application>Microsoft Office PowerPoint</Application>
  <PresentationFormat>On-screen Show (4:3)</PresentationFormat>
  <Paragraphs>62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269</cp:revision>
  <cp:lastPrinted>2016-05-23T10:12:21Z</cp:lastPrinted>
  <dcterms:created xsi:type="dcterms:W3CDTF">2013-06-26T13:00:34Z</dcterms:created>
  <dcterms:modified xsi:type="dcterms:W3CDTF">2026-07-26T14:18:10Z</dcterms:modified>
</cp:coreProperties>
</file>