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handoutMasterIdLst>
    <p:handoutMasterId r:id="rId26"/>
  </p:handoutMasterIdLst>
  <p:sldIdLst>
    <p:sldId id="256" r:id="rId2"/>
    <p:sldId id="257" r:id="rId3"/>
    <p:sldId id="258" r:id="rId4"/>
    <p:sldId id="259" r:id="rId5"/>
    <p:sldId id="260" r:id="rId6"/>
    <p:sldId id="261" r:id="rId7"/>
    <p:sldId id="262" r:id="rId8"/>
    <p:sldId id="264" r:id="rId9"/>
    <p:sldId id="381"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387" r:id="rId23"/>
    <p:sldId id="363" r:id="rId24"/>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15:guide id="1" orient="horz" pos="3126" userDrawn="1">
          <p15:clr>
            <a:srgbClr val="A4A3A4"/>
          </p15:clr>
        </p15:guide>
        <p15:guide id="2"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indsaye" initials="L"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C3719"/>
    <a:srgbClr val="7E112B"/>
    <a:srgbClr val="FFCB27"/>
    <a:srgbClr val="F58220"/>
    <a:srgbClr val="8F8944"/>
    <a:srgbClr val="4C80B0"/>
    <a:srgbClr val="78B16D"/>
    <a:srgbClr val="B20F23"/>
    <a:srgbClr val="009900"/>
    <a:srgbClr val="D6009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8637FC-68CE-4EC1-9202-09ED15649CAB}" v="2" dt="2019-06-28T08:37:27.7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464" autoAdjust="0"/>
    <p:restoredTop sz="94649" autoAdjust="0"/>
  </p:normalViewPr>
  <p:slideViewPr>
    <p:cSldViewPr snapToGrid="0" snapToObjects="1">
      <p:cViewPr>
        <p:scale>
          <a:sx n="59" d="100"/>
          <a:sy n="59" d="100"/>
        </p:scale>
        <p:origin x="-1566" y="-312"/>
      </p:cViewPr>
      <p:guideLst>
        <p:guide orient="horz" pos="2160"/>
        <p:guide pos="2880"/>
      </p:guideLst>
    </p:cSldViewPr>
  </p:slideViewPr>
  <p:notesTextViewPr>
    <p:cViewPr>
      <p:scale>
        <a:sx n="100" d="100"/>
        <a:sy n="100" d="100"/>
      </p:scale>
      <p:origin x="0" y="0"/>
    </p:cViewPr>
  </p:notesTextViewPr>
  <p:sorterViewPr>
    <p:cViewPr>
      <p:scale>
        <a:sx n="80" d="100"/>
        <a:sy n="80" d="100"/>
      </p:scale>
      <p:origin x="0" y="0"/>
    </p:cViewPr>
  </p:sorterViewPr>
  <p:notesViewPr>
    <p:cSldViewPr snapToGrid="0" snapToObjects="1" showGuides="1">
      <p:cViewPr varScale="1">
        <p:scale>
          <a:sx n="110" d="100"/>
          <a:sy n="110" d="100"/>
        </p:scale>
        <p:origin x="2496" y="192"/>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ZA" dirty="0"/>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0CBC6BE3-D50D-403D-8967-FD6C4940A126}" type="datetimeFigureOut">
              <a:rPr lang="en-ZA" smtClean="0"/>
              <a:pPr/>
              <a:t>2026-07-31</a:t>
            </a:fld>
            <a:endParaRPr lang="en-ZA" dirty="0"/>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ZA" dirty="0"/>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D341AFD1-AD3B-498F-B42A-140D6ABE565B}" type="slidenum">
              <a:rPr lang="en-ZA" smtClean="0"/>
              <a:pPr/>
              <a:t>‹#›</a:t>
            </a:fld>
            <a:endParaRPr lang="en-ZA" dirty="0"/>
          </a:p>
        </p:txBody>
      </p:sp>
    </p:spTree>
    <p:extLst>
      <p:ext uri="{BB962C8B-B14F-4D97-AF65-F5344CB8AC3E}">
        <p14:creationId xmlns:p14="http://schemas.microsoft.com/office/powerpoint/2010/main" val="30470458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3466CBFB-CBC5-6D45-B81E-D5087457DA0C}" type="datetimeFigureOut">
              <a:rPr lang="en-US" smtClean="0"/>
              <a:pPr/>
              <a:t>7/31/2026</a:t>
            </a:fld>
            <a:endParaRPr lang="en-US" dirty="0"/>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52396F31-D46C-174D-9DA5-0F156D17816F}" type="slidenum">
              <a:rPr lang="en-US" smtClean="0"/>
              <a:pPr/>
              <a:t>‹#›</a:t>
            </a:fld>
            <a:endParaRPr lang="en-US" dirty="0"/>
          </a:p>
        </p:txBody>
      </p:sp>
    </p:spTree>
    <p:extLst>
      <p:ext uri="{BB962C8B-B14F-4D97-AF65-F5344CB8AC3E}">
        <p14:creationId xmlns:p14="http://schemas.microsoft.com/office/powerpoint/2010/main" val="260925401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1</a:t>
            </a:fld>
            <a:endParaRPr lang="en-US" dirty="0"/>
          </a:p>
        </p:txBody>
      </p:sp>
    </p:spTree>
    <p:extLst>
      <p:ext uri="{BB962C8B-B14F-4D97-AF65-F5344CB8AC3E}">
        <p14:creationId xmlns:p14="http://schemas.microsoft.com/office/powerpoint/2010/main" val="9378124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A native of Burgundy, the earliest recorded historical reference to Chardonnay was made by the Cisternian monks in 1330.</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067397E-2FC2-A148-BE74-6801E439D7CC}" type="slidenum">
              <a:rPr lang="en-US" smtClean="0"/>
              <a:pPr/>
              <a:t>2</a:t>
            </a:fld>
            <a:endParaRPr lang="en-US" dirty="0"/>
          </a:p>
        </p:txBody>
      </p:sp>
    </p:spTree>
    <p:extLst>
      <p:ext uri="{BB962C8B-B14F-4D97-AF65-F5344CB8AC3E}">
        <p14:creationId xmlns:p14="http://schemas.microsoft.com/office/powerpoint/2010/main" val="33479504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Chardonnay is widely planted throughout the New World.</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067397E-2FC2-A148-BE74-6801E439D7CC}" type="slidenum">
              <a:rPr lang="en-US" smtClean="0"/>
              <a:pPr/>
              <a:t>3</a:t>
            </a:fld>
            <a:endParaRPr lang="en-US" dirty="0"/>
          </a:p>
        </p:txBody>
      </p:sp>
    </p:spTree>
    <p:extLst>
      <p:ext uri="{BB962C8B-B14F-4D97-AF65-F5344CB8AC3E}">
        <p14:creationId xmlns:p14="http://schemas.microsoft.com/office/powerpoint/2010/main" val="18556338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South Africa, however, did not have access to Chardonnay plant material until the early 1980s, when forward-thinking producers opted to smuggle it into the country illegally!</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067397E-2FC2-A148-BE74-6801E439D7CC}" type="slidenum">
              <a:rPr lang="en-US" smtClean="0"/>
              <a:pPr/>
              <a:t>4</a:t>
            </a:fld>
            <a:endParaRPr lang="en-US" dirty="0"/>
          </a:p>
        </p:txBody>
      </p:sp>
    </p:spTree>
    <p:extLst>
      <p:ext uri="{BB962C8B-B14F-4D97-AF65-F5344CB8AC3E}">
        <p14:creationId xmlns:p14="http://schemas.microsoft.com/office/powerpoint/2010/main" val="30347919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Many new vineyards planted to this noble variety have come on stream in recent years.</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067397E-2FC2-A148-BE74-6801E439D7CC}" type="slidenum">
              <a:rPr lang="en-US" smtClean="0"/>
              <a:pPr/>
              <a:t>5</a:t>
            </a:fld>
            <a:endParaRPr lang="en-US" dirty="0"/>
          </a:p>
        </p:txBody>
      </p:sp>
    </p:spTree>
    <p:extLst>
      <p:ext uri="{BB962C8B-B14F-4D97-AF65-F5344CB8AC3E}">
        <p14:creationId xmlns:p14="http://schemas.microsoft.com/office/powerpoint/2010/main" val="24012628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While Burgundy remains the benchmark, South Africa offers Chardonnays of excellent quality across</a:t>
            </a:r>
            <a:r>
              <a:rPr lang="en-ZA" sz="1200" kern="1200" baseline="0" dirty="0">
                <a:solidFill>
                  <a:schemeClr val="tx1"/>
                </a:solidFill>
                <a:effectLst/>
                <a:latin typeface="+mn-lt"/>
                <a:ea typeface="+mn-ea"/>
                <a:cs typeface="+mn-cs"/>
              </a:rPr>
              <a:t> </a:t>
            </a:r>
            <a:r>
              <a:rPr lang="en-ZA" sz="1200" kern="1200" dirty="0">
                <a:solidFill>
                  <a:schemeClr val="tx1"/>
                </a:solidFill>
                <a:effectLst/>
                <a:latin typeface="+mn-lt"/>
                <a:ea typeface="+mn-ea"/>
                <a:cs typeface="+mn-cs"/>
              </a:rPr>
              <a:t>all price points and produces some outstanding top-end examples.</a:t>
            </a:r>
            <a:endParaRPr lang="en-US" dirty="0"/>
          </a:p>
        </p:txBody>
      </p:sp>
      <p:sp>
        <p:nvSpPr>
          <p:cNvPr id="4" name="Slide Number Placeholder 3"/>
          <p:cNvSpPr>
            <a:spLocks noGrp="1"/>
          </p:cNvSpPr>
          <p:nvPr>
            <p:ph type="sldNum" sz="quarter" idx="10"/>
          </p:nvPr>
        </p:nvSpPr>
        <p:spPr/>
        <p:txBody>
          <a:bodyPr/>
          <a:lstStyle/>
          <a:p>
            <a:fld id="{3067397E-2FC2-A148-BE74-6801E439D7CC}" type="slidenum">
              <a:rPr lang="en-US" smtClean="0"/>
              <a:pPr/>
              <a:t>6</a:t>
            </a:fld>
            <a:endParaRPr lang="en-US" dirty="0"/>
          </a:p>
        </p:txBody>
      </p:sp>
    </p:spTree>
    <p:extLst>
      <p:ext uri="{BB962C8B-B14F-4D97-AF65-F5344CB8AC3E}">
        <p14:creationId xmlns:p14="http://schemas.microsoft.com/office/powerpoint/2010/main" val="1259539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A wide range of clones are associated with an extensive range of flavour profiles such as citrus,</a:t>
            </a:r>
            <a:r>
              <a:rPr lang="en-ZA" sz="1200" kern="1200" baseline="0" dirty="0">
                <a:solidFill>
                  <a:schemeClr val="tx1"/>
                </a:solidFill>
                <a:effectLst/>
                <a:latin typeface="+mn-lt"/>
                <a:ea typeface="+mn-ea"/>
                <a:cs typeface="+mn-cs"/>
              </a:rPr>
              <a:t> </a:t>
            </a:r>
            <a:r>
              <a:rPr lang="en-ZA" sz="1200" kern="1200" dirty="0">
                <a:solidFill>
                  <a:schemeClr val="tx1"/>
                </a:solidFill>
                <a:effectLst/>
                <a:latin typeface="+mn-lt"/>
                <a:ea typeface="+mn-ea"/>
                <a:cs typeface="+mn-cs"/>
              </a:rPr>
              <a:t>tropical, nutty or buttery, for example.</a:t>
            </a:r>
            <a:endParaRPr lang="en-US" dirty="0"/>
          </a:p>
        </p:txBody>
      </p:sp>
      <p:sp>
        <p:nvSpPr>
          <p:cNvPr id="4" name="Slide Number Placeholder 3"/>
          <p:cNvSpPr>
            <a:spLocks noGrp="1"/>
          </p:cNvSpPr>
          <p:nvPr>
            <p:ph type="sldNum" sz="quarter" idx="10"/>
          </p:nvPr>
        </p:nvSpPr>
        <p:spPr/>
        <p:txBody>
          <a:bodyPr/>
          <a:lstStyle/>
          <a:p>
            <a:fld id="{3067397E-2FC2-A148-BE74-6801E439D7CC}" type="slidenum">
              <a:rPr lang="en-US" smtClean="0"/>
              <a:pPr/>
              <a:t>7</a:t>
            </a:fld>
            <a:endParaRPr lang="en-US" dirty="0"/>
          </a:p>
        </p:txBody>
      </p:sp>
    </p:spTree>
    <p:extLst>
      <p:ext uri="{BB962C8B-B14F-4D97-AF65-F5344CB8AC3E}">
        <p14:creationId xmlns:p14="http://schemas.microsoft.com/office/powerpoint/2010/main" val="21193387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Chardonnay is the fourth most planted white-wine variety in South Africa, with total plantings at the end of </a:t>
            </a:r>
            <a:r>
              <a:rPr lang="en-ZA" sz="1200" kern="1200" dirty="0" smtClean="0">
                <a:solidFill>
                  <a:srgbClr val="FF0000"/>
                </a:solidFill>
                <a:effectLst/>
                <a:latin typeface="+mn-lt"/>
                <a:ea typeface="+mn-ea"/>
                <a:cs typeface="+mn-cs"/>
              </a:rPr>
              <a:t>2025</a:t>
            </a:r>
            <a:r>
              <a:rPr lang="en-ZA" sz="1200" kern="1200" dirty="0" smtClean="0">
                <a:solidFill>
                  <a:schemeClr val="tx1"/>
                </a:solidFill>
                <a:effectLst/>
                <a:latin typeface="+mn-lt"/>
                <a:ea typeface="+mn-ea"/>
                <a:cs typeface="+mn-cs"/>
              </a:rPr>
              <a:t> </a:t>
            </a:r>
            <a:r>
              <a:rPr lang="en-ZA" sz="1200" kern="1200" dirty="0">
                <a:solidFill>
                  <a:schemeClr val="tx1"/>
                </a:solidFill>
                <a:effectLst/>
                <a:latin typeface="+mn-lt"/>
                <a:ea typeface="+mn-ea"/>
                <a:cs typeface="+mn-cs"/>
              </a:rPr>
              <a:t>accounting for 6 </a:t>
            </a:r>
            <a:r>
              <a:rPr lang="en-ZA" sz="1200" kern="1200" dirty="0" smtClean="0">
                <a:solidFill>
                  <a:schemeClr val="tx1"/>
                </a:solidFill>
                <a:effectLst/>
                <a:latin typeface="+mn-lt"/>
                <a:ea typeface="+mn-ea"/>
                <a:cs typeface="+mn-cs"/>
              </a:rPr>
              <a:t>574 </a:t>
            </a:r>
            <a:r>
              <a:rPr lang="en-ZA" sz="1200" kern="1200" dirty="0">
                <a:solidFill>
                  <a:schemeClr val="tx1"/>
                </a:solidFill>
                <a:effectLst/>
                <a:latin typeface="+mn-lt"/>
                <a:ea typeface="+mn-ea"/>
                <a:cs typeface="+mn-cs"/>
              </a:rPr>
              <a:t>ha (7.6% of the national vineyard).</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067397E-2FC2-A148-BE74-6801E439D7CC}" type="slidenum">
              <a:rPr lang="en-US" smtClean="0"/>
              <a:pPr/>
              <a:t>8</a:t>
            </a:fld>
            <a:endParaRPr lang="en-US" dirty="0"/>
          </a:p>
        </p:txBody>
      </p:sp>
    </p:spTree>
    <p:extLst>
      <p:ext uri="{BB962C8B-B14F-4D97-AF65-F5344CB8AC3E}">
        <p14:creationId xmlns:p14="http://schemas.microsoft.com/office/powerpoint/2010/main" val="37796820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9332889-229F-BEE2-0BD5-DCE8C85D75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A7E2EE37-823B-2487-22DD-A2F6E12C9A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92187E6D-3AFF-745C-7B44-6A38850A93C3}"/>
              </a:ext>
            </a:extLst>
          </p:cNvPr>
          <p:cNvSpPr>
            <a:spLocks noGrp="1"/>
          </p:cNvSpPr>
          <p:nvPr>
            <p:ph type="body" idx="1"/>
          </p:nvPr>
        </p:nvSpPr>
        <p:spPr/>
        <p:txBody>
          <a:bodyPr/>
          <a:lstStyle/>
          <a:p>
            <a:r>
              <a:rPr lang="en-ZA" sz="1200" kern="1200" dirty="0">
                <a:solidFill>
                  <a:schemeClr val="tx1"/>
                </a:solidFill>
                <a:effectLst/>
                <a:latin typeface="+mn-lt"/>
                <a:ea typeface="+mn-ea"/>
                <a:cs typeface="+mn-cs"/>
              </a:rPr>
              <a:t>Robertson has the most plantings at 1 </a:t>
            </a:r>
            <a:r>
              <a:rPr lang="en-ZA" sz="1200" kern="1200" dirty="0" smtClean="0">
                <a:solidFill>
                  <a:schemeClr val="tx1"/>
                </a:solidFill>
                <a:effectLst/>
                <a:latin typeface="+mn-lt"/>
                <a:ea typeface="+mn-ea"/>
                <a:cs typeface="+mn-cs"/>
              </a:rPr>
              <a:t>746 </a:t>
            </a:r>
            <a:r>
              <a:rPr lang="en-ZA" sz="1200" kern="1200" dirty="0">
                <a:solidFill>
                  <a:schemeClr val="tx1"/>
                </a:solidFill>
                <a:effectLst/>
                <a:latin typeface="+mn-lt"/>
                <a:ea typeface="+mn-ea"/>
                <a:cs typeface="+mn-cs"/>
              </a:rPr>
              <a:t>ha and has long had a well-deserved reputation for the quality of its Chardonnay wines. This is followed by Paarl at 1 </a:t>
            </a:r>
            <a:r>
              <a:rPr lang="en-ZA" sz="1200" kern="1200" dirty="0" smtClean="0">
                <a:solidFill>
                  <a:schemeClr val="tx1"/>
                </a:solidFill>
                <a:effectLst/>
                <a:latin typeface="+mn-lt"/>
                <a:ea typeface="+mn-ea"/>
                <a:cs typeface="+mn-cs"/>
              </a:rPr>
              <a:t>164 </a:t>
            </a:r>
            <a:r>
              <a:rPr lang="en-ZA" sz="1200" kern="1200" dirty="0">
                <a:solidFill>
                  <a:schemeClr val="tx1"/>
                </a:solidFill>
                <a:effectLst/>
                <a:latin typeface="+mn-lt"/>
                <a:ea typeface="+mn-ea"/>
                <a:cs typeface="+mn-cs"/>
              </a:rPr>
              <a:t>ha and Stellenbosch at </a:t>
            </a:r>
            <a:r>
              <a:rPr lang="en-ZA" sz="1200" kern="1200" dirty="0" smtClean="0">
                <a:solidFill>
                  <a:schemeClr val="tx1"/>
                </a:solidFill>
                <a:effectLst/>
                <a:latin typeface="+mn-lt"/>
                <a:ea typeface="+mn-ea"/>
                <a:cs typeface="+mn-cs"/>
              </a:rPr>
              <a:t>994 </a:t>
            </a:r>
            <a:r>
              <a:rPr lang="en-ZA" sz="1200" kern="1200" dirty="0">
                <a:solidFill>
                  <a:schemeClr val="tx1"/>
                </a:solidFill>
                <a:effectLst/>
                <a:latin typeface="+mn-lt"/>
                <a:ea typeface="+mn-ea"/>
                <a:cs typeface="+mn-cs"/>
              </a:rPr>
              <a:t>ha (</a:t>
            </a:r>
            <a:r>
              <a:rPr lang="en-ZA" sz="1200" kern="1200" dirty="0" smtClean="0">
                <a:solidFill>
                  <a:schemeClr val="tx1"/>
                </a:solidFill>
                <a:effectLst/>
                <a:latin typeface="+mn-lt"/>
                <a:ea typeface="+mn-ea"/>
                <a:cs typeface="+mn-cs"/>
              </a:rPr>
              <a:t>2025 </a:t>
            </a:r>
            <a:r>
              <a:rPr lang="en-ZA" sz="1200" kern="1200" dirty="0">
                <a:solidFill>
                  <a:schemeClr val="tx1"/>
                </a:solidFill>
                <a:effectLst/>
                <a:latin typeface="+mn-lt"/>
                <a:ea typeface="+mn-ea"/>
                <a:cs typeface="+mn-cs"/>
              </a:rPr>
              <a:t>figures).</a:t>
            </a:r>
          </a:p>
          <a:p>
            <a:endParaRPr lang="en-US"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xmlns="" id="{776C5B0F-804F-C7FB-78B2-FC6D967B1D86}"/>
              </a:ext>
            </a:extLst>
          </p:cNvPr>
          <p:cNvSpPr>
            <a:spLocks noGrp="1"/>
          </p:cNvSpPr>
          <p:nvPr>
            <p:ph type="sldNum" sz="quarter" idx="5"/>
          </p:nvPr>
        </p:nvSpPr>
        <p:spPr/>
        <p:txBody>
          <a:bodyPr/>
          <a:lstStyle/>
          <a:p>
            <a:fld id="{52396F31-D46C-174D-9DA5-0F156D17816F}" type="slidenum">
              <a:rPr lang="en-US" smtClean="0"/>
              <a:pPr/>
              <a:t>9</a:t>
            </a:fld>
            <a:endParaRPr lang="en-US" dirty="0"/>
          </a:p>
        </p:txBody>
      </p:sp>
    </p:spTree>
    <p:extLst>
      <p:ext uri="{BB962C8B-B14F-4D97-AF65-F5344CB8AC3E}">
        <p14:creationId xmlns:p14="http://schemas.microsoft.com/office/powerpoint/2010/main" val="31602990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Chardonnay wines have also emerged from cooler-climate areas such as Elgin and the Hemel-en-Aarde Valley.</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067397E-2FC2-A148-BE74-6801E439D7CC}" type="slidenum">
              <a:rPr lang="en-US" smtClean="0"/>
              <a:pPr/>
              <a:t>10</a:t>
            </a:fld>
            <a:endParaRPr lang="en-US" dirty="0"/>
          </a:p>
        </p:txBody>
      </p:sp>
    </p:spTree>
    <p:extLst>
      <p:ext uri="{BB962C8B-B14F-4D97-AF65-F5344CB8AC3E}">
        <p14:creationId xmlns:p14="http://schemas.microsoft.com/office/powerpoint/2010/main" val="34084523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Locally, much experimentation has been taking place, with barrel fermentation and the balanced use of oak during ageing of Chardonnay, and excellent varietal wines in a number of styles are being produced.</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067397E-2FC2-A148-BE74-6801E439D7CC}" type="slidenum">
              <a:rPr lang="en-US" smtClean="0"/>
              <a:pPr/>
              <a:t>11</a:t>
            </a:fld>
            <a:endParaRPr lang="en-US" dirty="0"/>
          </a:p>
        </p:txBody>
      </p:sp>
    </p:spTree>
    <p:extLst>
      <p:ext uri="{BB962C8B-B14F-4D97-AF65-F5344CB8AC3E}">
        <p14:creationId xmlns:p14="http://schemas.microsoft.com/office/powerpoint/2010/main" val="26712895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Chardonnay is also used in some of the base wines from which Cap Classique sparkling wines are made, as well as in white blends, an increasingly successful category.</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067397E-2FC2-A148-BE74-6801E439D7CC}" type="slidenum">
              <a:rPr lang="en-US" smtClean="0"/>
              <a:pPr/>
              <a:t>12</a:t>
            </a:fld>
            <a:endParaRPr lang="en-US" dirty="0"/>
          </a:p>
        </p:txBody>
      </p:sp>
    </p:spTree>
    <p:extLst>
      <p:ext uri="{BB962C8B-B14F-4D97-AF65-F5344CB8AC3E}">
        <p14:creationId xmlns:p14="http://schemas.microsoft.com/office/powerpoint/2010/main" val="18556763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The Chardonnay Forum of South Africa was formed in 2008 by a group of Chardonnay producers focused on raising the quality, image and awareness of South African Chardonnay among consumers, buyers, media and producers both locally and internationally</a:t>
            </a:r>
            <a:r>
              <a:rPr lang="en-ZA" sz="1200" kern="1200" dirty="0" smtClean="0">
                <a:solidFill>
                  <a:schemeClr val="tx1"/>
                </a:solidFill>
                <a:effectLst/>
                <a:latin typeface="+mn-lt"/>
                <a:ea typeface="+mn-ea"/>
                <a:cs typeface="+mn-cs"/>
              </a:rPr>
              <a:t>.  The forum evolved into the Chardonnay Association of South Africa in 2024. Visit www.chardonnayassociationsouthafrica.com </a:t>
            </a:r>
            <a:r>
              <a:rPr lang="en-ZA" sz="1200" kern="1200" dirty="0">
                <a:solidFill>
                  <a:schemeClr val="tx1"/>
                </a:solidFill>
                <a:effectLst/>
                <a:latin typeface="+mn-lt"/>
                <a:ea typeface="+mn-ea"/>
                <a:cs typeface="+mn-cs"/>
              </a:rPr>
              <a:t>for more information.</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067397E-2FC2-A148-BE74-6801E439D7CC}" type="slidenum">
              <a:rPr lang="en-US" smtClean="0"/>
              <a:pPr/>
              <a:t>13</a:t>
            </a:fld>
            <a:endParaRPr lang="en-US" dirty="0"/>
          </a:p>
        </p:txBody>
      </p:sp>
    </p:spTree>
    <p:extLst>
      <p:ext uri="{BB962C8B-B14F-4D97-AF65-F5344CB8AC3E}">
        <p14:creationId xmlns:p14="http://schemas.microsoft.com/office/powerpoint/2010/main" val="21054586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Chardonnay comes in a wide range of styles and quality aimed at the relevant price points. The best examples have both substance and nuance, reflecting South Africa’s diverse winegrowing areas.</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067397E-2FC2-A148-BE74-6801E439D7CC}" type="slidenum">
              <a:rPr lang="en-US" smtClean="0"/>
              <a:pPr/>
              <a:t>14</a:t>
            </a:fld>
            <a:endParaRPr lang="en-US" dirty="0"/>
          </a:p>
        </p:txBody>
      </p:sp>
    </p:spTree>
    <p:extLst>
      <p:ext uri="{BB962C8B-B14F-4D97-AF65-F5344CB8AC3E}">
        <p14:creationId xmlns:p14="http://schemas.microsoft.com/office/powerpoint/2010/main" val="1833069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This is thanks to more careful site selection but also a growing maturity among South Africa’s winemakers, who are increasingly unlikely to undertake major intervention in the cellar: there’s a more astute use of oak and a balanced winemaking approach, from malolactic fermentation to ageing on the lees. Winemakers are allowing more site specifics and purity of fruit to be expressed</a:t>
            </a:r>
            <a:r>
              <a:rPr lang="en-GB" sz="1200" kern="1200" dirty="0">
                <a:solidFill>
                  <a:schemeClr val="tx1"/>
                </a:solidFill>
                <a:effectLst/>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fld id="{3067397E-2FC2-A148-BE74-6801E439D7CC}" type="slidenum">
              <a:rPr lang="en-US" smtClean="0"/>
              <a:pPr/>
              <a:t>15</a:t>
            </a:fld>
            <a:endParaRPr lang="en-US" dirty="0"/>
          </a:p>
        </p:txBody>
      </p:sp>
    </p:spTree>
    <p:extLst>
      <p:ext uri="{BB962C8B-B14F-4D97-AF65-F5344CB8AC3E}">
        <p14:creationId xmlns:p14="http://schemas.microsoft.com/office/powerpoint/2010/main" val="5830108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Perhaps most exciting of all is the emergence of what might be termed a uniquely South African take on the variety. It is a cliché to refer to local wine as sitting stylistically somewhere between the Old and the New World, but increasingly we are seeing examples that simultaneously offer the complexity of the former and the fruit expression of the latter.</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067397E-2FC2-A148-BE74-6801E439D7CC}" type="slidenum">
              <a:rPr lang="en-US" smtClean="0"/>
              <a:pPr/>
              <a:t>16</a:t>
            </a:fld>
            <a:endParaRPr lang="en-US" dirty="0"/>
          </a:p>
        </p:txBody>
      </p:sp>
    </p:spTree>
    <p:extLst>
      <p:ext uri="{BB962C8B-B14F-4D97-AF65-F5344CB8AC3E}">
        <p14:creationId xmlns:p14="http://schemas.microsoft.com/office/powerpoint/2010/main" val="32156135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What seems to elevate the best South African Chardonnays is a purity of fruit that shines through no matter what treatment and wooding the wine underwent in the cellar.</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067397E-2FC2-A148-BE74-6801E439D7CC}" type="slidenum">
              <a:rPr lang="en-US" smtClean="0"/>
              <a:pPr/>
              <a:t>17</a:t>
            </a:fld>
            <a:endParaRPr lang="en-US" dirty="0"/>
          </a:p>
        </p:txBody>
      </p:sp>
    </p:spTree>
    <p:extLst>
      <p:ext uri="{BB962C8B-B14F-4D97-AF65-F5344CB8AC3E}">
        <p14:creationId xmlns:p14="http://schemas.microsoft.com/office/powerpoint/2010/main" val="12476718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Two distinct styles predominate in the more serious category: elegant wines with the emphasis on typical lemony freshness and pretty floral aromatics, with subtle oaking and a hint of creaminess and toastiness.</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067397E-2FC2-A148-BE74-6801E439D7CC}" type="slidenum">
              <a:rPr lang="en-US" smtClean="0"/>
              <a:pPr/>
              <a:t>18</a:t>
            </a:fld>
            <a:endParaRPr lang="en-US" dirty="0"/>
          </a:p>
        </p:txBody>
      </p:sp>
    </p:spTree>
    <p:extLst>
      <p:ext uri="{BB962C8B-B14F-4D97-AF65-F5344CB8AC3E}">
        <p14:creationId xmlns:p14="http://schemas.microsoft.com/office/powerpoint/2010/main" val="1654561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And a richer, riper style that is more heavily wooded.</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067397E-2FC2-A148-BE74-6801E439D7CC}" type="slidenum">
              <a:rPr lang="en-US" smtClean="0"/>
              <a:pPr/>
              <a:t>19</a:t>
            </a:fld>
            <a:endParaRPr lang="en-US" dirty="0"/>
          </a:p>
        </p:txBody>
      </p:sp>
    </p:spTree>
    <p:extLst>
      <p:ext uri="{BB962C8B-B14F-4D97-AF65-F5344CB8AC3E}">
        <p14:creationId xmlns:p14="http://schemas.microsoft.com/office/powerpoint/2010/main" val="36807758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A small but growing category is unwooded Chardonnay. These are sometimes vinified in a Nomblot egg-shaped concrete fermenter as opposed to tanks or barrels</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067397E-2FC2-A148-BE74-6801E439D7CC}" type="slidenum">
              <a:rPr lang="en-US" smtClean="0"/>
              <a:pPr/>
              <a:t>20</a:t>
            </a:fld>
            <a:endParaRPr lang="en-US" dirty="0"/>
          </a:p>
        </p:txBody>
      </p:sp>
    </p:spTree>
    <p:extLst>
      <p:ext uri="{BB962C8B-B14F-4D97-AF65-F5344CB8AC3E}">
        <p14:creationId xmlns:p14="http://schemas.microsoft.com/office/powerpoint/2010/main" val="23478061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Full-bodied Chardonnay pairs well with a variety of dishes with creamy sauces, from poultry, fish and veal to seafood pasta. A lighter style goes well with pâtés and terrines, fish pie and salmon fish cakes.</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067397E-2FC2-A148-BE74-6801E439D7CC}" type="slidenum">
              <a:rPr lang="en-US" smtClean="0"/>
              <a:pPr/>
              <a:t>21</a:t>
            </a:fld>
            <a:endParaRPr lang="en-US" dirty="0"/>
          </a:p>
        </p:txBody>
      </p:sp>
    </p:spTree>
    <p:extLst>
      <p:ext uri="{BB962C8B-B14F-4D97-AF65-F5344CB8AC3E}">
        <p14:creationId xmlns:p14="http://schemas.microsoft.com/office/powerpoint/2010/main" val="120157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end</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23</a:t>
            </a:fld>
            <a:endParaRPr lang="en-US" dirty="0"/>
          </a:p>
        </p:txBody>
      </p:sp>
    </p:spTree>
    <p:extLst>
      <p:ext uri="{BB962C8B-B14F-4D97-AF65-F5344CB8AC3E}">
        <p14:creationId xmlns:p14="http://schemas.microsoft.com/office/powerpoint/2010/main" val="9823223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Big Writin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00113" y="5897180"/>
            <a:ext cx="5308664"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a16="http://schemas.microsoft.com/office/drawing/2014/main" xmlns=""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a16="http://schemas.microsoft.com/office/drawing/2014/main" xmlns="" id="{6C80C094-D232-14D8-32DD-4083D83FAC60}"/>
              </a:ext>
            </a:extLst>
          </p:cNvPr>
          <p:cNvSpPr/>
          <p:nvPr userDrawn="1"/>
        </p:nvSpPr>
        <p:spPr>
          <a:xfrm>
            <a:off x="0" y="0"/>
            <a:ext cx="9144000" cy="83912"/>
          </a:xfrm>
          <a:prstGeom prst="rect">
            <a:avLst/>
          </a:prstGeom>
          <a:solidFill>
            <a:srgbClr val="FFCB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19" name="Picture 18">
            <a:extLst>
              <a:ext uri="{FF2B5EF4-FFF2-40B4-BE49-F238E27FC236}">
                <a16:creationId xmlns:a16="http://schemas.microsoft.com/office/drawing/2014/main" xmlns="" id="{A0C74F3A-B0B5-064C-32F0-99601517D7AC}"/>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cxnSp>
        <p:nvCxnSpPr>
          <p:cNvPr id="8" name="Straight Connector 7">
            <a:extLst>
              <a:ext uri="{FF2B5EF4-FFF2-40B4-BE49-F238E27FC236}">
                <a16:creationId xmlns:a16="http://schemas.microsoft.com/office/drawing/2014/main" xmlns="" id="{316E809E-34AC-EE10-790D-426D0E445B55}"/>
              </a:ext>
            </a:extLst>
          </p:cNvPr>
          <p:cNvCxnSpPr>
            <a:cxnSpLocks/>
          </p:cNvCxnSpPr>
          <p:nvPr userDrawn="1"/>
        </p:nvCxnSpPr>
        <p:spPr>
          <a:xfrm>
            <a:off x="7615832" y="6147813"/>
            <a:ext cx="1178" cy="710187"/>
          </a:xfrm>
          <a:prstGeom prst="line">
            <a:avLst/>
          </a:prstGeom>
          <a:ln w="6350">
            <a:solidFill>
              <a:srgbClr val="5C3719"/>
            </a:solidFill>
          </a:ln>
          <a:effectLst/>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xmlns="" id="{B2350D44-672F-9B82-CAFB-1FBB4D3CF41A}"/>
              </a:ext>
            </a:extLst>
          </p:cNvPr>
          <p:cNvSpPr txBox="1"/>
          <p:nvPr userDrawn="1"/>
        </p:nvSpPr>
        <p:spPr>
          <a:xfrm>
            <a:off x="5846107" y="6128985"/>
            <a:ext cx="1605618" cy="408885"/>
          </a:xfrm>
          <a:prstGeom prst="rect">
            <a:avLst/>
          </a:prstGeom>
          <a:noFill/>
        </p:spPr>
        <p:txBody>
          <a:bodyPr wrap="square" lIns="0" tIns="0" rIns="0" bIns="72000" rtlCol="0">
            <a:spAutoFit/>
          </a:bodyPr>
          <a:lstStyle/>
          <a:p>
            <a:pPr algn="r">
              <a:lnSpc>
                <a:spcPts val="1300"/>
              </a:lnSpc>
            </a:pPr>
            <a:r>
              <a:rPr lang="en-US" sz="1400" b="1" i="0" dirty="0">
                <a:solidFill>
                  <a:srgbClr val="FFCB27"/>
                </a:solidFill>
                <a:latin typeface="Avenir Next LT Pro" panose="020B0504020202020204" pitchFamily="34" charset="77"/>
                <a:cs typeface="Myriad Pro"/>
              </a:rPr>
              <a:t>Cabernet Sauvignon</a:t>
            </a:r>
          </a:p>
        </p:txBody>
      </p:sp>
      <p:sp>
        <p:nvSpPr>
          <p:cNvPr id="4" name="TextBox 3">
            <a:extLst>
              <a:ext uri="{FF2B5EF4-FFF2-40B4-BE49-F238E27FC236}">
                <a16:creationId xmlns:a16="http://schemas.microsoft.com/office/drawing/2014/main" xmlns="" id="{C168032E-78BF-3D5C-67BB-139B670CB39D}"/>
              </a:ext>
            </a:extLst>
          </p:cNvPr>
          <p:cNvSpPr txBox="1"/>
          <p:nvPr userDrawn="1"/>
        </p:nvSpPr>
        <p:spPr>
          <a:xfrm>
            <a:off x="6929114" y="6525261"/>
            <a:ext cx="525786" cy="138499"/>
          </a:xfrm>
          <a:prstGeom prst="rect">
            <a:avLst/>
          </a:prstGeom>
          <a:noFill/>
        </p:spPr>
        <p:txBody>
          <a:bodyPr wrap="none" lIns="0" tIns="0" rIns="0" bIns="0" rtlCol="0">
            <a:spAutoFit/>
          </a:bodyPr>
          <a:lstStyle/>
          <a:p>
            <a:pPr algn="r"/>
            <a:r>
              <a:rPr lang="en-US" sz="900" b="0" i="0" dirty="0">
                <a:solidFill>
                  <a:srgbClr val="5C3719"/>
                </a:solidFill>
                <a:latin typeface="Avenir Next LT Pro" panose="020B0504020202020204" pitchFamily="34" charset="77"/>
                <a:cs typeface="Myriad Pro"/>
              </a:rPr>
              <a:t>VARIETAL</a:t>
            </a:r>
          </a:p>
        </p:txBody>
      </p:sp>
    </p:spTree>
    <p:extLst>
      <p:ext uri="{BB962C8B-B14F-4D97-AF65-F5344CB8AC3E}">
        <p14:creationId xmlns:p14="http://schemas.microsoft.com/office/powerpoint/2010/main" val="6656686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 Small writing">
    <p:spTree>
      <p:nvGrpSpPr>
        <p:cNvPr id="1" name=""/>
        <p:cNvGrpSpPr/>
        <p:nvPr/>
      </p:nvGrpSpPr>
      <p:grpSpPr>
        <a:xfrm>
          <a:off x="0" y="0"/>
          <a:ext cx="0" cy="0"/>
          <a:chOff x="0" y="0"/>
          <a:chExt cx="0" cy="0"/>
        </a:xfrm>
      </p:grpSpPr>
      <p:pic>
        <p:nvPicPr>
          <p:cNvPr id="9" name="Picture 8" descr="A logo with yellow and orange leaves&#10;&#10;AI-generated content may be incorrect.">
            <a:extLst>
              <a:ext uri="{FF2B5EF4-FFF2-40B4-BE49-F238E27FC236}">
                <a16:creationId xmlns:a16="http://schemas.microsoft.com/office/drawing/2014/main" xmlns=""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a16="http://schemas.microsoft.com/office/drawing/2014/main" xmlns="" id="{6C80C094-D232-14D8-32DD-4083D83FAC60}"/>
              </a:ext>
            </a:extLst>
          </p:cNvPr>
          <p:cNvSpPr/>
          <p:nvPr userDrawn="1"/>
        </p:nvSpPr>
        <p:spPr>
          <a:xfrm>
            <a:off x="0" y="0"/>
            <a:ext cx="9144000" cy="83912"/>
          </a:xfrm>
          <a:prstGeom prst="rect">
            <a:avLst/>
          </a:prstGeom>
          <a:solidFill>
            <a:srgbClr val="FFCB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19" name="Picture 18">
            <a:extLst>
              <a:ext uri="{FF2B5EF4-FFF2-40B4-BE49-F238E27FC236}">
                <a16:creationId xmlns:a16="http://schemas.microsoft.com/office/drawing/2014/main" xmlns="" id="{A0C74F3A-B0B5-064C-32F0-99601517D7AC}"/>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cxnSp>
        <p:nvCxnSpPr>
          <p:cNvPr id="8" name="Straight Connector 7">
            <a:extLst>
              <a:ext uri="{FF2B5EF4-FFF2-40B4-BE49-F238E27FC236}">
                <a16:creationId xmlns:a16="http://schemas.microsoft.com/office/drawing/2014/main" xmlns="" id="{316E809E-34AC-EE10-790D-426D0E445B55}"/>
              </a:ext>
            </a:extLst>
          </p:cNvPr>
          <p:cNvCxnSpPr>
            <a:cxnSpLocks/>
          </p:cNvCxnSpPr>
          <p:nvPr userDrawn="1"/>
        </p:nvCxnSpPr>
        <p:spPr>
          <a:xfrm>
            <a:off x="7615832" y="6147813"/>
            <a:ext cx="1178" cy="710187"/>
          </a:xfrm>
          <a:prstGeom prst="line">
            <a:avLst/>
          </a:prstGeom>
          <a:ln w="6350">
            <a:solidFill>
              <a:srgbClr val="5C3719"/>
            </a:solidFill>
          </a:ln>
          <a:effectLst/>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xmlns="" id="{CA1A51E5-8DE2-70D1-BE53-358BA4F32781}"/>
              </a:ext>
            </a:extLst>
          </p:cNvPr>
          <p:cNvSpPr txBox="1"/>
          <p:nvPr userDrawn="1"/>
        </p:nvSpPr>
        <p:spPr>
          <a:xfrm>
            <a:off x="5846107" y="6288783"/>
            <a:ext cx="1605618" cy="242173"/>
          </a:xfrm>
          <a:prstGeom prst="rect">
            <a:avLst/>
          </a:prstGeom>
          <a:noFill/>
        </p:spPr>
        <p:txBody>
          <a:bodyPr wrap="square" lIns="0" tIns="0" rIns="0" bIns="72000" rtlCol="0">
            <a:spAutoFit/>
          </a:bodyPr>
          <a:lstStyle/>
          <a:p>
            <a:pPr algn="r">
              <a:lnSpc>
                <a:spcPts val="1300"/>
              </a:lnSpc>
            </a:pPr>
            <a:r>
              <a:rPr lang="en-US" sz="1400" b="1" i="0" dirty="0">
                <a:solidFill>
                  <a:srgbClr val="FFCB27"/>
                </a:solidFill>
                <a:latin typeface="Avenir Next LT Pro" panose="020B0504020202020204" pitchFamily="34" charset="77"/>
                <a:cs typeface="Myriad Pro"/>
              </a:rPr>
              <a:t>Chardonnay</a:t>
            </a:r>
          </a:p>
        </p:txBody>
      </p:sp>
      <p:sp>
        <p:nvSpPr>
          <p:cNvPr id="4" name="TextBox 3">
            <a:extLst>
              <a:ext uri="{FF2B5EF4-FFF2-40B4-BE49-F238E27FC236}">
                <a16:creationId xmlns:a16="http://schemas.microsoft.com/office/drawing/2014/main" xmlns="" id="{24C34764-DBD0-6D56-70A3-53FAEFD29E4A}"/>
              </a:ext>
            </a:extLst>
          </p:cNvPr>
          <p:cNvSpPr txBox="1"/>
          <p:nvPr userDrawn="1"/>
        </p:nvSpPr>
        <p:spPr>
          <a:xfrm>
            <a:off x="6929114" y="6525261"/>
            <a:ext cx="525786" cy="138499"/>
          </a:xfrm>
          <a:prstGeom prst="rect">
            <a:avLst/>
          </a:prstGeom>
          <a:noFill/>
        </p:spPr>
        <p:txBody>
          <a:bodyPr wrap="none" lIns="0" tIns="0" rIns="0" bIns="0" rtlCol="0">
            <a:spAutoFit/>
          </a:bodyPr>
          <a:lstStyle/>
          <a:p>
            <a:pPr algn="r"/>
            <a:r>
              <a:rPr lang="en-US" sz="900" b="0" i="0" dirty="0">
                <a:solidFill>
                  <a:srgbClr val="5C3719"/>
                </a:solidFill>
                <a:latin typeface="Avenir Next LT Pro" panose="020B0504020202020204" pitchFamily="34" charset="77"/>
                <a:cs typeface="Myriad Pro"/>
              </a:rPr>
              <a:t>VARIETAL</a:t>
            </a:r>
          </a:p>
        </p:txBody>
      </p:sp>
    </p:spTree>
    <p:extLst>
      <p:ext uri="{BB962C8B-B14F-4D97-AF65-F5344CB8AC3E}">
        <p14:creationId xmlns:p14="http://schemas.microsoft.com/office/powerpoint/2010/main" val="7909104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u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3016" y="5897180"/>
            <a:ext cx="7152559"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a16="http://schemas.microsoft.com/office/drawing/2014/main" xmlns=""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a16="http://schemas.microsoft.com/office/drawing/2014/main" xmlns="" id="{6C80C094-D232-14D8-32DD-4083D83FAC60}"/>
              </a:ext>
            </a:extLst>
          </p:cNvPr>
          <p:cNvSpPr/>
          <p:nvPr userDrawn="1"/>
        </p:nvSpPr>
        <p:spPr>
          <a:xfrm>
            <a:off x="0" y="0"/>
            <a:ext cx="9144000" cy="83912"/>
          </a:xfrm>
          <a:prstGeom prst="rect">
            <a:avLst/>
          </a:prstGeom>
          <a:solidFill>
            <a:srgbClr val="4C80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5" name="Picture 4">
            <a:extLst>
              <a:ext uri="{FF2B5EF4-FFF2-40B4-BE49-F238E27FC236}">
                <a16:creationId xmlns:a16="http://schemas.microsoft.com/office/drawing/2014/main" xmlns="" id="{55E514C9-C69C-04A4-01D1-977B576315BE}"/>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spTree>
    <p:extLst>
      <p:ext uri="{BB962C8B-B14F-4D97-AF65-F5344CB8AC3E}">
        <p14:creationId xmlns:p14="http://schemas.microsoft.com/office/powerpoint/2010/main" val="26028547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Green">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3016" y="5897180"/>
            <a:ext cx="7152559"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a16="http://schemas.microsoft.com/office/drawing/2014/main" xmlns=""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a16="http://schemas.microsoft.com/office/drawing/2014/main" xmlns="" id="{6C80C094-D232-14D8-32DD-4083D83FAC60}"/>
              </a:ext>
            </a:extLst>
          </p:cNvPr>
          <p:cNvSpPr/>
          <p:nvPr userDrawn="1"/>
        </p:nvSpPr>
        <p:spPr>
          <a:xfrm>
            <a:off x="0" y="0"/>
            <a:ext cx="9144000" cy="83912"/>
          </a:xfrm>
          <a:prstGeom prst="rect">
            <a:avLst/>
          </a:prstGeom>
          <a:solidFill>
            <a:srgbClr val="8F89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5" name="Picture 4">
            <a:extLst>
              <a:ext uri="{FF2B5EF4-FFF2-40B4-BE49-F238E27FC236}">
                <a16:creationId xmlns:a16="http://schemas.microsoft.com/office/drawing/2014/main" xmlns="" id="{55E514C9-C69C-04A4-01D1-977B576315BE}"/>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spTree>
    <p:extLst>
      <p:ext uri="{BB962C8B-B14F-4D97-AF65-F5344CB8AC3E}">
        <p14:creationId xmlns:p14="http://schemas.microsoft.com/office/powerpoint/2010/main" val="1776657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aroon">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3016" y="5897180"/>
            <a:ext cx="7152559"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a16="http://schemas.microsoft.com/office/drawing/2014/main" xmlns=""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a16="http://schemas.microsoft.com/office/drawing/2014/main" xmlns="" id="{6C80C094-D232-14D8-32DD-4083D83FAC60}"/>
              </a:ext>
            </a:extLst>
          </p:cNvPr>
          <p:cNvSpPr/>
          <p:nvPr userDrawn="1"/>
        </p:nvSpPr>
        <p:spPr>
          <a:xfrm>
            <a:off x="0" y="0"/>
            <a:ext cx="9144000" cy="83912"/>
          </a:xfrm>
          <a:prstGeom prst="rect">
            <a:avLst/>
          </a:prstGeom>
          <a:solidFill>
            <a:srgbClr val="7E11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5" name="Picture 4">
            <a:extLst>
              <a:ext uri="{FF2B5EF4-FFF2-40B4-BE49-F238E27FC236}">
                <a16:creationId xmlns:a16="http://schemas.microsoft.com/office/drawing/2014/main" xmlns="" id="{55E514C9-C69C-04A4-01D1-977B576315BE}"/>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spTree>
    <p:extLst>
      <p:ext uri="{BB962C8B-B14F-4D97-AF65-F5344CB8AC3E}">
        <p14:creationId xmlns:p14="http://schemas.microsoft.com/office/powerpoint/2010/main" val="3057726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rang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3016" y="5897180"/>
            <a:ext cx="7152559"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a16="http://schemas.microsoft.com/office/drawing/2014/main" xmlns=""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a16="http://schemas.microsoft.com/office/drawing/2014/main" xmlns="" id="{6C80C094-D232-14D8-32DD-4083D83FAC60}"/>
              </a:ext>
            </a:extLst>
          </p:cNvPr>
          <p:cNvSpPr/>
          <p:nvPr userDrawn="1"/>
        </p:nvSpPr>
        <p:spPr>
          <a:xfrm>
            <a:off x="0" y="0"/>
            <a:ext cx="9144000" cy="83912"/>
          </a:xfrm>
          <a:prstGeom prst="rect">
            <a:avLst/>
          </a:prstGeom>
          <a:solidFill>
            <a:srgbClr val="F58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5" name="Picture 4">
            <a:extLst>
              <a:ext uri="{FF2B5EF4-FFF2-40B4-BE49-F238E27FC236}">
                <a16:creationId xmlns:a16="http://schemas.microsoft.com/office/drawing/2014/main" xmlns="" id="{55E514C9-C69C-04A4-01D1-977B576315BE}"/>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spTree>
    <p:extLst>
      <p:ext uri="{BB962C8B-B14F-4D97-AF65-F5344CB8AC3E}">
        <p14:creationId xmlns:p14="http://schemas.microsoft.com/office/powerpoint/2010/main" val="627871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D1C7A6-7CAC-7048-B745-F418703F627F}" type="datetimeFigureOut">
              <a:rPr lang="en-US" smtClean="0"/>
              <a:pPr/>
              <a:t>7/31/2026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91CD01C-959E-474B-AC3D-9F1BA40DDC7D}" type="slidenum">
              <a:rPr lang="en-US" smtClean="0"/>
              <a:pPr/>
              <a:t>‹#›</a:t>
            </a:fld>
            <a:endParaRPr lang="en-US" dirty="0"/>
          </a:p>
        </p:txBody>
      </p:sp>
    </p:spTree>
    <p:extLst>
      <p:ext uri="{BB962C8B-B14F-4D97-AF65-F5344CB8AC3E}">
        <p14:creationId xmlns:p14="http://schemas.microsoft.com/office/powerpoint/2010/main" val="12381280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D1C7A6-7CAC-7048-B745-F418703F627F}" type="datetimeFigureOut">
              <a:rPr lang="en-US" smtClean="0"/>
              <a:pPr/>
              <a:t>7/31/2026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1CD01C-959E-474B-AC3D-9F1BA40DDC7D}" type="slidenum">
              <a:rPr lang="en-US" smtClean="0"/>
              <a:pPr/>
              <a:t>‹#›</a:t>
            </a:fld>
            <a:endParaRPr lang="en-US" dirty="0"/>
          </a:p>
        </p:txBody>
      </p:sp>
    </p:spTree>
    <p:extLst>
      <p:ext uri="{BB962C8B-B14F-4D97-AF65-F5344CB8AC3E}">
        <p14:creationId xmlns:p14="http://schemas.microsoft.com/office/powerpoint/2010/main" val="3426153417"/>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56" r:id="rId3"/>
    <p:sldLayoutId id="2147483657" r:id="rId4"/>
    <p:sldLayoutId id="2147483658" r:id="rId5"/>
    <p:sldLayoutId id="2147483659" r:id="rId6"/>
    <p:sldLayoutId id="2147483655" r:id="rId7"/>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2160" userDrawn="1">
          <p15:clr>
            <a:srgbClr val="F26B43"/>
          </p15:clr>
        </p15:guide>
        <p15:guide id="2" pos="2880" userDrawn="1">
          <p15:clr>
            <a:srgbClr val="F26B43"/>
          </p15:clr>
        </p15:guide>
        <p15:guide id="4" pos="385" userDrawn="1">
          <p15:clr>
            <a:srgbClr val="F26B43"/>
          </p15:clr>
        </p15:guide>
        <p15:guide id="5" pos="5375" userDrawn="1">
          <p15:clr>
            <a:srgbClr val="F26B43"/>
          </p15:clr>
        </p15:guide>
        <p15:guide id="6" orient="horz" pos="3634" userDrawn="1">
          <p15:clr>
            <a:srgbClr val="F26B43"/>
          </p15:clr>
        </p15:guide>
        <p15:guide id="7" orient="horz" pos="232" userDrawn="1">
          <p15:clr>
            <a:srgbClr val="F26B43"/>
          </p15:clr>
        </p15:guide>
        <p15:guide id="8" orient="horz" pos="3748" userDrawn="1">
          <p15:clr>
            <a:srgbClr val="F26B43"/>
          </p15:clr>
        </p15:guide>
        <p15:guide id="9" pos="4898" userDrawn="1">
          <p15:clr>
            <a:srgbClr val="F26B43"/>
          </p15:clr>
        </p15:guide>
        <p15:guide id="10" orient="horz" pos="3430" userDrawn="1">
          <p15:clr>
            <a:srgbClr val="F26B43"/>
          </p15:clr>
        </p15:guide>
        <p15:guide id="11" pos="4694" userDrawn="1">
          <p15:clr>
            <a:srgbClr val="F26B43"/>
          </p15:clr>
        </p15:guide>
        <p15:guide id="12" orient="horz" pos="4178" userDrawn="1">
          <p15:clr>
            <a:srgbClr val="F26B43"/>
          </p15:clr>
        </p15:guide>
        <p15:guide id="13" pos="567"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file://localhost/Users/ericamoodie/Documents/Updates%20to%20PP/Chardonnay/Jpegs/forum.jpg"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007953EE-5A27-FBC7-8CE1-C98A361CA7F1}"/>
              </a:ext>
            </a:extLst>
          </p:cNvPr>
          <p:cNvPicPr>
            <a:picLocks noChangeAspect="1"/>
          </p:cNvPicPr>
          <p:nvPr/>
        </p:nvPicPr>
        <p:blipFill>
          <a:blip r:embed="rId3"/>
          <a:srcRect/>
          <a:stretch/>
        </p:blipFill>
        <p:spPr>
          <a:xfrm>
            <a:off x="0" y="0"/>
            <a:ext cx="9144000" cy="6858000"/>
          </a:xfrm>
          <a:prstGeom prst="rect">
            <a:avLst/>
          </a:prstGeom>
        </p:spPr>
      </p:pic>
      <p:sp>
        <p:nvSpPr>
          <p:cNvPr id="19" name="object 20">
            <a:extLst>
              <a:ext uri="{FF2B5EF4-FFF2-40B4-BE49-F238E27FC236}">
                <a16:creationId xmlns:a16="http://schemas.microsoft.com/office/drawing/2014/main" xmlns="" id="{B631FD9A-73B2-FC60-577F-620DFB4F2E97}"/>
              </a:ext>
            </a:extLst>
          </p:cNvPr>
          <p:cNvSpPr txBox="1"/>
          <p:nvPr/>
        </p:nvSpPr>
        <p:spPr>
          <a:xfrm>
            <a:off x="22860" y="4915057"/>
            <a:ext cx="9121140" cy="477054"/>
          </a:xfrm>
          <a:prstGeom prst="rect">
            <a:avLst/>
          </a:prstGeom>
        </p:spPr>
        <p:txBody>
          <a:bodyPr vert="horz" wrap="square" lIns="0" tIns="15240" rIns="0" bIns="0" rtlCol="0">
            <a:spAutoFit/>
          </a:bodyPr>
          <a:lstStyle/>
          <a:p>
            <a:pPr algn="ctr">
              <a:lnSpc>
                <a:spcPct val="100000"/>
              </a:lnSpc>
              <a:spcBef>
                <a:spcPts val="120"/>
              </a:spcBef>
            </a:pPr>
            <a:r>
              <a:rPr lang="en-US" sz="3000" b="1" spc="100" dirty="0">
                <a:solidFill>
                  <a:srgbClr val="FFFFFF"/>
                </a:solidFill>
                <a:latin typeface="Avenir Next LT Pro" panose="020B0504020202020204" pitchFamily="34" charset="77"/>
                <a:cs typeface="Segoe UI"/>
              </a:rPr>
              <a:t>CHARDONNAY</a:t>
            </a:r>
            <a:endParaRPr lang="en-US" sz="3000" b="1" spc="-65" dirty="0">
              <a:solidFill>
                <a:srgbClr val="FFFFFF"/>
              </a:solidFill>
              <a:latin typeface="Avenir Next LT Pro" panose="020B0504020202020204" pitchFamily="34" charset="77"/>
              <a:cs typeface="Segoe UI"/>
            </a:endParaRPr>
          </a:p>
        </p:txBody>
      </p:sp>
    </p:spTree>
    <p:extLst>
      <p:ext uri="{BB962C8B-B14F-4D97-AF65-F5344CB8AC3E}">
        <p14:creationId xmlns:p14="http://schemas.microsoft.com/office/powerpoint/2010/main" val="25332866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ardonnay2.jpg"/>
          <p:cNvPicPr>
            <a:picLocks noChangeAspect="1"/>
          </p:cNvPicPr>
          <p:nvPr/>
        </p:nvPicPr>
        <p:blipFill>
          <a:blip r:embed="rId3" cstate="screen">
            <a:extLst>
              <a:ext uri="{28A0092B-C50C-407E-A947-70E740481C1C}">
                <a14:useLocalDpi xmlns:a14="http://schemas.microsoft.com/office/drawing/2010/main"/>
              </a:ext>
            </a:extLst>
          </a:blip>
          <a:srcRect l="5273" t="14469" r="8082" b="6782"/>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10757815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ardonnay3.jpg"/>
          <p:cNvPicPr>
            <a:picLocks noChangeAspect="1"/>
          </p:cNvPicPr>
          <p:nvPr/>
        </p:nvPicPr>
        <p:blipFill>
          <a:blip r:embed="rId3" cstate="screen">
            <a:extLst>
              <a:ext uri="{28A0092B-C50C-407E-A947-70E740481C1C}">
                <a14:useLocalDpi xmlns:a14="http://schemas.microsoft.com/office/drawing/2010/main"/>
              </a:ext>
            </a:extLst>
          </a:blip>
          <a:srcRect l="12355" t="11137" r="13399" b="24706"/>
          <a:stretch>
            <a:fillRect/>
          </a:stretch>
        </p:blipFill>
        <p:spPr>
          <a:xfrm>
            <a:off x="495543" y="216635"/>
            <a:ext cx="8433304" cy="5466279"/>
          </a:xfrm>
          <a:prstGeom prst="rect">
            <a:avLst/>
          </a:prstGeom>
        </p:spPr>
      </p:pic>
    </p:spTree>
    <p:extLst>
      <p:ext uri="{BB962C8B-B14F-4D97-AF65-F5344CB8AC3E}">
        <p14:creationId xmlns:p14="http://schemas.microsoft.com/office/powerpoint/2010/main" val="3142003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ardonnay4.jpg"/>
          <p:cNvPicPr>
            <a:picLocks noChangeAspect="1"/>
          </p:cNvPicPr>
          <p:nvPr/>
        </p:nvPicPr>
        <p:blipFill>
          <a:blip r:embed="rId3" cstate="screen">
            <a:extLst>
              <a:ext uri="{28A0092B-C50C-407E-A947-70E740481C1C}">
                <a14:useLocalDpi xmlns:a14="http://schemas.microsoft.com/office/drawing/2010/main"/>
              </a:ext>
            </a:extLst>
          </a:blip>
          <a:srcRect l="4955" t="13775" r="6808" b="6028"/>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21218243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ardonnay5.jpg"/>
          <p:cNvPicPr>
            <a:picLocks noChangeAspect="1"/>
          </p:cNvPicPr>
          <p:nvPr/>
        </p:nvPicPr>
        <p:blipFill>
          <a:blip r:embed="rId3" cstate="screen">
            <a:extLst>
              <a:ext uri="{28A0092B-C50C-407E-A947-70E740481C1C}">
                <a14:useLocalDpi xmlns:a14="http://schemas.microsoft.com/office/drawing/2010/main"/>
              </a:ext>
            </a:extLst>
          </a:blip>
          <a:srcRect l="5318" t="8774" r="5318" b="10004"/>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36330665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ardonnay6.jpg"/>
          <p:cNvPicPr>
            <a:picLocks noChangeAspect="1"/>
          </p:cNvPicPr>
          <p:nvPr/>
        </p:nvPicPr>
        <p:blipFill>
          <a:blip r:embed="rId3" cstate="screen">
            <a:extLst>
              <a:ext uri="{28A0092B-C50C-407E-A947-70E740481C1C}">
                <a14:useLocalDpi xmlns:a14="http://schemas.microsoft.com/office/drawing/2010/main"/>
              </a:ext>
            </a:extLst>
          </a:blip>
          <a:srcRect l="5324" t="8961" r="5202" b="11044"/>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14974620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7.jpg"/>
          <p:cNvPicPr>
            <a:picLocks noChangeAspect="1"/>
          </p:cNvPicPr>
          <p:nvPr/>
        </p:nvPicPr>
        <p:blipFill>
          <a:blip r:embed="rId3" cstate="screen">
            <a:extLst>
              <a:ext uri="{28A0092B-C50C-407E-A947-70E740481C1C}">
                <a14:useLocalDpi xmlns:a14="http://schemas.microsoft.com/office/drawing/2010/main"/>
              </a:ext>
            </a:extLst>
          </a:blip>
          <a:srcRect l="4054" t="6004" r="-945" b="5934"/>
          <a:stretch>
            <a:fillRect/>
          </a:stretch>
        </p:blipFill>
        <p:spPr>
          <a:xfrm>
            <a:off x="815583" y="368300"/>
            <a:ext cx="7921625" cy="5400675"/>
          </a:xfrm>
          <a:prstGeom prst="rect">
            <a:avLst/>
          </a:prstGeom>
        </p:spPr>
      </p:pic>
    </p:spTree>
    <p:extLst>
      <p:ext uri="{BB962C8B-B14F-4D97-AF65-F5344CB8AC3E}">
        <p14:creationId xmlns:p14="http://schemas.microsoft.com/office/powerpoint/2010/main" val="32591537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ardonnay9.jpg"/>
          <p:cNvPicPr>
            <a:picLocks noChangeAspect="1"/>
          </p:cNvPicPr>
          <p:nvPr/>
        </p:nvPicPr>
        <p:blipFill>
          <a:blip r:embed="rId3" cstate="screen">
            <a:extLst>
              <a:ext uri="{28A0092B-C50C-407E-A947-70E740481C1C}">
                <a14:useLocalDpi xmlns:a14="http://schemas.microsoft.com/office/drawing/2010/main"/>
              </a:ext>
            </a:extLst>
          </a:blip>
          <a:srcRect l="5439" t="7632" r="5310" b="11249"/>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42266316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27403FC-016E-2CBD-9FC5-79441EB91D9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xmlns="" id="{63B56C1E-0E78-2CDF-1A19-FE14EA1C9C1D}"/>
              </a:ext>
            </a:extLst>
          </p:cNvPr>
          <p:cNvPicPr>
            <a:picLocks noChangeAspect="1"/>
          </p:cNvPicPr>
          <p:nvPr/>
        </p:nvPicPr>
        <p:blipFill>
          <a:blip r:embed="rId3"/>
          <a:srcRect l="18434" t="2423" r="2094" b="2533"/>
          <a:stretch>
            <a:fillRect/>
          </a:stretch>
        </p:blipFill>
        <p:spPr>
          <a:xfrm>
            <a:off x="2149934" y="368300"/>
            <a:ext cx="6382879" cy="5400675"/>
          </a:xfrm>
          <a:prstGeom prst="rect">
            <a:avLst/>
          </a:prstGeom>
        </p:spPr>
      </p:pic>
      <p:pic>
        <p:nvPicPr>
          <p:cNvPr id="4" name="Picture 3">
            <a:extLst>
              <a:ext uri="{FF2B5EF4-FFF2-40B4-BE49-F238E27FC236}">
                <a16:creationId xmlns:a16="http://schemas.microsoft.com/office/drawing/2014/main" xmlns="" id="{84FD8AB3-E9C5-937F-E593-CA1B4F386C8B}"/>
              </a:ext>
            </a:extLst>
          </p:cNvPr>
          <p:cNvPicPr>
            <a:picLocks noChangeAspect="1"/>
          </p:cNvPicPr>
          <p:nvPr/>
        </p:nvPicPr>
        <p:blipFill>
          <a:blip r:embed="rId3"/>
          <a:srcRect t="15914" r="85455" b="20582"/>
          <a:stretch>
            <a:fillRect/>
          </a:stretch>
        </p:blipFill>
        <p:spPr>
          <a:xfrm>
            <a:off x="426290" y="365760"/>
            <a:ext cx="1749989" cy="5405555"/>
          </a:xfrm>
          <a:prstGeom prst="rect">
            <a:avLst/>
          </a:prstGeom>
        </p:spPr>
      </p:pic>
    </p:spTree>
    <p:extLst>
      <p:ext uri="{BB962C8B-B14F-4D97-AF65-F5344CB8AC3E}">
        <p14:creationId xmlns:p14="http://schemas.microsoft.com/office/powerpoint/2010/main" val="28842702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ardonnay11.jpg"/>
          <p:cNvPicPr>
            <a:picLocks noChangeAspect="1"/>
          </p:cNvPicPr>
          <p:nvPr/>
        </p:nvPicPr>
        <p:blipFill>
          <a:blip r:embed="rId3" cstate="screen">
            <a:extLst>
              <a:ext uri="{28A0092B-C50C-407E-A947-70E740481C1C}">
                <a14:useLocalDpi xmlns:a14="http://schemas.microsoft.com/office/drawing/2010/main"/>
              </a:ext>
            </a:extLst>
          </a:blip>
          <a:srcRect l="6670" t="7095" r="6685" b="14155"/>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2998873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ardonnay12.jpg"/>
          <p:cNvPicPr>
            <a:picLocks noChangeAspect="1"/>
          </p:cNvPicPr>
          <p:nvPr/>
        </p:nvPicPr>
        <p:blipFill>
          <a:blip r:embed="rId3" cstate="screen">
            <a:extLst>
              <a:ext uri="{28A0092B-C50C-407E-A947-70E740481C1C}">
                <a14:useLocalDpi xmlns:a14="http://schemas.microsoft.com/office/drawing/2010/main"/>
              </a:ext>
            </a:extLst>
          </a:blip>
          <a:srcRect l="5304" t="8269" r="5546" b="10704"/>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24360617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ardonnay13.jpg"/>
          <p:cNvPicPr>
            <a:picLocks noChangeAspect="1"/>
          </p:cNvPicPr>
          <p:nvPr/>
        </p:nvPicPr>
        <p:blipFill>
          <a:blip r:embed="rId3" cstate="screen">
            <a:extLst>
              <a:ext uri="{28A0092B-C50C-407E-A947-70E740481C1C}">
                <a14:useLocalDpi xmlns:a14="http://schemas.microsoft.com/office/drawing/2010/main"/>
              </a:ext>
            </a:extLst>
          </a:blip>
          <a:srcRect l="4633" t="10658" r="5124" b="7323"/>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23896163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forum.jpg" descr="/Users/ericamoodie/Documents/Updates to PP/Chardonnay/Jpegs/forum.jpg"/>
          <p:cNvPicPr>
            <a:picLocks noChangeAspect="1"/>
          </p:cNvPicPr>
          <p:nvPr/>
        </p:nvPicPr>
        <p:blipFill>
          <a:blip r:embed="rId3" r:link="rId4" cstate="screen">
            <a:extLst>
              <a:ext uri="{28A0092B-C50C-407E-A947-70E740481C1C}">
                <a14:useLocalDpi xmlns:a14="http://schemas.microsoft.com/office/drawing/2010/main"/>
              </a:ext>
            </a:extLst>
          </a:blip>
          <a:srcRect l="24387" t="43442" r="4616" b="16124"/>
          <a:stretch>
            <a:fillRect/>
          </a:stretch>
        </p:blipFill>
        <p:spPr>
          <a:xfrm>
            <a:off x="611188" y="2377439"/>
            <a:ext cx="7921625" cy="3407437"/>
          </a:xfrm>
          <a:prstGeom prst="rect">
            <a:avLst/>
          </a:prstGeom>
        </p:spPr>
      </p:pic>
      <p:sp>
        <p:nvSpPr>
          <p:cNvPr id="2" name="Rectangle 1"/>
          <p:cNvSpPr/>
          <p:nvPr/>
        </p:nvSpPr>
        <p:spPr>
          <a:xfrm>
            <a:off x="822950" y="5812007"/>
            <a:ext cx="6485352" cy="215444"/>
          </a:xfrm>
          <a:prstGeom prst="rect">
            <a:avLst/>
          </a:prstGeom>
        </p:spPr>
        <p:txBody>
          <a:bodyPr wrap="square">
            <a:spAutoFit/>
          </a:bodyPr>
          <a:lstStyle/>
          <a:p>
            <a:pPr>
              <a:defRPr/>
            </a:pPr>
            <a:r>
              <a:rPr lang="en-ZA" sz="800" dirty="0">
                <a:solidFill>
                  <a:srgbClr val="5C3719"/>
                </a:solidFill>
                <a:latin typeface="Avenir Next LT Pro Light" panose="020B0304020202020204" pitchFamily="34" charset="77"/>
              </a:rPr>
              <a:t>Visit http://on.fb.me/1nUcbsa for more information.</a:t>
            </a:r>
            <a:endParaRPr lang="en-GB" sz="800" dirty="0">
              <a:solidFill>
                <a:srgbClr val="5C3719"/>
              </a:solidFill>
              <a:latin typeface="Avenir Next LT Pro Light" panose="020B0304020202020204" pitchFamily="34" charset="77"/>
            </a:endParaRPr>
          </a:p>
        </p:txBody>
      </p:sp>
      <p:pic>
        <p:nvPicPr>
          <p:cNvPr id="10" name="forum.jpg" descr="/Users/ericamoodie/Documents/Updates to PP/Chardonnay/Jpegs/forum.jpg">
            <a:extLst>
              <a:ext uri="{FF2B5EF4-FFF2-40B4-BE49-F238E27FC236}">
                <a16:creationId xmlns:a16="http://schemas.microsoft.com/office/drawing/2014/main" xmlns="" id="{6D9EF7F0-89A4-BE14-9417-44EE1FD7224B}"/>
              </a:ext>
            </a:extLst>
          </p:cNvPr>
          <p:cNvPicPr>
            <a:picLocks noChangeAspect="1"/>
          </p:cNvPicPr>
          <p:nvPr/>
        </p:nvPicPr>
        <p:blipFill>
          <a:blip r:embed="rId3" r:link="rId4" cstate="screen">
            <a:extLst>
              <a:ext uri="{28A0092B-C50C-407E-A947-70E740481C1C}">
                <a14:useLocalDpi xmlns:a14="http://schemas.microsoft.com/office/drawing/2010/main"/>
              </a:ext>
            </a:extLst>
          </a:blip>
          <a:srcRect l="11206" t="7864" r="69814" b="65418"/>
          <a:stretch>
            <a:fillRect/>
          </a:stretch>
        </p:blipFill>
        <p:spPr>
          <a:xfrm>
            <a:off x="603237" y="288787"/>
            <a:ext cx="1782155" cy="1881919"/>
          </a:xfrm>
          <a:prstGeom prst="rect">
            <a:avLst/>
          </a:prstGeom>
        </p:spPr>
      </p:pic>
    </p:spTree>
    <p:extLst>
      <p:ext uri="{BB962C8B-B14F-4D97-AF65-F5344CB8AC3E}">
        <p14:creationId xmlns:p14="http://schemas.microsoft.com/office/powerpoint/2010/main" val="33574061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ardonnay15.jpg"/>
          <p:cNvPicPr>
            <a:picLocks noChangeAspect="1"/>
          </p:cNvPicPr>
          <p:nvPr/>
        </p:nvPicPr>
        <p:blipFill>
          <a:blip r:embed="rId3" cstate="screen">
            <a:extLst>
              <a:ext uri="{28A0092B-C50C-407E-A947-70E740481C1C}">
                <a14:useLocalDpi xmlns:a14="http://schemas.microsoft.com/office/drawing/2010/main"/>
              </a:ext>
            </a:extLst>
          </a:blip>
          <a:srcRect l="5668" t="10044" r="5183" b="8931"/>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6890989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ardonnay16.jpg"/>
          <p:cNvPicPr>
            <a:picLocks noChangeAspect="1"/>
          </p:cNvPicPr>
          <p:nvPr/>
        </p:nvPicPr>
        <p:blipFill>
          <a:blip r:embed="rId3" cstate="screen">
            <a:extLst>
              <a:ext uri="{28A0092B-C50C-407E-A947-70E740481C1C}">
                <a14:useLocalDpi xmlns:a14="http://schemas.microsoft.com/office/drawing/2010/main"/>
              </a:ext>
            </a:extLst>
          </a:blip>
          <a:srcRect l="5418" t="9723" r="5418" b="9240"/>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41344860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ardonnay17.jpg"/>
          <p:cNvPicPr>
            <a:picLocks noChangeAspect="1"/>
          </p:cNvPicPr>
          <p:nvPr/>
        </p:nvPicPr>
        <p:blipFill>
          <a:blip r:embed="rId3" cstate="screen">
            <a:extLst>
              <a:ext uri="{28A0092B-C50C-407E-A947-70E740481C1C}">
                <a14:useLocalDpi xmlns:a14="http://schemas.microsoft.com/office/drawing/2010/main"/>
              </a:ext>
            </a:extLst>
          </a:blip>
          <a:srcRect l="5196" t="10385" r="5439" b="8392"/>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39500189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ardonnay18.jpg"/>
          <p:cNvPicPr>
            <a:picLocks noChangeAspect="1"/>
          </p:cNvPicPr>
          <p:nvPr/>
        </p:nvPicPr>
        <p:blipFill>
          <a:blip r:embed="rId3" cstate="screen">
            <a:extLst>
              <a:ext uri="{28A0092B-C50C-407E-A947-70E740481C1C}">
                <a14:useLocalDpi xmlns:a14="http://schemas.microsoft.com/office/drawing/2010/main"/>
              </a:ext>
            </a:extLst>
          </a:blip>
          <a:srcRect l="5196" t="7156" r="5439" b="11622"/>
          <a:stretch>
            <a:fillRect/>
          </a:stretch>
        </p:blipFill>
        <p:spPr>
          <a:xfrm>
            <a:off x="611188" y="368300"/>
            <a:ext cx="7921625" cy="5400675"/>
          </a:xfrm>
          <a:prstGeom prst="rect">
            <a:avLst/>
          </a:prstGeom>
        </p:spPr>
      </p:pic>
      <p:grpSp>
        <p:nvGrpSpPr>
          <p:cNvPr id="3" name="Group 2"/>
          <p:cNvGrpSpPr/>
          <p:nvPr/>
        </p:nvGrpSpPr>
        <p:grpSpPr>
          <a:xfrm>
            <a:off x="-13562" y="400949"/>
            <a:ext cx="369332" cy="1119517"/>
            <a:chOff x="-13562" y="400949"/>
            <a:chExt cx="369332" cy="1119517"/>
          </a:xfrm>
        </p:grpSpPr>
        <p:sp>
          <p:nvSpPr>
            <p:cNvPr id="4" name="Rectangle 3"/>
            <p:cNvSpPr/>
            <p:nvPr/>
          </p:nvSpPr>
          <p:spPr>
            <a:xfrm>
              <a:off x="0" y="400950"/>
              <a:ext cx="342899" cy="1119515"/>
            </a:xfrm>
            <a:prstGeom prst="rect">
              <a:avLst/>
            </a:prstGeom>
            <a:solidFill>
              <a:srgbClr val="063E9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p:cNvSpPr txBox="1"/>
            <p:nvPr/>
          </p:nvSpPr>
          <p:spPr>
            <a:xfrm rot="16200000">
              <a:off x="-388655" y="776042"/>
              <a:ext cx="1119517" cy="369332"/>
            </a:xfrm>
            <a:prstGeom prst="rect">
              <a:avLst/>
            </a:prstGeom>
            <a:noFill/>
          </p:spPr>
          <p:txBody>
            <a:bodyPr wrap="square" rtlCol="0">
              <a:spAutoFit/>
            </a:bodyPr>
            <a:lstStyle/>
            <a:p>
              <a:pPr algn="ctr"/>
              <a:r>
                <a:rPr lang="en-US" spc="200" dirty="0">
                  <a:solidFill>
                    <a:schemeClr val="bg1"/>
                  </a:solidFill>
                  <a:latin typeface="Myriad Pro"/>
                  <a:cs typeface="Myriad Pro"/>
                </a:rPr>
                <a:t>WOSA</a:t>
              </a:r>
            </a:p>
          </p:txBody>
        </p:sp>
      </p:grpSp>
    </p:spTree>
    <p:extLst>
      <p:ext uri="{BB962C8B-B14F-4D97-AF65-F5344CB8AC3E}">
        <p14:creationId xmlns:p14="http://schemas.microsoft.com/office/powerpoint/2010/main" val="37720381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ardonnay19.jpg"/>
          <p:cNvPicPr>
            <a:picLocks noChangeAspect="1"/>
          </p:cNvPicPr>
          <p:nvPr/>
        </p:nvPicPr>
        <p:blipFill>
          <a:blip r:embed="rId3" cstate="screen">
            <a:extLst>
              <a:ext uri="{28A0092B-C50C-407E-A947-70E740481C1C}">
                <a14:useLocalDpi xmlns:a14="http://schemas.microsoft.com/office/drawing/2010/main"/>
              </a:ext>
            </a:extLst>
          </a:blip>
          <a:srcRect l="5087" t="7013" r="5330" b="11567"/>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8385997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ardonnay20.jpg"/>
          <p:cNvPicPr>
            <a:picLocks noChangeAspect="1"/>
          </p:cNvPicPr>
          <p:nvPr/>
        </p:nvPicPr>
        <p:blipFill>
          <a:blip r:embed="rId3" cstate="screen">
            <a:extLst>
              <a:ext uri="{28A0092B-C50C-407E-A947-70E740481C1C}">
                <a14:useLocalDpi xmlns:a14="http://schemas.microsoft.com/office/drawing/2010/main"/>
              </a:ext>
            </a:extLst>
          </a:blip>
          <a:srcRect l="5445" t="7004" r="5080" b="11675"/>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33536438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ardonnay21.jpg"/>
          <p:cNvPicPr>
            <a:picLocks noChangeAspect="1"/>
          </p:cNvPicPr>
          <p:nvPr/>
        </p:nvPicPr>
        <p:blipFill>
          <a:blip r:embed="rId3" cstate="screen">
            <a:extLst>
              <a:ext uri="{28A0092B-C50C-407E-A947-70E740481C1C}">
                <a14:useLocalDpi xmlns:a14="http://schemas.microsoft.com/office/drawing/2010/main"/>
              </a:ext>
            </a:extLst>
          </a:blip>
          <a:srcRect l="5560" t="9422" r="5074" b="9356"/>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13527401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ardonnay22.jpg"/>
          <p:cNvPicPr>
            <a:picLocks noChangeAspect="1"/>
          </p:cNvPicPr>
          <p:nvPr/>
        </p:nvPicPr>
        <p:blipFill>
          <a:blip r:embed="rId3" cstate="screen">
            <a:extLst>
              <a:ext uri="{28A0092B-C50C-407E-A947-70E740481C1C}">
                <a14:useLocalDpi xmlns:a14="http://schemas.microsoft.com/office/drawing/2010/main"/>
              </a:ext>
            </a:extLst>
          </a:blip>
          <a:srcRect l="4989" t="7046" r="4991" b="11137"/>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35775459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6C9E5FF3-BF8C-35CC-267F-9DF8DD1BF314}"/>
              </a:ext>
            </a:extLst>
          </p:cNvPr>
          <p:cNvPicPr>
            <a:picLocks noChangeAspect="1"/>
          </p:cNvPicPr>
          <p:nvPr/>
        </p:nvPicPr>
        <p:blipFill>
          <a:blip r:embed="rId2"/>
          <a:srcRect/>
          <a:stretch/>
        </p:blipFill>
        <p:spPr>
          <a:xfrm>
            <a:off x="-2" y="-2"/>
            <a:ext cx="9144000" cy="6858000"/>
          </a:xfrm>
          <a:prstGeom prst="rect">
            <a:avLst/>
          </a:prstGeom>
        </p:spPr>
      </p:pic>
      <p:sp>
        <p:nvSpPr>
          <p:cNvPr id="3" name="object 20">
            <a:extLst>
              <a:ext uri="{FF2B5EF4-FFF2-40B4-BE49-F238E27FC236}">
                <a16:creationId xmlns:a16="http://schemas.microsoft.com/office/drawing/2014/main" xmlns="" id="{1ACC3694-589B-756B-37B2-A9A464FF23D8}"/>
              </a:ext>
            </a:extLst>
          </p:cNvPr>
          <p:cNvSpPr txBox="1"/>
          <p:nvPr/>
        </p:nvSpPr>
        <p:spPr>
          <a:xfrm>
            <a:off x="611188" y="2100431"/>
            <a:ext cx="7921625" cy="3285515"/>
          </a:xfrm>
          <a:prstGeom prst="rect">
            <a:avLst/>
          </a:prstGeom>
        </p:spPr>
        <p:txBody>
          <a:bodyPr vert="horz" wrap="square" lIns="0" tIns="15240" rIns="0" bIns="0" rtlCol="0">
            <a:spAutoFit/>
          </a:bodyPr>
          <a:lstStyle/>
          <a:p>
            <a:pPr algn="ctr">
              <a:lnSpc>
                <a:spcPct val="100000"/>
              </a:lnSpc>
              <a:spcBef>
                <a:spcPts val="120"/>
              </a:spcBef>
            </a:pPr>
            <a:r>
              <a:rPr lang="en-US" sz="3000" b="1" spc="-65" dirty="0" smtClean="0">
                <a:solidFill>
                  <a:srgbClr val="FFFFFF"/>
                </a:solidFill>
                <a:latin typeface="Avenir Next LT Pro Demi" panose="020B0504020202020204" pitchFamily="34" charset="77"/>
                <a:cs typeface="Segoe UI"/>
              </a:rPr>
              <a:t>“We have such diverse sites </a:t>
            </a:r>
            <a:br>
              <a:rPr lang="en-US" sz="3000" b="1" spc="-65" dirty="0" smtClean="0">
                <a:solidFill>
                  <a:srgbClr val="FFFFFF"/>
                </a:solidFill>
                <a:latin typeface="Avenir Next LT Pro Demi" panose="020B0504020202020204" pitchFamily="34" charset="77"/>
                <a:cs typeface="Segoe UI"/>
              </a:rPr>
            </a:br>
            <a:r>
              <a:rPr lang="en-US" sz="3000" b="1" spc="-65" dirty="0" smtClean="0">
                <a:solidFill>
                  <a:srgbClr val="FFFFFF"/>
                </a:solidFill>
                <a:latin typeface="Avenir Next LT Pro Demi" panose="020B0504020202020204" pitchFamily="34" charset="77"/>
                <a:cs typeface="Segoe UI"/>
              </a:rPr>
              <a:t>in South Africa. </a:t>
            </a:r>
            <a:br>
              <a:rPr lang="en-US" sz="3000" b="1" spc="-65" dirty="0" smtClean="0">
                <a:solidFill>
                  <a:srgbClr val="FFFFFF"/>
                </a:solidFill>
                <a:latin typeface="Avenir Next LT Pro Demi" panose="020B0504020202020204" pitchFamily="34" charset="77"/>
                <a:cs typeface="Segoe UI"/>
              </a:rPr>
            </a:br>
            <a:r>
              <a:rPr lang="en-US" sz="3000" b="1" spc="-65" dirty="0" smtClean="0">
                <a:solidFill>
                  <a:srgbClr val="FFFFFF"/>
                </a:solidFill>
                <a:latin typeface="Avenir Next LT Pro Demi" panose="020B0504020202020204" pitchFamily="34" charset="77"/>
                <a:cs typeface="Segoe UI"/>
              </a:rPr>
              <a:t>Simply follow your taste and </a:t>
            </a:r>
            <a:br>
              <a:rPr lang="en-US" sz="3000" b="1" spc="-65" dirty="0" smtClean="0">
                <a:solidFill>
                  <a:srgbClr val="FFFFFF"/>
                </a:solidFill>
                <a:latin typeface="Avenir Next LT Pro Demi" panose="020B0504020202020204" pitchFamily="34" charset="77"/>
                <a:cs typeface="Segoe UI"/>
              </a:rPr>
            </a:br>
            <a:r>
              <a:rPr lang="en-US" sz="3000" b="1" spc="-65" dirty="0" smtClean="0">
                <a:solidFill>
                  <a:srgbClr val="FFFFFF"/>
                </a:solidFill>
                <a:latin typeface="Avenir Next LT Pro Demi" panose="020B0504020202020204" pitchFamily="34" charset="77"/>
                <a:cs typeface="Segoe UI"/>
              </a:rPr>
              <a:t>choose your wine.”</a:t>
            </a:r>
          </a:p>
          <a:p>
            <a:pPr algn="ctr">
              <a:lnSpc>
                <a:spcPct val="100000"/>
              </a:lnSpc>
              <a:spcBef>
                <a:spcPts val="120"/>
              </a:spcBef>
            </a:pPr>
            <a:endParaRPr lang="en-US" sz="3000" b="1" spc="-65" dirty="0" smtClean="0">
              <a:solidFill>
                <a:srgbClr val="FFFFFF"/>
              </a:solidFill>
              <a:latin typeface="Avenir Next LT Pro Demi" panose="020B0504020202020204" pitchFamily="34" charset="77"/>
              <a:cs typeface="Segoe UI"/>
            </a:endParaRPr>
          </a:p>
          <a:p>
            <a:pPr algn="ctr">
              <a:lnSpc>
                <a:spcPct val="100000"/>
              </a:lnSpc>
              <a:spcBef>
                <a:spcPts val="120"/>
              </a:spcBef>
            </a:pPr>
            <a:r>
              <a:rPr lang="en-US" sz="2000" spc="-65" dirty="0" smtClean="0">
                <a:solidFill>
                  <a:srgbClr val="FFFFFF"/>
                </a:solidFill>
                <a:latin typeface="Avenir Next LT Pro" panose="020B0504020202020204" pitchFamily="34" charset="77"/>
                <a:cs typeface="Segoe UI"/>
              </a:rPr>
              <a:t>– Sjaak Nelson, winemaker at Jordan Wine Estate and </a:t>
            </a:r>
            <a:br>
              <a:rPr lang="en-US" sz="2000" spc="-65" dirty="0" smtClean="0">
                <a:solidFill>
                  <a:srgbClr val="FFFFFF"/>
                </a:solidFill>
                <a:latin typeface="Avenir Next LT Pro" panose="020B0504020202020204" pitchFamily="34" charset="77"/>
                <a:cs typeface="Segoe UI"/>
              </a:rPr>
            </a:br>
            <a:r>
              <a:rPr lang="en-US" sz="2000" spc="-65" dirty="0" smtClean="0">
                <a:solidFill>
                  <a:srgbClr val="FFFFFF"/>
                </a:solidFill>
                <a:latin typeface="Avenir Next LT Pro" panose="020B0504020202020204" pitchFamily="34" charset="77"/>
                <a:cs typeface="Segoe UI"/>
              </a:rPr>
              <a:t>chair of the Chardonnay Association </a:t>
            </a:r>
          </a:p>
          <a:p>
            <a:pPr algn="ctr">
              <a:lnSpc>
                <a:spcPct val="100000"/>
              </a:lnSpc>
              <a:spcBef>
                <a:spcPts val="120"/>
              </a:spcBef>
            </a:pPr>
            <a:endParaRPr lang="en-US" sz="2000" spc="-65" dirty="0">
              <a:solidFill>
                <a:srgbClr val="FFFFFF"/>
              </a:solidFill>
              <a:latin typeface="Avenir Next LT Pro" panose="020B0504020202020204" pitchFamily="34" charset="77"/>
              <a:cs typeface="Segoe UI"/>
            </a:endParaRPr>
          </a:p>
        </p:txBody>
      </p:sp>
    </p:spTree>
    <p:extLst>
      <p:ext uri="{BB962C8B-B14F-4D97-AF65-F5344CB8AC3E}">
        <p14:creationId xmlns:p14="http://schemas.microsoft.com/office/powerpoint/2010/main" val="17239727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1BE84704-A50E-5487-F7BD-E16CB72EF886}"/>
              </a:ext>
            </a:extLst>
          </p:cNvPr>
          <p:cNvPicPr>
            <a:picLocks noChangeAspect="1"/>
          </p:cNvPicPr>
          <p:nvPr/>
        </p:nvPicPr>
        <p:blipFill>
          <a:blip r:embed="rId3"/>
          <a:srcRect/>
          <a:stretch/>
        </p:blipFill>
        <p:spPr>
          <a:xfrm>
            <a:off x="-2" y="-2"/>
            <a:ext cx="9144000" cy="6858000"/>
          </a:xfrm>
          <a:prstGeom prst="rect">
            <a:avLst/>
          </a:prstGeom>
        </p:spPr>
      </p:pic>
      <p:sp>
        <p:nvSpPr>
          <p:cNvPr id="5" name="object 20">
            <a:extLst>
              <a:ext uri="{FF2B5EF4-FFF2-40B4-BE49-F238E27FC236}">
                <a16:creationId xmlns:a16="http://schemas.microsoft.com/office/drawing/2014/main" xmlns="" id="{77DFABF0-92BF-44A1-A465-A2C7B3C42D8A}"/>
              </a:ext>
            </a:extLst>
          </p:cNvPr>
          <p:cNvSpPr txBox="1"/>
          <p:nvPr/>
        </p:nvSpPr>
        <p:spPr>
          <a:xfrm>
            <a:off x="22860" y="4915057"/>
            <a:ext cx="9121140" cy="784830"/>
          </a:xfrm>
          <a:prstGeom prst="rect">
            <a:avLst/>
          </a:prstGeom>
        </p:spPr>
        <p:txBody>
          <a:bodyPr vert="horz" wrap="square" lIns="0" tIns="15240" rIns="0" bIns="0" rtlCol="0">
            <a:spAutoFit/>
          </a:bodyPr>
          <a:lstStyle/>
          <a:p>
            <a:pPr algn="ctr">
              <a:lnSpc>
                <a:spcPct val="100000"/>
              </a:lnSpc>
              <a:spcBef>
                <a:spcPts val="120"/>
              </a:spcBef>
            </a:pPr>
            <a:r>
              <a:rPr lang="en-US" sz="5000" b="1" spc="-65" dirty="0">
                <a:solidFill>
                  <a:srgbClr val="FFFFFF"/>
                </a:solidFill>
                <a:latin typeface="Avenir Next LT Pro" panose="020B0504020202020204" pitchFamily="34" charset="77"/>
                <a:cs typeface="Segoe UI"/>
              </a:rPr>
              <a:t>The end</a:t>
            </a:r>
            <a:endParaRPr sz="5000" b="1" dirty="0">
              <a:latin typeface="Avenir Next LT Pro" panose="020B0504020202020204" pitchFamily="34" charset="77"/>
              <a:cs typeface="Segoe UI"/>
            </a:endParaRPr>
          </a:p>
        </p:txBody>
      </p:sp>
    </p:spTree>
    <p:extLst>
      <p:ext uri="{BB962C8B-B14F-4D97-AF65-F5344CB8AC3E}">
        <p14:creationId xmlns:p14="http://schemas.microsoft.com/office/powerpoint/2010/main" val="34163521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10923</TotalTime>
  <Words>694</Words>
  <Application>Microsoft Office PowerPoint</Application>
  <PresentationFormat>On-screen Show (4:3)</PresentationFormat>
  <Paragraphs>50</Paragraphs>
  <Slides>23</Slides>
  <Notes>22</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private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WOSA</dc:creator>
  <cp:lastModifiedBy>Lindsaye</cp:lastModifiedBy>
  <cp:revision>279</cp:revision>
  <cp:lastPrinted>2016-05-23T10:12:21Z</cp:lastPrinted>
  <dcterms:created xsi:type="dcterms:W3CDTF">2013-06-26T13:00:34Z</dcterms:created>
  <dcterms:modified xsi:type="dcterms:W3CDTF">2026-07-31T06:33:02Z</dcterms:modified>
</cp:coreProperties>
</file>