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4" r:id="rId10"/>
    <p:sldId id="381" r:id="rId11"/>
    <p:sldId id="382" r:id="rId12"/>
    <p:sldId id="393" r:id="rId13"/>
    <p:sldId id="388" r:id="rId14"/>
    <p:sldId id="385" r:id="rId15"/>
    <p:sldId id="386" r:id="rId16"/>
    <p:sldId id="387" r:id="rId17"/>
    <p:sldId id="389" r:id="rId18"/>
    <p:sldId id="390" r:id="rId19"/>
    <p:sldId id="391" r:id="rId20"/>
    <p:sldId id="395" r:id="rId21"/>
    <p:sldId id="394" r:id="rId22"/>
    <p:sldId id="396" r:id="rId23"/>
    <p:sldId id="392" r:id="rId24"/>
    <p:sldId id="363" r:id="rId2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50" autoAdjust="0"/>
    <p:restoredTop sz="94355" autoAdjust="0"/>
  </p:normalViewPr>
  <p:slideViewPr>
    <p:cSldViewPr snapToGrid="0" snapToObjects="1">
      <p:cViewPr>
        <p:scale>
          <a:sx n="60" d="100"/>
          <a:sy n="60" d="100"/>
        </p:scale>
        <p:origin x="-142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BB4CB-2106-2537-2860-9E0F8820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CAA471-7411-ED34-4812-8E8751DB2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1A42C8F-88D7-2F6D-65EE-91ED51AE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860DF5-1254-1832-428E-8F3C3B1A3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94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F5A5F0-0FCB-12ED-7913-F19E6079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E6A37D3-C430-284A-CA54-7DD61689C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E9CB182-8E10-A407-1A63-9E2BF6E2C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3C7A80-7BF4-FC9E-3913-BBA6F4C3E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69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9FF5E4-7F63-658E-9007-B3F48158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4A0E66C-B587-5D79-E9FB-7CBEC009B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ACC4DAB-A6A9-90BB-3D3F-D58A9A96E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BBB6AF5-1401-3117-6DBB-D879B14EA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76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Constantia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Constantia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CONSTANTIA</a:t>
            </a:r>
            <a:endParaRPr lang="en-US" sz="3000" b="1" spc="-65" dirty="0">
              <a:solidFill>
                <a:srgbClr val="FFFFFF"/>
              </a:solidFill>
              <a:latin typeface="Avenir Next LT Pro" panose="020B0504020202020204" pitchFamily="34" charset="77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1"/>
            <a:ext cx="7921624" cy="9038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  <a:endParaRPr lang="en-GB" dirty="0"/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xmlns="" id="{A400D86A-3993-1F0E-79D7-63B2DA99AD4B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Cape Town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Constantia</a:t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 Hout Bay      		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STANTIA8.jpg">
            <a:extLst>
              <a:ext uri="{FF2B5EF4-FFF2-40B4-BE49-F238E27FC236}">
                <a16:creationId xmlns:a16="http://schemas.microsoft.com/office/drawing/2014/main" xmlns="" id="{446E81DB-651A-12F6-3D55-17A39686AD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10" t="6795" r="6262" b="21288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02B0C-03FB-D160-93FC-B94C62BB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E4C5DCE-47F2-F17C-97A1-B405F06EE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617818" cy="908050"/>
          </a:xfrm>
        </p:spPr>
        <p:txBody>
          <a:bodyPr wrap="square">
            <a:noAutofit/>
          </a:bodyPr>
          <a:lstStyle/>
          <a:p>
            <a:r>
              <a:rPr lang="en-ZA" dirty="0"/>
              <a:t>The vineyards in this premier viticultural ward climb up the east-facing slopes of </a:t>
            </a:r>
            <a:r>
              <a:rPr lang="en-ZA" dirty="0" err="1"/>
              <a:t>Constantiaberg</a:t>
            </a:r>
            <a:r>
              <a:rPr lang="en-ZA" dirty="0"/>
              <a:t> mountain.</a:t>
            </a:r>
          </a:p>
        </p:txBody>
      </p:sp>
      <p:pic>
        <p:nvPicPr>
          <p:cNvPr id="3" name="Picture 2" descr="CONSTANTIA9.jpg">
            <a:extLst>
              <a:ext uri="{FF2B5EF4-FFF2-40B4-BE49-F238E27FC236}">
                <a16:creationId xmlns:a16="http://schemas.microsoft.com/office/drawing/2014/main" xmlns="" id="{ADC262E1-9FFA-B8E4-B28A-C96B263C693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26" t="6401" r="12726" b="2584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617818" cy="908050"/>
          </a:xfrm>
        </p:spPr>
        <p:txBody>
          <a:bodyPr>
            <a:normAutofit/>
          </a:bodyPr>
          <a:lstStyle/>
          <a:p>
            <a:r>
              <a:rPr lang="en-ZA" sz="1100" dirty="0" err="1"/>
              <a:t>Constantiaberg</a:t>
            </a:r>
            <a:r>
              <a:rPr lang="en-ZA" sz="1100" dirty="0"/>
              <a:t> mountain is a southern extension of Table Mountain, below which the city of Cape Town and its suburbs spread out. Constantia is a 20-minute drive from Cape Town's CBD.</a:t>
            </a:r>
          </a:p>
        </p:txBody>
      </p:sp>
      <p:pic>
        <p:nvPicPr>
          <p:cNvPr id="2" name="Picture 1" descr="CONSTANTIA10.jpg">
            <a:extLst>
              <a:ext uri="{FF2B5EF4-FFF2-40B4-BE49-F238E27FC236}">
                <a16:creationId xmlns:a16="http://schemas.microsoft.com/office/drawing/2014/main" xmlns="" id="{94F564EC-5CF9-4F39-7C81-EAC5A8897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22" t="7076" r="10622" b="2134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65716"/>
            <a:ext cx="4680880" cy="908050"/>
          </a:xfrm>
        </p:spPr>
        <p:txBody>
          <a:bodyPr/>
          <a:lstStyle/>
          <a:p>
            <a:r>
              <a:rPr lang="en-ZA" dirty="0"/>
              <a:t>The Constantia valley was the cradle of winemaking in South Africa. It has a winemaking history dating back to 1685.</a:t>
            </a:r>
          </a:p>
        </p:txBody>
      </p:sp>
      <p:pic>
        <p:nvPicPr>
          <p:cNvPr id="3" name="Picture 2" descr="CONSTANTIA11.jpg">
            <a:extLst>
              <a:ext uri="{FF2B5EF4-FFF2-40B4-BE49-F238E27FC236}">
                <a16:creationId xmlns:a16="http://schemas.microsoft.com/office/drawing/2014/main" xmlns="" id="{E0ADB0DB-F524-F484-3276-5E4BF38C53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91" t="6138" r="16590" b="3113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manor house at Groot Constantia is considered </a:t>
            </a:r>
            <a:br>
              <a:rPr lang="en-ZA" dirty="0"/>
            </a:br>
            <a:r>
              <a:rPr lang="en-ZA" dirty="0"/>
              <a:t>the finest surviving example of Cape Dutch architecture </a:t>
            </a:r>
            <a:br>
              <a:rPr lang="en-ZA" dirty="0"/>
            </a:br>
            <a:r>
              <a:rPr lang="en-ZA" dirty="0"/>
              <a:t>in South Africa.</a:t>
            </a:r>
          </a:p>
        </p:txBody>
      </p:sp>
      <p:pic>
        <p:nvPicPr>
          <p:cNvPr id="2" name="Picture 1" descr="CONSTANTIA12.jpg">
            <a:extLst>
              <a:ext uri="{FF2B5EF4-FFF2-40B4-BE49-F238E27FC236}">
                <a16:creationId xmlns:a16="http://schemas.microsoft.com/office/drawing/2014/main" xmlns="" id="{625EED1F-0EE5-FC16-4DEC-CF75DD2817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7" t="6281" r="6735" b="37753"/>
          <a:stretch>
            <a:fillRect/>
          </a:stretch>
        </p:blipFill>
        <p:spPr>
          <a:xfrm>
            <a:off x="611188" y="368301"/>
            <a:ext cx="7921625" cy="380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valley was the site of Simon van der Stel’s </a:t>
            </a:r>
            <a:br>
              <a:rPr lang="en-ZA" dirty="0"/>
            </a:br>
            <a:r>
              <a:rPr lang="en-ZA" dirty="0"/>
              <a:t>17th-century wine farm.</a:t>
            </a:r>
          </a:p>
        </p:txBody>
      </p:sp>
      <p:pic>
        <p:nvPicPr>
          <p:cNvPr id="2" name="Picture 1" descr="CONSTANTIA13.jpg">
            <a:extLst>
              <a:ext uri="{FF2B5EF4-FFF2-40B4-BE49-F238E27FC236}">
                <a16:creationId xmlns:a16="http://schemas.microsoft.com/office/drawing/2014/main" xmlns="" id="{4CA50349-C77F-7A68-D361-9440E3DB82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10" t="6672" r="9910" b="2045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54301" cy="908050"/>
          </a:xfrm>
        </p:spPr>
        <p:txBody>
          <a:bodyPr>
            <a:normAutofit/>
          </a:bodyPr>
          <a:lstStyle/>
          <a:p>
            <a:r>
              <a:rPr lang="en-ZA" dirty="0"/>
              <a:t>It was also the source of the legendary Constantia dessert wines, which were famous throughout Europe during the 18th and 19th centuries.</a:t>
            </a:r>
          </a:p>
        </p:txBody>
      </p:sp>
      <p:pic>
        <p:nvPicPr>
          <p:cNvPr id="3" name="Picture 2" descr="CONSTANTIA14.jpg">
            <a:extLst>
              <a:ext uri="{FF2B5EF4-FFF2-40B4-BE49-F238E27FC236}">
                <a16:creationId xmlns:a16="http://schemas.microsoft.com/office/drawing/2014/main" xmlns="" id="{36E7539B-86B6-D305-49AA-B1CDCEC3F5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08" t="15945" r="45494" b="22004"/>
          <a:stretch>
            <a:fillRect/>
          </a:stretch>
        </p:blipFill>
        <p:spPr>
          <a:xfrm>
            <a:off x="4276121" y="590497"/>
            <a:ext cx="4343401" cy="4186453"/>
          </a:xfrm>
          <a:prstGeom prst="rect">
            <a:avLst/>
          </a:prstGeom>
        </p:spPr>
      </p:pic>
      <p:pic>
        <p:nvPicPr>
          <p:cNvPr id="2" name="Picture 1" descr="CONSTANTIA14.jpg">
            <a:extLst>
              <a:ext uri="{FF2B5EF4-FFF2-40B4-BE49-F238E27FC236}">
                <a16:creationId xmlns:a16="http://schemas.microsoft.com/office/drawing/2014/main" xmlns="" id="{A22B7937-9331-5A97-6F08-281B825CF4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467" t="19423" r="6547" b="31038"/>
          <a:stretch>
            <a:fillRect/>
          </a:stretch>
        </p:blipFill>
        <p:spPr>
          <a:xfrm>
            <a:off x="611188" y="2112579"/>
            <a:ext cx="3639149" cy="365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255211" cy="908050"/>
          </a:xfrm>
        </p:spPr>
        <p:txBody>
          <a:bodyPr/>
          <a:lstStyle/>
          <a:p>
            <a:r>
              <a:rPr lang="en-ZA" dirty="0"/>
              <a:t>The vines benefit from a mild maritime climate with cool sea breezes blowing in from False Bay, which is some five to 10 km away.</a:t>
            </a:r>
          </a:p>
        </p:txBody>
      </p:sp>
      <p:pic>
        <p:nvPicPr>
          <p:cNvPr id="3" name="Picture 2" descr="CONSTANTIA15.jpg">
            <a:extLst>
              <a:ext uri="{FF2B5EF4-FFF2-40B4-BE49-F238E27FC236}">
                <a16:creationId xmlns:a16="http://schemas.microsoft.com/office/drawing/2014/main" xmlns="" id="{035D56B9-B056-DD6A-3413-DB526384A4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54" t="6615" r="12028" b="2111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ZA" sz="1400" dirty="0"/>
              <a:t>The ward receives an average of 1 000 mm of rain annually, making irrigation unnecessary. </a:t>
            </a:r>
          </a:p>
          <a:p>
            <a:endParaRPr lang="en-ZA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3172BCF-6843-DF31-2FEA-45C76478E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8" t="6473" r="11956" b="20483"/>
          <a:stretch>
            <a:fillRect/>
          </a:stretch>
        </p:blipFill>
        <p:spPr>
          <a:xfrm>
            <a:off x="725214" y="368300"/>
            <a:ext cx="780759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617818" cy="908050"/>
          </a:xfrm>
        </p:spPr>
        <p:txBody>
          <a:bodyPr/>
          <a:lstStyle/>
          <a:p>
            <a:r>
              <a:rPr lang="en-GB" dirty="0"/>
              <a:t>Constantia ward has a mean February </a:t>
            </a:r>
            <a:r>
              <a:rPr lang="en-GB" dirty="0" smtClean="0"/>
              <a:t>temperature </a:t>
            </a:r>
            <a:r>
              <a:rPr lang="en-GB" dirty="0"/>
              <a:t>of 20.6˚C (Groot Constantia Weather Station).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D827FF-D9E7-BEA4-BA97-EA1F70E7F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3" t="6405" r="8269" b="2063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939901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The deep, predominantly yellow-brown and reddish-brown well-drained soils are mainly derived from granite, which forms the base of the sandstone that constitutes the upper formations of the mountains.</a:t>
            </a:r>
          </a:p>
        </p:txBody>
      </p:sp>
      <p:pic>
        <p:nvPicPr>
          <p:cNvPr id="3" name="Picture 2" descr="CONSTANTIA18.jpg">
            <a:extLst>
              <a:ext uri="{FF2B5EF4-FFF2-40B4-BE49-F238E27FC236}">
                <a16:creationId xmlns:a16="http://schemas.microsoft.com/office/drawing/2014/main" xmlns="" id="{D7BC4B49-A516-D0F3-D6C9-98ED1C1FB4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05" t="6604" r="8307" b="2078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STANTIA19.jpg">
            <a:extLst>
              <a:ext uri="{FF2B5EF4-FFF2-40B4-BE49-F238E27FC236}">
                <a16:creationId xmlns:a16="http://schemas.microsoft.com/office/drawing/2014/main" xmlns="" id="{8063283F-9ECC-F702-3A35-C63B1D8C6A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85" t="9836" r="10716" b="1989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724832" cy="908050"/>
          </a:xfrm>
        </p:spPr>
        <p:txBody>
          <a:bodyPr/>
          <a:lstStyle/>
          <a:p>
            <a:r>
              <a:rPr lang="en-ZA" dirty="0"/>
              <a:t>There are only a handful of cellars in the ward and these continue the tradition of crafting excellent wines characterised by complexity and elegance.</a:t>
            </a:r>
          </a:p>
        </p:txBody>
      </p:sp>
      <p:pic>
        <p:nvPicPr>
          <p:cNvPr id="2" name="Picture 1" descr="CONSTANTIA20.jpg">
            <a:extLst>
              <a:ext uri="{FF2B5EF4-FFF2-40B4-BE49-F238E27FC236}">
                <a16:creationId xmlns:a16="http://schemas.microsoft.com/office/drawing/2014/main" xmlns="" id="{1F738224-6BDC-5317-CB6E-17F4BB7967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31" t="6610" r="6115" b="39952"/>
          <a:stretch>
            <a:fillRect/>
          </a:stretch>
        </p:blipFill>
        <p:spPr>
          <a:xfrm>
            <a:off x="611188" y="368300"/>
            <a:ext cx="7921625" cy="4006631"/>
          </a:xfrm>
          <a:prstGeom prst="rect">
            <a:avLst/>
          </a:prstGeom>
        </p:spPr>
      </p:pic>
      <p:pic>
        <p:nvPicPr>
          <p:cNvPr id="4" name="Picture 3" descr="CONSTANTIA20.jpg">
            <a:extLst>
              <a:ext uri="{FF2B5EF4-FFF2-40B4-BE49-F238E27FC236}">
                <a16:creationId xmlns:a16="http://schemas.microsoft.com/office/drawing/2014/main" xmlns="" id="{2EC80735-1FB2-FDB3-294B-470A49425A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95" t="6610" r="75316" b="39952"/>
          <a:stretch>
            <a:fillRect/>
          </a:stretch>
        </p:blipFill>
        <p:spPr>
          <a:xfrm>
            <a:off x="611188" y="368300"/>
            <a:ext cx="1998005" cy="400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9F7A1C-CF40-22DD-3DEB-4F3E7630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1B4F238-4925-72D2-DB61-21E1A05688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cool climate favours the production of white wines, notably Sauvignon Blanc and Semillon.</a:t>
            </a:r>
          </a:p>
        </p:txBody>
      </p:sp>
      <p:pic>
        <p:nvPicPr>
          <p:cNvPr id="2" name="Picture 1" descr="CONSTANTIA21.jpg">
            <a:extLst>
              <a:ext uri="{FF2B5EF4-FFF2-40B4-BE49-F238E27FC236}">
                <a16:creationId xmlns:a16="http://schemas.microsoft.com/office/drawing/2014/main" xmlns="" id="{DDD644CB-FF83-2AD5-CD0E-26A1D8D7AF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0" t="7189" r="6685" b="34142"/>
          <a:stretch>
            <a:fillRect/>
          </a:stretch>
        </p:blipFill>
        <p:spPr>
          <a:xfrm>
            <a:off x="611188" y="368300"/>
            <a:ext cx="7921625" cy="402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3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08F5DC1-69DF-4832-B574-8E65CC047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C83E937-B7F3-92FA-4110-18E4EFBE3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tradition of producing luscious sweet Constantia wines was revived in 1986 to worldwide acclaim.</a:t>
            </a:r>
          </a:p>
        </p:txBody>
      </p:sp>
      <p:pic>
        <p:nvPicPr>
          <p:cNvPr id="2" name="Picture 1" descr="CONSTANTIA22.jpg">
            <a:extLst>
              <a:ext uri="{FF2B5EF4-FFF2-40B4-BE49-F238E27FC236}">
                <a16:creationId xmlns:a16="http://schemas.microsoft.com/office/drawing/2014/main" xmlns="" id="{65EF30D1-C286-3708-EB0B-C8D90D561A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40" t="5092" r="11496" b="2023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73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CONSTANTIA23.jpg">
            <a:extLst>
              <a:ext uri="{FF2B5EF4-FFF2-40B4-BE49-F238E27FC236}">
                <a16:creationId xmlns:a16="http://schemas.microsoft.com/office/drawing/2014/main" xmlns="" id="{1FBCCB7C-7253-3BF4-C2C1-DF725DD2E6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80" t="6265" r="12502" b="2100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10892</TotalTime>
  <Words>397</Words>
  <Application>Microsoft Office PowerPoint</Application>
  <PresentationFormat>On-screen Show (4:3)</PresentationFormat>
  <Paragraphs>53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269</cp:revision>
  <cp:lastPrinted>2016-05-23T10:12:21Z</cp:lastPrinted>
  <dcterms:created xsi:type="dcterms:W3CDTF">2013-06-26T13:00:34Z</dcterms:created>
  <dcterms:modified xsi:type="dcterms:W3CDTF">2026-07-26T14:24:07Z</dcterms:modified>
</cp:coreProperties>
</file>