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3" r:id="rId10"/>
    <p:sldId id="384" r:id="rId11"/>
    <p:sldId id="381" r:id="rId12"/>
    <p:sldId id="382" r:id="rId13"/>
    <p:sldId id="393" r:id="rId14"/>
    <p:sldId id="388" r:id="rId15"/>
    <p:sldId id="385" r:id="rId16"/>
    <p:sldId id="386" r:id="rId17"/>
    <p:sldId id="387" r:id="rId18"/>
    <p:sldId id="389" r:id="rId19"/>
    <p:sldId id="390" r:id="rId20"/>
    <p:sldId id="391" r:id="rId21"/>
    <p:sldId id="394" r:id="rId22"/>
    <p:sldId id="395" r:id="rId23"/>
    <p:sldId id="396" r:id="rId24"/>
    <p:sldId id="397" r:id="rId25"/>
    <p:sldId id="400" r:id="rId26"/>
    <p:sldId id="392" r:id="rId27"/>
    <p:sldId id="363" r:id="rId2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8" autoAdjust="0"/>
    <p:restoredTop sz="94496" autoAdjust="0"/>
  </p:normalViewPr>
  <p:slideViewPr>
    <p:cSldViewPr snapToGrid="0" snapToObjects="1">
      <p:cViewPr>
        <p:scale>
          <a:sx n="76" d="100"/>
          <a:sy n="76" d="100"/>
        </p:scale>
        <p:origin x="-97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61B50E-0335-4401-25E4-56BB6CDA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C27C97-4B77-A4F4-5C02-DFA433500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450984-9F97-F821-4B6D-3F4931351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616B6E-9AE7-FA21-8EA4-A34BB91B2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47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BB4CB-2106-2537-2860-9E0F8820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CAA471-7411-ED34-4812-8E8751DB2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1A42C8F-88D7-2F6D-65EE-91ED51AE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860DF5-1254-1832-428E-8F3C3B1A3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9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8E301E-B969-7A46-0B42-8A97C934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F3BB450-D5F3-79E2-DF8C-42A2A01A3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9BA5F45-0451-63FB-9A49-69BC4BD9F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DDB24D-B635-D754-BD31-3BA8C060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27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2DCBA1-9F66-BF40-DE12-8E6393C29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B3C812-2FFC-C6E9-3F38-38B93759B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30ADAE4-05DE-15D3-06E7-C86347EEF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BD8DE4B-7575-0936-CD0A-0FF375596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592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CEA983-03F7-81C6-03E8-FF3D72F9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C8884BD-7060-9B4F-A642-BE420E18A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57E5751-E963-1127-3FAB-956BAE03C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61499E-BBDE-CD23-8004-18FEE66CF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9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CDD13-C103-32E7-1538-69CD30B3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DA3A535-4A65-C9C2-AF83-70294CED2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2433C6-80C6-F156-D390-B56E47A38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9EC1DE-BF0A-0DFA-461E-43C97169C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2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484BAAD-7874-C86C-101E-BD1696C21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797E232-5AAA-CA4A-83DD-1DA6FD876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25ED38C-9F98-1054-107A-1124616D0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F62F38-2B1B-491A-0FCA-E81A351899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0313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Darling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1D3DE8-6B3E-A92C-1FED-3C378B95BBFD}"/>
              </a:ext>
            </a:extLst>
          </p:cNvPr>
          <p:cNvSpPr txBox="1"/>
          <p:nvPr userDrawn="1"/>
        </p:nvSpPr>
        <p:spPr>
          <a:xfrm>
            <a:off x="6922703" y="6525261"/>
            <a:ext cx="532197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5A10B0-5F35-DD18-5454-B02918871C8F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Darling</a:t>
            </a: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DARLING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FC79A5C-1682-20AC-CF77-D67B4F8B72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429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  <a:endParaRPr lang="en-GB" dirty="0"/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xmlns="" id="{C867A97B-87F1-B909-4D86-060AF6D01FF0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Darling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Groenekloof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F4B1A-5C57-033B-9FD6-C3504738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RLING5.jpg">
            <a:extLst>
              <a:ext uri="{FF2B5EF4-FFF2-40B4-BE49-F238E27FC236}">
                <a16:creationId xmlns:a16="http://schemas.microsoft.com/office/drawing/2014/main" xmlns="" id="{8BAA7CBE-28FE-1A09-1045-F1F440E101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9" t="6337" r="9970" b="2139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1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2693D7C-4545-E45B-84AC-BA3D8CA5B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90316"/>
            <a:ext cx="4428025" cy="908050"/>
          </a:xfrm>
        </p:spPr>
        <p:txBody>
          <a:bodyPr>
            <a:normAutofit/>
          </a:bodyPr>
          <a:lstStyle/>
          <a:p>
            <a:r>
              <a:rPr lang="en-ZA" dirty="0"/>
              <a:t>The Darling district, with its own wine route </a:t>
            </a:r>
            <a:br>
              <a:rPr lang="en-ZA" dirty="0"/>
            </a:br>
            <a:r>
              <a:rPr lang="en-ZA" dirty="0"/>
              <a:t>and several tourist attractions, is just an hour's drive away from Cape Town.</a:t>
            </a:r>
          </a:p>
        </p:txBody>
      </p:sp>
      <p:pic>
        <p:nvPicPr>
          <p:cNvPr id="3" name="Picture 2" descr="DARLING6.jpg">
            <a:extLst>
              <a:ext uri="{FF2B5EF4-FFF2-40B4-BE49-F238E27FC236}">
                <a16:creationId xmlns:a16="http://schemas.microsoft.com/office/drawing/2014/main" xmlns="" id="{61B3F105-E6A7-6C75-154B-7F626530AB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889" r="6670" b="39578"/>
          <a:stretch>
            <a:fillRect/>
          </a:stretch>
        </p:blipFill>
        <p:spPr>
          <a:xfrm>
            <a:off x="611188" y="368300"/>
            <a:ext cx="7921625" cy="367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02B0C-03FB-D160-93FC-B94C62BB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E4C5DCE-47F2-F17C-97A1-B405F06EE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>
            <a:noAutofit/>
          </a:bodyPr>
          <a:lstStyle/>
          <a:p>
            <a:r>
              <a:rPr lang="en-ZA" dirty="0"/>
              <a:t>At its heart lies the charming West Coast village </a:t>
            </a:r>
            <a:br>
              <a:rPr lang="en-ZA" dirty="0"/>
            </a:br>
            <a:r>
              <a:rPr lang="en-ZA" dirty="0"/>
              <a:t>of Darling, tucked away between vineyard-covered </a:t>
            </a:r>
            <a:br>
              <a:rPr lang="en-ZA" dirty="0"/>
            </a:br>
            <a:r>
              <a:rPr lang="en-ZA" dirty="0"/>
              <a:t>hills and golden wheat fields.</a:t>
            </a:r>
          </a:p>
        </p:txBody>
      </p:sp>
      <p:pic>
        <p:nvPicPr>
          <p:cNvPr id="2" name="Picture 1" descr="DARLING7.jpg">
            <a:extLst>
              <a:ext uri="{FF2B5EF4-FFF2-40B4-BE49-F238E27FC236}">
                <a16:creationId xmlns:a16="http://schemas.microsoft.com/office/drawing/2014/main" xmlns="" id="{CCF971AB-D2AE-6787-835F-BB51E45B94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70" t="6591" r="15664" b="20638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80279"/>
            <a:ext cx="5308664" cy="908050"/>
          </a:xfrm>
        </p:spPr>
        <p:txBody>
          <a:bodyPr>
            <a:normAutofit/>
          </a:bodyPr>
          <a:lstStyle/>
          <a:p>
            <a:r>
              <a:rPr lang="en-ZA" dirty="0"/>
              <a:t>The village features beautifully restored Victorian houses.</a:t>
            </a:r>
          </a:p>
        </p:txBody>
      </p:sp>
      <p:pic>
        <p:nvPicPr>
          <p:cNvPr id="3" name="Picture 2" descr="DARLING8.jpg">
            <a:extLst>
              <a:ext uri="{FF2B5EF4-FFF2-40B4-BE49-F238E27FC236}">
                <a16:creationId xmlns:a16="http://schemas.microsoft.com/office/drawing/2014/main" xmlns="" id="{26E349DE-2DF1-B43B-1A76-1C10AFD66C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11" t="6425" r="7709" b="47403"/>
          <a:stretch>
            <a:fillRect/>
          </a:stretch>
        </p:blipFill>
        <p:spPr>
          <a:xfrm>
            <a:off x="611188" y="368301"/>
            <a:ext cx="7921625" cy="320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area is famous for its colourful display </a:t>
            </a:r>
            <a:br>
              <a:rPr lang="en-ZA" dirty="0"/>
            </a:br>
            <a:r>
              <a:rPr lang="en-ZA" dirty="0"/>
              <a:t>of wild flowers in spring and boasts several </a:t>
            </a:r>
            <a:br>
              <a:rPr lang="en-ZA" dirty="0"/>
            </a:br>
            <a:r>
              <a:rPr lang="en-ZA" dirty="0"/>
              <a:t>wild flower reserves.</a:t>
            </a:r>
          </a:p>
        </p:txBody>
      </p:sp>
      <p:pic>
        <p:nvPicPr>
          <p:cNvPr id="2" name="Picture 1" descr="DARLING9.jpg">
            <a:extLst>
              <a:ext uri="{FF2B5EF4-FFF2-40B4-BE49-F238E27FC236}">
                <a16:creationId xmlns:a16="http://schemas.microsoft.com/office/drawing/2014/main" xmlns="" id="{BDF8261D-7303-BBCC-C9D3-1756979E14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94" t="6348" r="13532" b="2069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All of the wineries on the route belong to WWF-SA's Biodiversity &amp; Wine Initiative (BWI).</a:t>
            </a:r>
          </a:p>
        </p:txBody>
      </p:sp>
      <p:pic>
        <p:nvPicPr>
          <p:cNvPr id="3" name="Picture 2" descr="DARLING10.jpg">
            <a:extLst>
              <a:ext uri="{FF2B5EF4-FFF2-40B4-BE49-F238E27FC236}">
                <a16:creationId xmlns:a16="http://schemas.microsoft.com/office/drawing/2014/main" xmlns="" id="{A5794F1F-62B4-67E1-178C-8CBB67DE7C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87" t="6584" r="18644" b="3526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country's biggest eco-friendly music festival, </a:t>
            </a:r>
            <a:br>
              <a:rPr lang="en-ZA" dirty="0"/>
            </a:br>
            <a:r>
              <a:rPr lang="en-ZA" dirty="0"/>
              <a:t>Rocking the Daisies, is held here each year.</a:t>
            </a:r>
          </a:p>
        </p:txBody>
      </p:sp>
      <p:pic>
        <p:nvPicPr>
          <p:cNvPr id="3" name="Picture 2" descr="DARLING11.jpg">
            <a:extLst>
              <a:ext uri="{FF2B5EF4-FFF2-40B4-BE49-F238E27FC236}">
                <a16:creationId xmlns:a16="http://schemas.microsoft.com/office/drawing/2014/main" xmlns="" id="{3AB219FC-5C50-0814-0AF3-6A97294D6D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15" t="7063" r="7940" b="27831"/>
          <a:stretch>
            <a:fillRect/>
          </a:stretch>
        </p:blipFill>
        <p:spPr>
          <a:xfrm>
            <a:off x="611188" y="368300"/>
            <a:ext cx="7921625" cy="446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ts val="1900"/>
              </a:lnSpc>
            </a:pPr>
            <a:r>
              <a:rPr lang="en-ZA" dirty="0"/>
              <a:t>The district has a mean February temperature of 22.7⁰C.</a:t>
            </a:r>
          </a:p>
          <a:p>
            <a:pPr>
              <a:lnSpc>
                <a:spcPts val="1900"/>
              </a:lnSpc>
            </a:pPr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9424554-50C2-C8DC-7270-C497F5B40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" t="6059" r="11606" b="2022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ts val="1900"/>
              </a:lnSpc>
            </a:pPr>
            <a:r>
              <a:rPr lang="en-GB" dirty="0"/>
              <a:t>Average annual rainfall is 586 mm. </a:t>
            </a:r>
          </a:p>
          <a:p>
            <a:pPr>
              <a:lnSpc>
                <a:spcPts val="1900"/>
              </a:lnSpc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59650D7-6573-421D-9B58-08EC1509F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7064" r="6685" b="33959"/>
          <a:stretch>
            <a:fillRect/>
          </a:stretch>
        </p:blipFill>
        <p:spPr>
          <a:xfrm>
            <a:off x="611188" y="368300"/>
            <a:ext cx="7921625" cy="40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ZA" dirty="0"/>
              <a:t>The Darling district incorporates the </a:t>
            </a:r>
            <a:r>
              <a:rPr lang="en-ZA" dirty="0" err="1"/>
              <a:t>Groenekloof</a:t>
            </a:r>
            <a:r>
              <a:rPr lang="en-ZA" dirty="0"/>
              <a:t> ward, which is one of the closest to the cooling Atlantic.</a:t>
            </a:r>
          </a:p>
        </p:txBody>
      </p:sp>
      <p:pic>
        <p:nvPicPr>
          <p:cNvPr id="2" name="Picture 1" descr="DARLING14.jpg">
            <a:extLst>
              <a:ext uri="{FF2B5EF4-FFF2-40B4-BE49-F238E27FC236}">
                <a16:creationId xmlns:a16="http://schemas.microsoft.com/office/drawing/2014/main" xmlns="" id="{3D8EC412-EEE7-2C38-563D-8B93B48E1B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05" t="5953" r="8014" b="29730"/>
          <a:stretch>
            <a:fillRect/>
          </a:stretch>
        </p:blipFill>
        <p:spPr>
          <a:xfrm>
            <a:off x="611188" y="368300"/>
            <a:ext cx="79216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It benefits by being protected from often harsh winds from the ocean by its predominantly eastern aspects.</a:t>
            </a:r>
          </a:p>
        </p:txBody>
      </p:sp>
      <p:pic>
        <p:nvPicPr>
          <p:cNvPr id="2" name="Picture 1" descr="DARLING15.jpg">
            <a:extLst>
              <a:ext uri="{FF2B5EF4-FFF2-40B4-BE49-F238E27FC236}">
                <a16:creationId xmlns:a16="http://schemas.microsoft.com/office/drawing/2014/main" xmlns="" id="{352644B8-90FB-EEDC-C224-EE69AE0B36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07" t="6365" r="12717" b="2121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Some 10 km from the cold Atlantic Ocean is the Darling range of hills, running parallel to the coast and consisting </a:t>
            </a:r>
            <a:br>
              <a:rPr lang="en-ZA" dirty="0"/>
            </a:br>
            <a:r>
              <a:rPr lang="en-ZA" dirty="0"/>
              <a:t>of erosion exposed granite intrusions.</a:t>
            </a:r>
          </a:p>
        </p:txBody>
      </p:sp>
      <p:pic>
        <p:nvPicPr>
          <p:cNvPr id="2" name="Picture 1" descr="DARLING16.jpg">
            <a:extLst>
              <a:ext uri="{FF2B5EF4-FFF2-40B4-BE49-F238E27FC236}">
                <a16:creationId xmlns:a16="http://schemas.microsoft.com/office/drawing/2014/main" xmlns="" id="{594B7B38-9734-964B-BD4F-7909768190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21" t="6456" r="7691" b="2157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9D0EAB-DDF3-CF5A-EA11-7881166E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5553441" cy="908050"/>
          </a:xfrm>
        </p:spPr>
        <p:txBody>
          <a:bodyPr>
            <a:noAutofit/>
          </a:bodyPr>
          <a:lstStyle/>
          <a:p>
            <a:r>
              <a:rPr lang="en-ZA" dirty="0"/>
              <a:t>The </a:t>
            </a:r>
            <a:r>
              <a:rPr lang="en-ZA" dirty="0" err="1"/>
              <a:t>Groenekloof</a:t>
            </a:r>
            <a:r>
              <a:rPr lang="en-ZA" dirty="0"/>
              <a:t> ward is characterised by deep reddish-brown soils formed from pre-weathered granite, with a good water-holding capacity, making viticulture without irrigation possible.</a:t>
            </a:r>
          </a:p>
        </p:txBody>
      </p:sp>
      <p:pic>
        <p:nvPicPr>
          <p:cNvPr id="2" name="Picture 1" descr="DARLING17.jpg">
            <a:extLst>
              <a:ext uri="{FF2B5EF4-FFF2-40B4-BE49-F238E27FC236}">
                <a16:creationId xmlns:a16="http://schemas.microsoft.com/office/drawing/2014/main" xmlns="" id="{E0901638-4ADE-482B-352D-58C4E9BA51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2" t="6097" r="15468" b="2159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60922E-4AF7-475B-DE2D-D4BC7ED84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437CD6C-1BF0-BC98-93BE-4428E130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The Darling district favours the cultivation of </a:t>
            </a:r>
            <a:br>
              <a:rPr lang="en-ZA" dirty="0"/>
            </a:br>
            <a:r>
              <a:rPr lang="en-ZA" dirty="0"/>
              <a:t>more delicate cultivars.</a:t>
            </a:r>
          </a:p>
        </p:txBody>
      </p:sp>
      <p:pic>
        <p:nvPicPr>
          <p:cNvPr id="3" name="Picture 2" descr="DARLING18.jpg">
            <a:extLst>
              <a:ext uri="{FF2B5EF4-FFF2-40B4-BE49-F238E27FC236}">
                <a16:creationId xmlns:a16="http://schemas.microsoft.com/office/drawing/2014/main" xmlns="" id="{0BB4A903-0755-E32B-9030-ED53DEA25D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4" t="5943" r="15591" b="21943"/>
          <a:stretch>
            <a:fillRect/>
          </a:stretch>
        </p:blipFill>
        <p:spPr>
          <a:xfrm>
            <a:off x="624114" y="368300"/>
            <a:ext cx="7908699" cy="539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96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DD6014-580F-CDB0-157A-052CB244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DF0059F-EEAC-1FC0-B588-B4FF11DDD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The most widely planted white-wine variety </a:t>
            </a:r>
            <a:br>
              <a:rPr lang="en-ZA" dirty="0"/>
            </a:br>
            <a:r>
              <a:rPr lang="en-ZA" dirty="0"/>
              <a:t>is Sauvignon Blanc, followed by Chenin Blanc </a:t>
            </a:r>
            <a:br>
              <a:rPr lang="en-ZA" dirty="0"/>
            </a:br>
            <a:r>
              <a:rPr lang="en-ZA" dirty="0"/>
              <a:t>and Chardonnay.</a:t>
            </a:r>
          </a:p>
          <a:p>
            <a:endParaRPr lang="en-ZA" dirty="0" err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4B87E6C-DAF9-074B-DBB5-DABBDD91D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" t="6540" r="18500" b="24682"/>
          <a:stretch>
            <a:fillRect/>
          </a:stretch>
        </p:blipFill>
        <p:spPr>
          <a:xfrm>
            <a:off x="625702" y="368300"/>
            <a:ext cx="7921625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FDDF806-68ED-5F11-19A1-54DB8D20A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42" t="37133" r="4830" b="24682"/>
          <a:stretch>
            <a:fillRect/>
          </a:stretch>
        </p:blipFill>
        <p:spPr>
          <a:xfrm>
            <a:off x="5870447" y="2770632"/>
            <a:ext cx="2662365" cy="299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94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67C04-FF78-A369-C775-5D9FE9799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9C9E322-4432-6959-9A37-0CE00E778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The most widely planted red-wine variety </a:t>
            </a:r>
            <a:br>
              <a:rPr lang="en-ZA" dirty="0"/>
            </a:br>
            <a:r>
              <a:rPr lang="en-ZA" dirty="0"/>
              <a:t>is Cabernet Sauvignon, followed by Shiraz, </a:t>
            </a:r>
            <a:br>
              <a:rPr lang="en-ZA" dirty="0"/>
            </a:br>
            <a:r>
              <a:rPr lang="en-ZA" dirty="0"/>
              <a:t>Pinotage and Merlot.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C86FAE-59D0-F48D-DDBE-500201D28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2" t="6235" r="7448" b="2147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27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2B69EC-49CF-C7EE-1934-FD52C95B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1B2088-EEF9-8ED3-9525-140C0384E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498364" cy="908050"/>
          </a:xfrm>
        </p:spPr>
        <p:txBody>
          <a:bodyPr>
            <a:noAutofit/>
          </a:bodyPr>
          <a:lstStyle/>
          <a:p>
            <a:r>
              <a:rPr lang="en-ZA" sz="1100" dirty="0"/>
              <a:t>Grapes from </a:t>
            </a:r>
            <a:r>
              <a:rPr lang="en-ZA" sz="1100" dirty="0" err="1"/>
              <a:t>Groenekloof</a:t>
            </a:r>
            <a:r>
              <a:rPr lang="en-ZA" sz="1100" dirty="0"/>
              <a:t> are highly contested for by various cellars and winemakers, proving the merit of this ward. The most coveted grapes are Sauvignon Blanc, Cabernet Sauvignon, Merlot, Shiraz and, to a lesser extent, Pinot Noir.</a:t>
            </a:r>
          </a:p>
        </p:txBody>
      </p:sp>
      <p:pic>
        <p:nvPicPr>
          <p:cNvPr id="2" name="Picture 1" descr="DARLING21.jpg">
            <a:extLst>
              <a:ext uri="{FF2B5EF4-FFF2-40B4-BE49-F238E27FC236}">
                <a16:creationId xmlns:a16="http://schemas.microsoft.com/office/drawing/2014/main" xmlns="" id="{68E6E99B-6538-0AF2-F103-5EBA20FA36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17" t="7108" r="8584" b="2281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0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7FAB34-B904-9DCB-DDEB-B54AE580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CC6F9D6-7360-F4A5-2C2F-02DCABDAF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798558" cy="908050"/>
          </a:xfrm>
        </p:spPr>
        <p:txBody>
          <a:bodyPr>
            <a:noAutofit/>
          </a:bodyPr>
          <a:lstStyle/>
          <a:p>
            <a:r>
              <a:rPr lang="en-ZA" dirty="0"/>
              <a:t>Darling is known for the exceptional quality of its Sauvignon Blanc, the variety which initially spearheaded the viticultural progress of this district.</a:t>
            </a:r>
          </a:p>
        </p:txBody>
      </p:sp>
      <p:pic>
        <p:nvPicPr>
          <p:cNvPr id="3" name="Picture 2" descr="DARLING22.jpg">
            <a:extLst>
              <a:ext uri="{FF2B5EF4-FFF2-40B4-BE49-F238E27FC236}">
                <a16:creationId xmlns:a16="http://schemas.microsoft.com/office/drawing/2014/main" xmlns="" id="{CFDC44C4-B138-7854-E1C8-9D084AB9FB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60" t="7247" r="12267" b="2197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90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4" name="Picture 3" descr="DARLING23.jpg">
            <a:extLst>
              <a:ext uri="{FF2B5EF4-FFF2-40B4-BE49-F238E27FC236}">
                <a16:creationId xmlns:a16="http://schemas.microsoft.com/office/drawing/2014/main" xmlns="" id="{575965F5-AD94-418F-3FF9-0976B46FD8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11" t="6209" r="13448" b="2186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10982</TotalTime>
  <Words>387</Words>
  <Application>Microsoft Office PowerPoint</Application>
  <PresentationFormat>On-screen Show (4:3)</PresentationFormat>
  <Paragraphs>60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271</cp:revision>
  <cp:lastPrinted>2016-05-23T10:12:21Z</cp:lastPrinted>
  <dcterms:created xsi:type="dcterms:W3CDTF">2013-06-26T13:00:34Z</dcterms:created>
  <dcterms:modified xsi:type="dcterms:W3CDTF">2026-07-26T14:27:29Z</dcterms:modified>
</cp:coreProperties>
</file>