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374" r:id="rId3"/>
    <p:sldId id="375" r:id="rId4"/>
    <p:sldId id="376" r:id="rId5"/>
    <p:sldId id="377" r:id="rId6"/>
    <p:sldId id="378" r:id="rId7"/>
    <p:sldId id="379" r:id="rId8"/>
    <p:sldId id="383" r:id="rId9"/>
    <p:sldId id="381" r:id="rId10"/>
    <p:sldId id="382" r:id="rId11"/>
    <p:sldId id="393" r:id="rId12"/>
    <p:sldId id="388" r:id="rId13"/>
    <p:sldId id="385" r:id="rId14"/>
    <p:sldId id="386" r:id="rId15"/>
    <p:sldId id="387" r:id="rId16"/>
    <p:sldId id="389" r:id="rId17"/>
    <p:sldId id="390" r:id="rId18"/>
    <p:sldId id="391" r:id="rId19"/>
    <p:sldId id="395" r:id="rId20"/>
    <p:sldId id="394" r:id="rId21"/>
    <p:sldId id="392" r:id="rId22"/>
    <p:sldId id="363" r:id="rId23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dsaye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719"/>
    <a:srgbClr val="7E112B"/>
    <a:srgbClr val="FFCB27"/>
    <a:srgbClr val="F58220"/>
    <a:srgbClr val="8F8944"/>
    <a:srgbClr val="4C80B0"/>
    <a:srgbClr val="78B16D"/>
    <a:srgbClr val="B20F23"/>
    <a:srgbClr val="00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8637FC-68CE-4EC1-9202-09ED15649CAB}" v="2" dt="2019-06-28T08:37:27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39" autoAdjust="0"/>
    <p:restoredTop sz="94322" autoAdjust="0"/>
  </p:normalViewPr>
  <p:slideViewPr>
    <p:cSldViewPr snapToGrid="0" snapToObjects="1">
      <p:cViewPr>
        <p:scale>
          <a:sx n="76" d="100"/>
          <a:sy n="76" d="100"/>
        </p:scale>
        <p:origin x="-112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C6BE3-D50D-403D-8967-FD6C4940A126}" type="datetimeFigureOut">
              <a:rPr lang="en-ZA" smtClean="0"/>
              <a:pPr/>
              <a:t>2026-07-26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AFD1-AD3B-498F-B42A-140D6ABE565B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7045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6CBFB-CBC5-6D45-B81E-D5087457DA0C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96F31-D46C-174D-9DA5-0F156D1781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5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Wines of South Africa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1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2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61B54E-C073-F1A7-0274-7A5F63D5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D8A31AD-4647-A889-345E-7A38AC94F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201AA06-0044-EC81-3452-60F2AD460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BCB005-0EE3-2B05-9E31-106F6DF67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1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DFAC38-B9DC-8FAE-25D3-B8CB9E933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3BEA96-606D-E6B0-81D3-7865ED816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450E185-BC8A-BD63-D879-E9332239E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46CB0B3-CCD5-B119-DB60-4E75C199F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0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710AB9-C910-5F5B-B483-4E12A191A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118E1B-1CE0-4AEB-17AB-D897348EF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B89E70F-C012-8A6E-D334-43C237357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73AE85-CB88-0562-3A72-6BE0E422A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74C2EF-72AC-A5C8-486A-F7C3FDE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ED1491B-C32C-835A-A265-00EDFC53D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8EE72EB-97E0-334C-827C-4DFAEB598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F3CC0F3-4C99-54C6-61F8-2AB1ADCB77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68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C3C729-E5FF-9140-A56C-D77408269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0806258-C0DD-EACA-6D72-83FE36847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F3B7A4D-0FE5-220D-155A-DAFC37F41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0D781F-2B3A-E98D-9BFC-16CA1EE59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DB28F4-F2AB-B9CF-EFF7-6F7365C4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1B4AB74-0099-9824-D659-292F6EC7D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40123B7-890B-795D-D8D1-3ED6632E5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8909403-6B65-4C6C-151B-3282910BBA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2837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FCA2B-FFBC-6181-3AB8-E6480E9DF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9B7B0D7-79F6-969B-70E9-0F55FD596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20CB05C-48DD-AAB8-4A1D-155D6A2FD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3E6685-CF32-7DD3-FD2A-E406EE2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71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ACB309-22D9-22FA-4243-C69C597F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71C7684-10FD-7103-AE82-73CC1A206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866EE93-B5A1-87D2-3F1C-4C1299862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CF062CD-143F-1A2B-A7F7-609B56602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95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CF0A442-BACB-936F-B471-A5AD3964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FF45AE4-3D57-1F0B-F706-D13FD3060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DE8715D-25B4-0748-01A6-7222E7951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8391557-F29B-BC79-E818-219323B7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27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E33F9E-3DD8-C716-9519-98FF6FB4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E01ACB0-28D3-EE4E-F57F-AF8DCC291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AD5AFD-F620-637F-FCFA-CB4CE08A3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D6E67D-24B1-0D31-76AD-EE80A6947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14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4E76FC-B092-9DC5-6585-5E907ED78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B09CD04-C30B-95D9-9F21-FBF75B703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74B5086-D784-9470-28FF-C7FC864F7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61B128-56F7-A8BC-E9F4-4B8DF0C12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61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499C67-C03E-627F-70CC-C7126C09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480A6DB-F1D4-B180-AB56-841A1D52F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969C1D5-4889-F775-596A-25314AC27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90FD3C-53B5-6BC9-6B2C-B16BFD0E8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3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67B6AF-BC55-666F-1F2C-3EE3F5FE9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2720499-9B0F-4316-FBB4-0A5AEE507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B6BABEA-CF60-F2C5-CB74-496D5E744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878A10-B093-6BF8-782C-735AA442B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03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5354E9-FC94-5276-1C08-A0CADF84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D6B5889-1ACF-333C-113F-B04E86393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E3C9A80-445C-CF04-C0DD-D86C4E62E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3A3EC34-031E-1FDE-58B4-68D7EC03C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204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E9144E-7466-73C0-2D5E-0F8F839C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710C453-74EB-EFEF-4C39-8CFC33A3B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7F75765-CC80-2A09-A76B-C1DC45BD6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C6937ED-C728-ABF3-E06D-A1DBCB7AB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07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B91C58-B712-C615-A080-902293E79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36FED2F-22D6-6745-2D2F-7A995E160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0622109-CBB4-E063-4473-8B039C68C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16B2681-A51D-DBE3-8742-937422D9B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169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25C9D7-8BA3-D289-C98D-4EC2130F1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3A9550A-DB62-98EE-51D0-8F00667A2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1965FD5-8260-AC70-CDB6-34DFAB9788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E348FE3-BCE8-4616-C125-00701A8BC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424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F5A5F0-0FCB-12ED-7913-F19E60794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E6A37D3-C430-284A-CA54-7DD61689CF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E9CB182-8E10-A407-1A63-9E2BF6E2C1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23C7A80-7BF4-FC9E-3913-BBA6F4C3E7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2690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AFA7B-D299-03EF-210B-671217C2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DD737D1-86E6-932A-9E0D-D4533C410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B214867-2037-9564-D8EB-283E00F10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98AB74B-EBC0-575B-782F-139137DEF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817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end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2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g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897180"/>
            <a:ext cx="5308664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AF6F15-4785-22D7-9C60-7D4AE28C2E12}"/>
              </a:ext>
            </a:extLst>
          </p:cNvPr>
          <p:cNvSpPr txBox="1"/>
          <p:nvPr userDrawn="1"/>
        </p:nvSpPr>
        <p:spPr>
          <a:xfrm>
            <a:off x="6922702" y="6525261"/>
            <a:ext cx="53219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COASTAL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211977-5EA5-6819-C3F6-489438556569}"/>
              </a:ext>
            </a:extLst>
          </p:cNvPr>
          <p:cNvSpPr txBox="1"/>
          <p:nvPr userDrawn="1"/>
        </p:nvSpPr>
        <p:spPr>
          <a:xfrm>
            <a:off x="5846107" y="6257418"/>
            <a:ext cx="1605618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Durbanville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66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mall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308664" cy="90805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0" i="0">
                <a:solidFill>
                  <a:srgbClr val="5C3719"/>
                </a:solidFill>
                <a:latin typeface="Avenir Next LT Pro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AF6F15-4785-22D7-9C60-7D4AE28C2E12}"/>
              </a:ext>
            </a:extLst>
          </p:cNvPr>
          <p:cNvSpPr txBox="1"/>
          <p:nvPr userDrawn="1"/>
        </p:nvSpPr>
        <p:spPr>
          <a:xfrm>
            <a:off x="6922702" y="6525261"/>
            <a:ext cx="53219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COASTAL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211977-5EA5-6819-C3F6-489438556569}"/>
              </a:ext>
            </a:extLst>
          </p:cNvPr>
          <p:cNvSpPr txBox="1"/>
          <p:nvPr userDrawn="1"/>
        </p:nvSpPr>
        <p:spPr>
          <a:xfrm>
            <a:off x="5846107" y="6257418"/>
            <a:ext cx="1605618" cy="503590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Durbanville</a:t>
            </a:r>
          </a:p>
          <a:p>
            <a:pPr algn="r"/>
            <a:endParaRPr lang="en-US" sz="1400" b="1" i="0" dirty="0">
              <a:solidFill>
                <a:srgbClr val="FFCB27"/>
              </a:solidFill>
              <a:latin typeface="Avenir Next LT Pro" panose="020B0504020202020204" pitchFamily="34" charset="77"/>
              <a:cs typeface="Myriad Pro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91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4C80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260285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8F8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177665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7E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30577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58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62787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1C7A6-7CAC-7048-B745-F418703F627F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2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1C7A6-7CAC-7048-B745-F418703F627F}" type="datetimeFigureOut">
              <a:rPr lang="en-US" smtClean="0"/>
              <a:pPr/>
              <a:t>7/26/2026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5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6" r:id="rId3"/>
    <p:sldLayoutId id="2147483657" r:id="rId4"/>
    <p:sldLayoutId id="2147483658" r:id="rId5"/>
    <p:sldLayoutId id="2147483659" r:id="rId6"/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pos="385" userDrawn="1">
          <p15:clr>
            <a:srgbClr val="F26B43"/>
          </p15:clr>
        </p15:guide>
        <p15:guide id="5" pos="5375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4898" userDrawn="1">
          <p15:clr>
            <a:srgbClr val="F26B43"/>
          </p15:clr>
        </p15:guide>
        <p15:guide id="10" orient="horz" pos="3430" userDrawn="1">
          <p15:clr>
            <a:srgbClr val="F26B43"/>
          </p15:clr>
        </p15:guide>
        <p15:guide id="11" pos="4694" userDrawn="1">
          <p15:clr>
            <a:srgbClr val="F26B43"/>
          </p15:clr>
        </p15:guide>
        <p15:guide id="12" orient="horz" pos="4178" userDrawn="1">
          <p15:clr>
            <a:srgbClr val="F26B43"/>
          </p15:clr>
        </p15:guide>
        <p15:guide id="13" pos="5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07953EE-5A27-FBC7-8CE1-C98A361CA7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object 20">
            <a:extLst>
              <a:ext uri="{FF2B5EF4-FFF2-40B4-BE49-F238E27FC236}">
                <a16:creationId xmlns:a16="http://schemas.microsoft.com/office/drawing/2014/main" xmlns="" id="{B631FD9A-73B2-FC60-577F-620DFB4F2E97}"/>
              </a:ext>
            </a:extLst>
          </p:cNvPr>
          <p:cNvSpPr txBox="1"/>
          <p:nvPr/>
        </p:nvSpPr>
        <p:spPr>
          <a:xfrm>
            <a:off x="22860" y="4915057"/>
            <a:ext cx="9121140" cy="859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2400" spc="20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CAPE WINELANDS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3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DURBANVILLE</a:t>
            </a:r>
          </a:p>
        </p:txBody>
      </p:sp>
    </p:spTree>
    <p:extLst>
      <p:ext uri="{BB962C8B-B14F-4D97-AF65-F5344CB8AC3E}">
        <p14:creationId xmlns:p14="http://schemas.microsoft.com/office/powerpoint/2010/main" val="253328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9C5C4E2-96D4-3342-8C1E-2C5F559C9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Where is South Africa?</a:t>
            </a:r>
          </a:p>
        </p:txBody>
      </p:sp>
      <p:pic>
        <p:nvPicPr>
          <p:cNvPr id="2" name="Picture 1" descr="BOT RIVER2.jpg">
            <a:extLst>
              <a:ext uri="{FF2B5EF4-FFF2-40B4-BE49-F238E27FC236}">
                <a16:creationId xmlns:a16="http://schemas.microsoft.com/office/drawing/2014/main" xmlns="" id="{678B7372-469D-FD5A-BE03-FD83E7570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" t="5435" r="6349" b="21148"/>
          <a:stretch>
            <a:fillRect/>
          </a:stretch>
        </p:blipFill>
        <p:spPr>
          <a:xfrm>
            <a:off x="0" y="377727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9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517436-FA4C-69B9-0288-C63094F3A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28D9B26-50F4-5E21-E8E8-5DC45895E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South Africa is the southernmost </a:t>
            </a:r>
            <a:br>
              <a:rPr lang="en-GB" dirty="0"/>
            </a:br>
            <a:r>
              <a:rPr lang="en-GB" dirty="0"/>
              <a:t>country in Africa.</a:t>
            </a:r>
          </a:p>
        </p:txBody>
      </p:sp>
      <p:pic>
        <p:nvPicPr>
          <p:cNvPr id="3" name="Picture 2" descr="BOT RIVER3.jpg">
            <a:extLst>
              <a:ext uri="{FF2B5EF4-FFF2-40B4-BE49-F238E27FC236}">
                <a16:creationId xmlns:a16="http://schemas.microsoft.com/office/drawing/2014/main" xmlns="" id="{6AD0747B-8D26-E58D-C3B8-197858BD94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5" t="5874" r="10605" b="25567"/>
          <a:stretch>
            <a:fillRect/>
          </a:stretch>
        </p:blipFill>
        <p:spPr>
          <a:xfrm>
            <a:off x="0" y="368299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703CD8-337C-D847-352B-B7BCAAF6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1CF2DD-0EF6-9B72-6C90-37B81FA9D6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winelands are located at the </a:t>
            </a:r>
            <a:br>
              <a:rPr lang="en-GB" dirty="0"/>
            </a:br>
            <a:r>
              <a:rPr lang="en-GB" dirty="0"/>
              <a:t>very tip of South Africa.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78BD239-F944-F6B0-CE98-B82170551D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8" t="5738" r="4823" b="22066"/>
          <a:stretch>
            <a:fillRect/>
          </a:stretch>
        </p:blipFill>
        <p:spPr>
          <a:xfrm>
            <a:off x="1" y="368300"/>
            <a:ext cx="91440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8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49DEF3C-1A82-A7C9-2764-4762B580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38946F67-9317-7211-47FB-8884D1B59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PRODUCTION AREAS: </a:t>
            </a:r>
            <a:r>
              <a:rPr lang="en-GB" dirty="0">
                <a:solidFill>
                  <a:srgbClr val="5C3719"/>
                </a:solidFill>
                <a:latin typeface="Avenir Next LT Pro" panose="020B0504020202020204" pitchFamily="34" charset="77"/>
              </a:rPr>
              <a:t>Districts of South Africa.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6BA028E-BFBB-16E3-98B5-8CDC564A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34" t="2423" r="1664" b="2533"/>
          <a:stretch>
            <a:fillRect/>
          </a:stretch>
        </p:blipFill>
        <p:spPr>
          <a:xfrm>
            <a:off x="2115407" y="368300"/>
            <a:ext cx="6417406" cy="5400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332194-BF91-4C27-9747-E9F7D7B30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14" r="85455" b="20582"/>
          <a:stretch>
            <a:fillRect/>
          </a:stretch>
        </p:blipFill>
        <p:spPr>
          <a:xfrm>
            <a:off x="617209" y="365760"/>
            <a:ext cx="1749989" cy="540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5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21D6CE-3AC8-EF02-F623-FAE91C9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A29A16-C37F-A530-6064-4ED81FA103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Wards of South Africa.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2319B71-18AC-70CE-C3AC-D222BC535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38" t="5439" r="4793" b="21318"/>
          <a:stretch>
            <a:fillRect/>
          </a:stretch>
        </p:blipFill>
        <p:spPr>
          <a:xfrm>
            <a:off x="611188" y="368300"/>
            <a:ext cx="7656119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3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F4B123-0B65-46F6-DE2C-010B496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288BBFC-AD6A-D54F-4B86-10817F0C57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784" b="14469"/>
          <a:stretch>
            <a:fillRect/>
          </a:stretch>
        </p:blipFill>
        <p:spPr>
          <a:xfrm>
            <a:off x="-2" y="368301"/>
            <a:ext cx="9144000" cy="1422792"/>
          </a:xfrm>
          <a:prstGeom prst="rect">
            <a:avLst/>
          </a:prstGeom>
        </p:spPr>
      </p:pic>
      <p:sp>
        <p:nvSpPr>
          <p:cNvPr id="3" name="Subtitle 23">
            <a:extLst>
              <a:ext uri="{FF2B5EF4-FFF2-40B4-BE49-F238E27FC236}">
                <a16:creationId xmlns:a16="http://schemas.microsoft.com/office/drawing/2014/main" xmlns="" id="{EE941A10-AD39-2E18-CF5C-C1D0CEAE5F19}"/>
              </a:ext>
            </a:extLst>
          </p:cNvPr>
          <p:cNvSpPr txBox="1">
            <a:spLocks/>
          </p:cNvSpPr>
          <p:nvPr/>
        </p:nvSpPr>
        <p:spPr>
          <a:xfrm>
            <a:off x="611189" y="855411"/>
            <a:ext cx="7921624" cy="9530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b="1" dirty="0">
                <a:solidFill>
                  <a:schemeClr val="bg1"/>
                </a:solidFill>
                <a:latin typeface="Avenir Next LT Pro" panose="020B0504020202020204" pitchFamily="34" charset="77"/>
              </a:rPr>
              <a:t>Coastal</a:t>
            </a:r>
            <a:endParaRPr lang="en-GB" dirty="0"/>
          </a:p>
        </p:txBody>
      </p:sp>
      <p:sp>
        <p:nvSpPr>
          <p:cNvPr id="4" name="Subtitle 23">
            <a:extLst>
              <a:ext uri="{FF2B5EF4-FFF2-40B4-BE49-F238E27FC236}">
                <a16:creationId xmlns:a16="http://schemas.microsoft.com/office/drawing/2014/main" xmlns="" id="{FA4C8401-E858-1B50-3024-E01472D4B635}"/>
              </a:ext>
            </a:extLst>
          </p:cNvPr>
          <p:cNvSpPr txBox="1">
            <a:spLocks/>
          </p:cNvSpPr>
          <p:nvPr/>
        </p:nvSpPr>
        <p:spPr>
          <a:xfrm>
            <a:off x="3465878" y="2350672"/>
            <a:ext cx="3985847" cy="4235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360000">
              <a:spcBef>
                <a:spcPts val="1200"/>
              </a:spcBef>
            </a:pPr>
            <a:r>
              <a:rPr lang="en-ZA" dirty="0"/>
              <a:t>Region: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Coastal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District: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Cape Town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Wards: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Durbanville </a:t>
            </a:r>
            <a:b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			 Philadelphia</a:t>
            </a:r>
          </a:p>
          <a:p>
            <a:pPr algn="l" defTabSz="360000">
              <a:spcBef>
                <a:spcPts val="120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426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D1E13C-C3A9-955F-AB92-45A2A38DA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URBANVILLE5.jpg">
            <a:extLst>
              <a:ext uri="{FF2B5EF4-FFF2-40B4-BE49-F238E27FC236}">
                <a16:creationId xmlns:a16="http://schemas.microsoft.com/office/drawing/2014/main" xmlns="" id="{943FCAEC-556A-A4DE-D738-D9F48115F31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040" t="6552" r="4974" b="21660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93998D2A-8FEF-A3BD-C921-B824C26E45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309196" cy="908050"/>
          </a:xfrm>
        </p:spPr>
        <p:txBody>
          <a:bodyPr/>
          <a:lstStyle/>
          <a:p>
            <a:r>
              <a:rPr lang="en-ZA" dirty="0"/>
              <a:t>The vineyards of Durbanville, like those of Constantia, lie very close to Cape Town and border on the northern suburbs.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9324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595C21-5CE8-A7A6-CA6A-008298BD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82CB2524-39DD-25A8-98A9-EC1797CE3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824287" cy="908050"/>
          </a:xfrm>
        </p:spPr>
        <p:txBody>
          <a:bodyPr>
            <a:normAutofit/>
          </a:bodyPr>
          <a:lstStyle/>
          <a:p>
            <a:r>
              <a:rPr lang="en-ZA" sz="1100" dirty="0"/>
              <a:t>Durbanville is characterised by a south-north running range of hills known as Tygerberg, from which the district takes its name, and </a:t>
            </a:r>
            <a:r>
              <a:rPr lang="en-ZA" sz="1100" dirty="0" err="1"/>
              <a:t>Kanonkop</a:t>
            </a:r>
            <a:r>
              <a:rPr lang="en-ZA" sz="1100" dirty="0"/>
              <a:t>, open towards the west (10 km) and south (28 km) to the sea.</a:t>
            </a:r>
          </a:p>
        </p:txBody>
      </p:sp>
      <p:pic>
        <p:nvPicPr>
          <p:cNvPr id="3" name="Picture 2" descr="DURBANVILLE6.jpg">
            <a:extLst>
              <a:ext uri="{FF2B5EF4-FFF2-40B4-BE49-F238E27FC236}">
                <a16:creationId xmlns:a16="http://schemas.microsoft.com/office/drawing/2014/main" xmlns="" id="{9462F8DF-DEAB-D041-E865-76F4434F3AB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0" t="6577" r="12941" b="21369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7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CC0217-E9CF-4908-584F-FDA052315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4558C3B-E87C-B958-4E8D-5D86B5BA63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447742" cy="908050"/>
          </a:xfrm>
        </p:spPr>
        <p:txBody>
          <a:bodyPr/>
          <a:lstStyle/>
          <a:p>
            <a:r>
              <a:rPr lang="en-ZA" dirty="0"/>
              <a:t>Although the mean February temperature is given as 22.8˚C, the duration of high temperatures during the day is short.</a:t>
            </a:r>
          </a:p>
          <a:p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2B994A3-6613-2D32-E56B-C76029027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5" t="6924" r="4990" b="21259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5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DC3A1C-9C50-90C2-DD73-DA5B94D5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9D1D021-757B-C4E2-7947-EF6860C1D3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This is due to cooling by prevailing summer sea breezes from False Bay, which usually take effect at midday.</a:t>
            </a:r>
          </a:p>
        </p:txBody>
      </p:sp>
      <p:pic>
        <p:nvPicPr>
          <p:cNvPr id="3" name="Picture 2" descr="DURBANVILLE8.jpg">
            <a:extLst>
              <a:ext uri="{FF2B5EF4-FFF2-40B4-BE49-F238E27FC236}">
                <a16:creationId xmlns:a16="http://schemas.microsoft.com/office/drawing/2014/main" xmlns="" id="{9E2A8E5D-7C62-F5DF-9B6D-E8B494C5EB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77" t="7251" r="4806" b="28930"/>
          <a:stretch>
            <a:fillRect/>
          </a:stretch>
        </p:blipFill>
        <p:spPr>
          <a:xfrm>
            <a:off x="611188" y="368300"/>
            <a:ext cx="7921625" cy="421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54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30A165C-9038-9685-D7A1-C7418406B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3">
            <a:extLst>
              <a:ext uri="{FF2B5EF4-FFF2-40B4-BE49-F238E27FC236}">
                <a16:creationId xmlns:a16="http://schemas.microsoft.com/office/drawing/2014/main" xmlns="" id="{B24F4B46-B220-1BEF-A3DB-4F3352C7E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129087" cy="908050"/>
          </a:xfrm>
        </p:spPr>
        <p:txBody>
          <a:bodyPr>
            <a:normAutofit/>
          </a:bodyPr>
          <a:lstStyle/>
          <a:p>
            <a:r>
              <a:rPr lang="en-ZA" sz="1100" dirty="0"/>
              <a:t>Research has shown that a temperature variation of up to 5°C can be found in adjoining vineyards where the one directly benefits from these maritime conditions and the other, situated behind the hill, does not.</a:t>
            </a:r>
          </a:p>
        </p:txBody>
      </p:sp>
      <p:pic>
        <p:nvPicPr>
          <p:cNvPr id="3" name="Picture 2" descr="DURBANVILLE9.jpg">
            <a:extLst>
              <a:ext uri="{FF2B5EF4-FFF2-40B4-BE49-F238E27FC236}">
                <a16:creationId xmlns:a16="http://schemas.microsoft.com/office/drawing/2014/main" xmlns="" id="{B6D94762-C14F-7A4C-BDE5-AD38C34263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7042" r="6670" b="34894"/>
          <a:stretch>
            <a:fillRect/>
          </a:stretch>
        </p:blipFill>
        <p:spPr>
          <a:xfrm>
            <a:off x="611188" y="368300"/>
            <a:ext cx="7921625" cy="3982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45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EB936E-E737-B7F3-B535-82C73B92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CDC74C4-E31C-E747-CE12-FCFF044E1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854301" cy="908050"/>
          </a:xfrm>
        </p:spPr>
        <p:txBody>
          <a:bodyPr>
            <a:normAutofit/>
          </a:bodyPr>
          <a:lstStyle/>
          <a:p>
            <a:r>
              <a:rPr lang="en-ZA" dirty="0"/>
              <a:t>Deep soils, cooling sea breezes, night-time mists and close proximity to the ocean are beneficial factors when it comes to the quality of the grapes.</a:t>
            </a:r>
          </a:p>
        </p:txBody>
      </p:sp>
      <p:pic>
        <p:nvPicPr>
          <p:cNvPr id="2" name="Picture 1" descr="DURBANVILLE10.jpg">
            <a:extLst>
              <a:ext uri="{FF2B5EF4-FFF2-40B4-BE49-F238E27FC236}">
                <a16:creationId xmlns:a16="http://schemas.microsoft.com/office/drawing/2014/main" xmlns="" id="{4A3B5ACE-397F-EB7C-3DCC-3F794135A4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97" t="5370" r="5457" b="37374"/>
          <a:stretch>
            <a:fillRect/>
          </a:stretch>
        </p:blipFill>
        <p:spPr>
          <a:xfrm>
            <a:off x="611188" y="368300"/>
            <a:ext cx="7921625" cy="392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19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271139-DB8E-0E2C-FBA2-CC131D3B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75BD4B3-852C-7D14-637B-A5A6C1642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255211" cy="908050"/>
          </a:xfrm>
        </p:spPr>
        <p:txBody>
          <a:bodyPr/>
          <a:lstStyle/>
          <a:p>
            <a:r>
              <a:rPr lang="en-ZA" dirty="0"/>
              <a:t>Durbanville has an average rainfall of only </a:t>
            </a:r>
            <a:br>
              <a:rPr lang="en-ZA" dirty="0"/>
            </a:br>
            <a:r>
              <a:rPr lang="en-ZA" dirty="0"/>
              <a:t>481 mm on the eastern slopes and even less on the western slopes.</a:t>
            </a:r>
          </a:p>
          <a:p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598006A-7E37-1E62-7D53-4DD6E02A91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7" t="6031" r="10516" b="2120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24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7F88D0-DBA5-6153-4C07-6BB7378D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C1F6C652-88E4-2FEF-D603-862F57A555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ZA" dirty="0"/>
              <a:t>Soils are derived from greywacke and </a:t>
            </a:r>
            <a:r>
              <a:rPr lang="en-ZA" dirty="0" err="1"/>
              <a:t>phyllitic</a:t>
            </a:r>
            <a:r>
              <a:rPr lang="en-ZA" dirty="0"/>
              <a:t> shales, and are mainly reddish-brown, deep and well drained.</a:t>
            </a:r>
          </a:p>
        </p:txBody>
      </p:sp>
      <p:pic>
        <p:nvPicPr>
          <p:cNvPr id="2" name="Picture 1" descr="DURBANVILLE12.jpg">
            <a:extLst>
              <a:ext uri="{FF2B5EF4-FFF2-40B4-BE49-F238E27FC236}">
                <a16:creationId xmlns:a16="http://schemas.microsoft.com/office/drawing/2014/main" xmlns="" id="{2514830F-83AE-3A03-C18B-21A2FA4403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076" t="8941" r="11856" b="21922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31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902C88-BDF8-144C-E8B9-7CB725D4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10A026C-72B2-5BBF-6A7A-2E6B8EA56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849523" cy="908050"/>
          </a:xfrm>
        </p:spPr>
        <p:txBody>
          <a:bodyPr>
            <a:normAutofit/>
          </a:bodyPr>
          <a:lstStyle/>
          <a:p>
            <a:r>
              <a:rPr lang="en-ZA" dirty="0"/>
              <a:t>These soils are not acid, unlike typical Western Cape highly weathered soils, and have a good water-holding capacity, making dryland production possible.</a:t>
            </a:r>
          </a:p>
        </p:txBody>
      </p:sp>
      <p:pic>
        <p:nvPicPr>
          <p:cNvPr id="2" name="Picture 1" descr="DURBANVILLE13.jpg">
            <a:extLst>
              <a:ext uri="{FF2B5EF4-FFF2-40B4-BE49-F238E27FC236}">
                <a16:creationId xmlns:a16="http://schemas.microsoft.com/office/drawing/2014/main" xmlns="" id="{B9B0E7DB-B5E2-922D-639D-4B67718EBF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921" t="6292" r="7603" b="2329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53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A82691-8AB3-0A2E-4416-5B0C518B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29D242B-CF00-2542-9C01-F080FFF26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281487" cy="908050"/>
          </a:xfrm>
        </p:spPr>
        <p:txBody>
          <a:bodyPr>
            <a:normAutofit/>
          </a:bodyPr>
          <a:lstStyle/>
          <a:p>
            <a:r>
              <a:rPr lang="en-ZA" dirty="0"/>
              <a:t>The vineyards are situated mainly on the eastern slopes at altitudes of 100-300 m.</a:t>
            </a:r>
          </a:p>
        </p:txBody>
      </p:sp>
      <p:pic>
        <p:nvPicPr>
          <p:cNvPr id="2" name="Picture 1" descr="DURBANVILLE14.jpg">
            <a:extLst>
              <a:ext uri="{FF2B5EF4-FFF2-40B4-BE49-F238E27FC236}">
                <a16:creationId xmlns:a16="http://schemas.microsoft.com/office/drawing/2014/main" xmlns="" id="{C2A0F5D9-3F5D-CB81-3A36-9F683A75C9F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45" t="6908" r="7813" b="2143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1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EB8C51-EACC-E812-331F-7CD0D835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URBANVILLE15.jpg">
            <a:extLst>
              <a:ext uri="{FF2B5EF4-FFF2-40B4-BE49-F238E27FC236}">
                <a16:creationId xmlns:a16="http://schemas.microsoft.com/office/drawing/2014/main" xmlns="" id="{71340C43-4269-05BA-5FCC-4C0F7644FCC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5371" r="6670" b="47272"/>
          <a:stretch>
            <a:fillRect/>
          </a:stretch>
        </p:blipFill>
        <p:spPr>
          <a:xfrm>
            <a:off x="611188" y="354445"/>
            <a:ext cx="7921625" cy="3247736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A3C83B59-9F13-55D2-4B7D-C218E27E8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339378" cy="908050"/>
          </a:xfrm>
        </p:spPr>
        <p:txBody>
          <a:bodyPr/>
          <a:lstStyle/>
          <a:p>
            <a:r>
              <a:rPr lang="en-ZA" dirty="0"/>
              <a:t>Sauvignon Blanc is the dominant variety in the valley.</a:t>
            </a:r>
          </a:p>
        </p:txBody>
      </p:sp>
    </p:spTree>
    <p:extLst>
      <p:ext uri="{BB962C8B-B14F-4D97-AF65-F5344CB8AC3E}">
        <p14:creationId xmlns:p14="http://schemas.microsoft.com/office/powerpoint/2010/main" val="457021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844630-29B9-0AFF-3BE3-3493230C0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2737CD1-7AE0-D60E-73F7-AE6620B07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5098905" cy="908050"/>
          </a:xfrm>
        </p:spPr>
        <p:txBody>
          <a:bodyPr>
            <a:normAutofit/>
          </a:bodyPr>
          <a:lstStyle/>
          <a:p>
            <a:r>
              <a:rPr lang="en-ZA" dirty="0"/>
              <a:t>Some 13 estates and wineries, situated mainly on the rolling slopes with their various aspects and altitudes, continue to make a wide variety of wine styles.</a:t>
            </a:r>
          </a:p>
          <a:p>
            <a:endParaRPr lang="en-ZA" dirty="0"/>
          </a:p>
        </p:txBody>
      </p:sp>
      <p:pic>
        <p:nvPicPr>
          <p:cNvPr id="3" name="Picture 2" descr="DURBANVILLE16.jpg">
            <a:extLst>
              <a:ext uri="{FF2B5EF4-FFF2-40B4-BE49-F238E27FC236}">
                <a16:creationId xmlns:a16="http://schemas.microsoft.com/office/drawing/2014/main" xmlns="" id="{EDCF0320-1E4C-C35A-3D7D-4E3CF4F89E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49" t="11027" r="5306" b="30100"/>
          <a:stretch>
            <a:fillRect/>
          </a:stretch>
        </p:blipFill>
        <p:spPr>
          <a:xfrm>
            <a:off x="611188" y="368300"/>
            <a:ext cx="7921625" cy="403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604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9F7A1C-CF40-22DD-3DEB-4F3E7630C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21B4F238-4925-72D2-DB61-21E1A05688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323051" cy="908050"/>
          </a:xfrm>
        </p:spPr>
        <p:txBody>
          <a:bodyPr/>
          <a:lstStyle/>
          <a:p>
            <a:r>
              <a:rPr lang="en-ZA" dirty="0"/>
              <a:t>Wines from this ward attracting attention are Sauvignon Blanc, Chardonnay, Merlot, Pinotage and Cabernet Sauvignon.</a:t>
            </a:r>
          </a:p>
        </p:txBody>
      </p:sp>
      <p:pic>
        <p:nvPicPr>
          <p:cNvPr id="3" name="Picture 2" descr="DURBANVILLE17.jpg">
            <a:extLst>
              <a:ext uri="{FF2B5EF4-FFF2-40B4-BE49-F238E27FC236}">
                <a16:creationId xmlns:a16="http://schemas.microsoft.com/office/drawing/2014/main" xmlns="" id="{72F310E5-2B1E-5D25-36F6-484C961828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70" t="5372" r="6685" b="32525"/>
          <a:stretch>
            <a:fillRect/>
          </a:stretch>
        </p:blipFill>
        <p:spPr>
          <a:xfrm>
            <a:off x="611188" y="368301"/>
            <a:ext cx="7921625" cy="4259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23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3E20C8-8D4C-3CE9-AFF8-4EBCD43B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063C084D-5611-86CA-411F-42B800785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21669"/>
            <a:ext cx="3973338" cy="908050"/>
          </a:xfrm>
        </p:spPr>
        <p:txBody>
          <a:bodyPr>
            <a:normAutofit/>
          </a:bodyPr>
          <a:lstStyle/>
          <a:p>
            <a:r>
              <a:rPr lang="en-GB" sz="900" dirty="0">
                <a:latin typeface="Avenir Next LT Pro Light" panose="020B0304020202020204" pitchFamily="34" charset="77"/>
              </a:rPr>
              <a:t>The images used in these presentations have been sourced from various producers, as well as industry and tourism bodies. These presentations are strictly for non-commercial, non-profit, educational purposes only and cannot be reproduced or transmitted in any form or by any means without written permission from Wines of South Africa (</a:t>
            </a:r>
            <a:r>
              <a:rPr lang="en-GB" sz="900" dirty="0" err="1">
                <a:latin typeface="Avenir Next LT Pro Light" panose="020B0304020202020204" pitchFamily="34" charset="77"/>
              </a:rPr>
              <a:t>WoSA</a:t>
            </a:r>
            <a:r>
              <a:rPr lang="en-GB" sz="900" dirty="0">
                <a:latin typeface="Avenir Next LT Pro Light" panose="020B0304020202020204" pitchFamily="34" charset="77"/>
              </a:rPr>
              <a:t>).</a:t>
            </a:r>
          </a:p>
          <a:p>
            <a:endParaRPr lang="en-GB" sz="900" dirty="0">
              <a:latin typeface="Avenir Next LT Pro Light" panose="020B0304020202020204" pitchFamily="34" charset="77"/>
            </a:endParaRPr>
          </a:p>
        </p:txBody>
      </p:sp>
      <p:pic>
        <p:nvPicPr>
          <p:cNvPr id="2" name="Picture 1" descr="DURBANVILLE18.jpg">
            <a:extLst>
              <a:ext uri="{FF2B5EF4-FFF2-40B4-BE49-F238E27FC236}">
                <a16:creationId xmlns:a16="http://schemas.microsoft.com/office/drawing/2014/main" xmlns="" id="{F0090B1A-5F61-9BC2-5276-C23E569001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40" t="6614" r="10140" b="20930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60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BE84704-A50E-5487-F7BD-E16CB72EF8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" y="-2"/>
            <a:ext cx="9144000" cy="6858000"/>
          </a:xfrm>
          <a:prstGeom prst="rect">
            <a:avLst/>
          </a:prstGeom>
        </p:spPr>
      </p:pic>
      <p:sp>
        <p:nvSpPr>
          <p:cNvPr id="5" name="object 20">
            <a:extLst>
              <a:ext uri="{FF2B5EF4-FFF2-40B4-BE49-F238E27FC236}">
                <a16:creationId xmlns:a16="http://schemas.microsoft.com/office/drawing/2014/main" xmlns="" id="{77DFABF0-92BF-44A1-A465-A2C7B3C42D8A}"/>
              </a:ext>
            </a:extLst>
          </p:cNvPr>
          <p:cNvSpPr txBox="1"/>
          <p:nvPr/>
        </p:nvSpPr>
        <p:spPr>
          <a:xfrm>
            <a:off x="22860" y="4915057"/>
            <a:ext cx="9121140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5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The end</a:t>
            </a:r>
            <a:endParaRPr sz="5000" b="1" dirty="0"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2" name="Subtitle 23">
            <a:extLst>
              <a:ext uri="{FF2B5EF4-FFF2-40B4-BE49-F238E27FC236}">
                <a16:creationId xmlns:a16="http://schemas.microsoft.com/office/drawing/2014/main" xmlns="" id="{FD5B4994-9B03-DB4D-7C43-806A3D8F60DC}"/>
              </a:ext>
            </a:extLst>
          </p:cNvPr>
          <p:cNvSpPr txBox="1">
            <a:spLocks/>
          </p:cNvSpPr>
          <p:nvPr/>
        </p:nvSpPr>
        <p:spPr>
          <a:xfrm>
            <a:off x="611188" y="368300"/>
            <a:ext cx="7921625" cy="219579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Avenir Next LT Pro Demi" panose="020B0504020202020204" pitchFamily="34" charset="77"/>
              </a:rPr>
              <a:t>The Cape winelands, </a:t>
            </a: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considered by many to be the most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beautiful in the world, have a network of diverse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well-run wine routes, affording visitors a varied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unforgettable experience.</a:t>
            </a:r>
          </a:p>
        </p:txBody>
      </p:sp>
    </p:spTree>
    <p:extLst>
      <p:ext uri="{BB962C8B-B14F-4D97-AF65-F5344CB8AC3E}">
        <p14:creationId xmlns:p14="http://schemas.microsoft.com/office/powerpoint/2010/main" val="3416352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10940</TotalTime>
  <Words>434</Words>
  <Application>Microsoft Office PowerPoint</Application>
  <PresentationFormat>On-screen Show (4:3)</PresentationFormat>
  <Paragraphs>51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private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WOSA</dc:creator>
  <cp:lastModifiedBy>Lindsaye</cp:lastModifiedBy>
  <cp:revision>273</cp:revision>
  <cp:lastPrinted>2016-05-23T10:12:21Z</cp:lastPrinted>
  <dcterms:created xsi:type="dcterms:W3CDTF">2013-06-26T13:00:34Z</dcterms:created>
  <dcterms:modified xsi:type="dcterms:W3CDTF">2026-07-26T14:57:04Z</dcterms:modified>
</cp:coreProperties>
</file>