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74" r:id="rId3"/>
    <p:sldId id="375" r:id="rId4"/>
    <p:sldId id="376" r:id="rId5"/>
    <p:sldId id="377" r:id="rId6"/>
    <p:sldId id="378" r:id="rId7"/>
    <p:sldId id="379" r:id="rId8"/>
    <p:sldId id="383" r:id="rId9"/>
    <p:sldId id="381" r:id="rId10"/>
    <p:sldId id="382" r:id="rId11"/>
    <p:sldId id="393" r:id="rId12"/>
    <p:sldId id="388" r:id="rId13"/>
    <p:sldId id="385" r:id="rId14"/>
    <p:sldId id="386" r:id="rId15"/>
    <p:sldId id="387" r:id="rId16"/>
    <p:sldId id="389" r:id="rId17"/>
    <p:sldId id="390" r:id="rId18"/>
    <p:sldId id="391" r:id="rId19"/>
    <p:sldId id="395" r:id="rId20"/>
    <p:sldId id="394" r:id="rId21"/>
    <p:sldId id="392" r:id="rId22"/>
    <p:sldId id="363" r:id="rId2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say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719"/>
    <a:srgbClr val="7E112B"/>
    <a:srgbClr val="FFCB27"/>
    <a:srgbClr val="F58220"/>
    <a:srgbClr val="8F8944"/>
    <a:srgbClr val="4C80B0"/>
    <a:srgbClr val="78B16D"/>
    <a:srgbClr val="B20F23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637FC-68CE-4EC1-9202-09ED15649CAB}" v="2" dt="2019-06-28T08:37:27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89" autoAdjust="0"/>
    <p:restoredTop sz="95126" autoAdjust="0"/>
  </p:normalViewPr>
  <p:slideViewPr>
    <p:cSldViewPr snapToGrid="0" snapToObjects="1">
      <p:cViewPr>
        <p:scale>
          <a:sx n="81" d="100"/>
          <a:sy n="81" d="100"/>
        </p:scale>
        <p:origin x="-1104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C6BE3-D50D-403D-8967-FD6C4940A126}" type="datetimeFigureOut">
              <a:rPr lang="en-ZA" smtClean="0"/>
              <a:pPr/>
              <a:t>2026-07-26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AFD1-AD3B-498F-B42A-140D6ABE565B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7045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6CBFB-CBC5-6D45-B81E-D5087457DA0C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96F31-D46C-174D-9DA5-0F156D178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5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Wines of South Africa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1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2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61B54E-C073-F1A7-0274-7A5F63D5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D8A31AD-4647-A889-345E-7A38AC94F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201AA06-0044-EC81-3452-60F2AD460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BCB005-0EE3-2B05-9E31-106F6DF67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1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DFAC38-B9DC-8FAE-25D3-B8CB9E93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3BEA96-606D-E6B0-81D3-7865ED816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450E185-BC8A-BD63-D879-E9332239E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46CB0B3-CCD5-B119-DB60-4E75C199F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710AB9-C910-5F5B-B483-4E12A191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118E1B-1CE0-4AEB-17AB-D897348EF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B89E70F-C012-8A6E-D334-43C237357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73AE85-CB88-0562-3A72-6BE0E422A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74C2EF-72AC-A5C8-486A-F7C3FDE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ED1491B-C32C-835A-A265-00EDFC53D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8EE72EB-97E0-334C-827C-4DFAEB598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F3CC0F3-4C99-54C6-61F8-2AB1ADCB7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68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C3C729-E5FF-9140-A56C-D7740826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0806258-C0DD-EACA-6D72-83FE36847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F3B7A4D-0FE5-220D-155A-DAFC37F41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0D781F-2B3A-E98D-9BFC-16CA1EE59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DB28F4-F2AB-B9CF-EFF7-6F7365C4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1B4AB74-0099-9824-D659-292F6EC7D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40123B7-890B-795D-D8D1-3ED6632E5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8909403-6B65-4C6C-151B-3282910BB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283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FCA2B-FFBC-6181-3AB8-E6480E9D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9B7B0D7-79F6-969B-70E9-0F55FD596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20CB05C-48DD-AAB8-4A1D-155D6A2FD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3E6685-CF32-7DD3-FD2A-E406EE2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71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ACB309-22D9-22FA-4243-C69C597F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71C7684-10FD-7103-AE82-73CC1A206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866EE93-B5A1-87D2-3F1C-4C1299862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CF062CD-143F-1A2B-A7F7-609B56602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95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F0A442-BACB-936F-B471-A5AD3964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FF45AE4-3D57-1F0B-F706-D13FD3060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DE8715D-25B4-0748-01A6-7222E795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8391557-F29B-BC79-E818-219323B7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7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E33F9E-3DD8-C716-9519-98FF6FB4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E01ACB0-28D3-EE4E-F57F-AF8DCC291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AD5AFD-F620-637F-FCFA-CB4CE08A3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D6E67D-24B1-0D31-76AD-EE80A6947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14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4E76FC-B092-9DC5-6585-5E907ED78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B09CD04-C30B-95D9-9F21-FBF75B703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74B5086-D784-9470-28FF-C7FC864F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61B128-56F7-A8BC-E9F4-4B8DF0C12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1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499C67-C03E-627F-70CC-C7126C09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480A6DB-F1D4-B180-AB56-841A1D52F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969C1D5-4889-F775-596A-25314AC27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90FD3C-53B5-6BC9-6B2C-B16BFD0E8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3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67B6AF-BC55-666F-1F2C-3EE3F5FE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2720499-9B0F-4316-FBB4-0A5AEE507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B6BABEA-CF60-F2C5-CB74-496D5E744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878A10-B093-6BF8-782C-735AA442B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5354E9-FC94-5276-1C08-A0CADF84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D6B5889-1ACF-333C-113F-B04E86393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E3C9A80-445C-CF04-C0DD-D86C4E62E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A3EC34-031E-1FDE-58B4-68D7EC03C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204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E9144E-7466-73C0-2D5E-0F8F839C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710C453-74EB-EFEF-4C39-8CFC33A3B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F75765-CC80-2A09-A76B-C1DC45BD6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6937ED-C728-ABF3-E06D-A1DBCB7AB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07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B91C58-B712-C615-A080-902293E7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36FED2F-22D6-6745-2D2F-7A995E160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0622109-CBB4-E063-4473-8B039C68C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16B2681-A51D-DBE3-8742-937422D9B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169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25C9D7-8BA3-D289-C98D-4EC2130F1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3A9550A-DB62-98EE-51D0-8F00667A2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1965FD5-8260-AC70-CDB6-34DFAB978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E348FE3-BCE8-4616-C125-00701A8BC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42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F5A5F0-0FCB-12ED-7913-F19E60794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E6A37D3-C430-284A-CA54-7DD61689CF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E9CB182-8E10-A407-1A63-9E2BF6E2C1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23C7A80-7BF4-FC9E-3913-BBA6F4C3E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2690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AFA7B-D299-03EF-210B-671217C2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DD737D1-86E6-932A-9E0D-D4533C410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B214867-2037-9564-D8EB-283E00F1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98AB74B-EBC0-575B-782F-139137DEF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817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end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2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897180"/>
            <a:ext cx="5308664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61D588B-0C3D-B9CC-15AD-D76DD5255636}"/>
              </a:ext>
            </a:extLst>
          </p:cNvPr>
          <p:cNvSpPr txBox="1"/>
          <p:nvPr userDrawn="1"/>
        </p:nvSpPr>
        <p:spPr>
          <a:xfrm>
            <a:off x="6037117" y="6257418"/>
            <a:ext cx="1414607" cy="503590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Elgin</a:t>
            </a:r>
          </a:p>
          <a:p>
            <a:pPr algn="r"/>
            <a:endParaRPr lang="en-US" sz="1400" b="1" i="0" dirty="0">
              <a:solidFill>
                <a:srgbClr val="FFCB27"/>
              </a:solidFill>
              <a:latin typeface="Avenir Next LT Pro" panose="020B0504020202020204" pitchFamily="34" charset="77"/>
              <a:cs typeface="Myriad Pr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08A691F-C211-3BCC-2D82-47B758EB8D8F}"/>
              </a:ext>
            </a:extLst>
          </p:cNvPr>
          <p:cNvSpPr txBox="1"/>
          <p:nvPr userDrawn="1"/>
        </p:nvSpPr>
        <p:spPr>
          <a:xfrm>
            <a:off x="6310355" y="6525261"/>
            <a:ext cx="1144545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CAPE SOUTH COAST</a:t>
            </a:r>
          </a:p>
        </p:txBody>
      </p:sp>
    </p:spTree>
    <p:extLst>
      <p:ext uri="{BB962C8B-B14F-4D97-AF65-F5344CB8AC3E}">
        <p14:creationId xmlns:p14="http://schemas.microsoft.com/office/powerpoint/2010/main" val="6656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mall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211977-5EA5-6819-C3F6-489438556569}"/>
              </a:ext>
            </a:extLst>
          </p:cNvPr>
          <p:cNvSpPr txBox="1"/>
          <p:nvPr userDrawn="1"/>
        </p:nvSpPr>
        <p:spPr>
          <a:xfrm>
            <a:off x="6037117" y="6257418"/>
            <a:ext cx="1414607" cy="503590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Elgin</a:t>
            </a:r>
          </a:p>
          <a:p>
            <a:pPr algn="r"/>
            <a:endParaRPr lang="en-US" sz="1400" b="1" i="0" dirty="0">
              <a:solidFill>
                <a:srgbClr val="FFCB27"/>
              </a:solidFill>
              <a:latin typeface="Avenir Next LT Pro" panose="020B0504020202020204" pitchFamily="34" charset="77"/>
              <a:cs typeface="Myriad Pro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308664" cy="90805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0" i="0">
                <a:solidFill>
                  <a:srgbClr val="5C3719"/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AF6F15-4785-22D7-9C60-7D4AE28C2E12}"/>
              </a:ext>
            </a:extLst>
          </p:cNvPr>
          <p:cNvSpPr txBox="1"/>
          <p:nvPr userDrawn="1"/>
        </p:nvSpPr>
        <p:spPr>
          <a:xfrm>
            <a:off x="6310355" y="6525261"/>
            <a:ext cx="1144545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CAPE SOUTH COAST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9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4C80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260285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8F8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177665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7E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30577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58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62787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1C7A6-7CAC-7048-B745-F418703F627F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2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1C7A6-7CAC-7048-B745-F418703F627F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5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6" r:id="rId3"/>
    <p:sldLayoutId id="2147483657" r:id="rId4"/>
    <p:sldLayoutId id="2147483658" r:id="rId5"/>
    <p:sldLayoutId id="2147483659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pos="5375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4898" userDrawn="1">
          <p15:clr>
            <a:srgbClr val="F26B43"/>
          </p15:clr>
        </p15:guide>
        <p15:guide id="10" orient="horz" pos="3430" userDrawn="1">
          <p15:clr>
            <a:srgbClr val="F26B43"/>
          </p15:clr>
        </p15:guide>
        <p15:guide id="11" pos="4694" userDrawn="1">
          <p15:clr>
            <a:srgbClr val="F26B43"/>
          </p15:clr>
        </p15:guide>
        <p15:guide id="12" orient="horz" pos="4178" userDrawn="1">
          <p15:clr>
            <a:srgbClr val="F26B43"/>
          </p15:clr>
        </p15:guide>
        <p15:guide id="13" pos="5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07953EE-5A27-FBC7-8CE1-C98A361CA7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xmlns="" id="{B631FD9A-73B2-FC60-577F-620DFB4F2E97}"/>
              </a:ext>
            </a:extLst>
          </p:cNvPr>
          <p:cNvSpPr txBox="1"/>
          <p:nvPr/>
        </p:nvSpPr>
        <p:spPr>
          <a:xfrm>
            <a:off x="22860" y="4915057"/>
            <a:ext cx="9121140" cy="859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2400" spc="20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CAPE WINELANDS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3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ELGIN</a:t>
            </a:r>
          </a:p>
        </p:txBody>
      </p:sp>
    </p:spTree>
    <p:extLst>
      <p:ext uri="{BB962C8B-B14F-4D97-AF65-F5344CB8AC3E}">
        <p14:creationId xmlns:p14="http://schemas.microsoft.com/office/powerpoint/2010/main" val="25332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9C5C4E2-96D4-3342-8C1E-2C5F559C9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Where is South Africa?</a:t>
            </a:r>
          </a:p>
        </p:txBody>
      </p:sp>
      <p:pic>
        <p:nvPicPr>
          <p:cNvPr id="2" name="Picture 1" descr="BOT RIVER2.jpg">
            <a:extLst>
              <a:ext uri="{FF2B5EF4-FFF2-40B4-BE49-F238E27FC236}">
                <a16:creationId xmlns:a16="http://schemas.microsoft.com/office/drawing/2014/main" xmlns="" id="{678B7372-469D-FD5A-BE03-FD83E7570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" t="5435" r="6349" b="21148"/>
          <a:stretch>
            <a:fillRect/>
          </a:stretch>
        </p:blipFill>
        <p:spPr>
          <a:xfrm>
            <a:off x="0" y="377727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9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517436-FA4C-69B9-0288-C63094F3A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28D9B26-50F4-5E21-E8E8-5DC45895E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South Africa is the southernmost </a:t>
            </a:r>
            <a:br>
              <a:rPr lang="en-GB" dirty="0"/>
            </a:br>
            <a:r>
              <a:rPr lang="en-GB" dirty="0"/>
              <a:t>country in Africa.</a:t>
            </a:r>
          </a:p>
        </p:txBody>
      </p:sp>
      <p:pic>
        <p:nvPicPr>
          <p:cNvPr id="3" name="Picture 2" descr="BOT RIVER3.jpg">
            <a:extLst>
              <a:ext uri="{FF2B5EF4-FFF2-40B4-BE49-F238E27FC236}">
                <a16:creationId xmlns:a16="http://schemas.microsoft.com/office/drawing/2014/main" xmlns="" id="{6AD0747B-8D26-E58D-C3B8-197858BD94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" t="5874" r="10605" b="25567"/>
          <a:stretch>
            <a:fillRect/>
          </a:stretch>
        </p:blipFill>
        <p:spPr>
          <a:xfrm>
            <a:off x="0" y="368299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703CD8-337C-D847-352B-B7BCAAF6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1CF2DD-0EF6-9B72-6C90-37B81FA9D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winelands are located at the </a:t>
            </a:r>
            <a:br>
              <a:rPr lang="en-GB" dirty="0"/>
            </a:br>
            <a:r>
              <a:rPr lang="en-GB" dirty="0"/>
              <a:t>very tip of South Africa.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8BD239-F944-F6B0-CE98-B82170551D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8" t="5738" r="4823" b="22066"/>
          <a:stretch>
            <a:fillRect/>
          </a:stretch>
        </p:blipFill>
        <p:spPr>
          <a:xfrm>
            <a:off x="1" y="368300"/>
            <a:ext cx="91440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8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49DEF3C-1A82-A7C9-2764-4762B580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38946F67-9317-7211-47FB-8884D1B59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PRODUCTION AREAS: </a:t>
            </a:r>
            <a:r>
              <a:rPr lang="en-GB" dirty="0">
                <a:solidFill>
                  <a:srgbClr val="5C3719"/>
                </a:solidFill>
                <a:latin typeface="Avenir Next LT Pro" panose="020B0504020202020204" pitchFamily="34" charset="77"/>
              </a:rPr>
              <a:t>Districts of South Africa.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BA028E-BFBB-16E3-98B5-8CDC564A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4" t="2423" r="1664" b="2533"/>
          <a:stretch>
            <a:fillRect/>
          </a:stretch>
        </p:blipFill>
        <p:spPr>
          <a:xfrm>
            <a:off x="2115407" y="368300"/>
            <a:ext cx="6417406" cy="5400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332194-BF91-4C27-9747-E9F7D7B30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14" r="85455" b="20582"/>
          <a:stretch>
            <a:fillRect/>
          </a:stretch>
        </p:blipFill>
        <p:spPr>
          <a:xfrm>
            <a:off x="617209" y="365760"/>
            <a:ext cx="1749989" cy="540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21D6CE-3AC8-EF02-F623-FAE91C9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A29A16-C37F-A530-6064-4ED81FA1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Wards of South Africa.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2319B71-18AC-70CE-C3AC-D222BC53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38" t="5439" r="4793" b="21318"/>
          <a:stretch>
            <a:fillRect/>
          </a:stretch>
        </p:blipFill>
        <p:spPr>
          <a:xfrm>
            <a:off x="611188" y="368300"/>
            <a:ext cx="765611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3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F4B123-0B65-46F6-DE2C-010B496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288BBFC-AD6A-D54F-4B86-10817F0C5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784" b="14469"/>
          <a:stretch>
            <a:fillRect/>
          </a:stretch>
        </p:blipFill>
        <p:spPr>
          <a:xfrm>
            <a:off x="-2" y="368301"/>
            <a:ext cx="9144000" cy="1422792"/>
          </a:xfrm>
          <a:prstGeom prst="rect">
            <a:avLst/>
          </a:prstGeom>
        </p:spPr>
      </p:pic>
      <p:sp>
        <p:nvSpPr>
          <p:cNvPr id="3" name="Subtitle 23">
            <a:extLst>
              <a:ext uri="{FF2B5EF4-FFF2-40B4-BE49-F238E27FC236}">
                <a16:creationId xmlns:a16="http://schemas.microsoft.com/office/drawing/2014/main" xmlns="" id="{EE941A10-AD39-2E18-CF5C-C1D0CEAE5F19}"/>
              </a:ext>
            </a:extLst>
          </p:cNvPr>
          <p:cNvSpPr txBox="1">
            <a:spLocks/>
          </p:cNvSpPr>
          <p:nvPr/>
        </p:nvSpPr>
        <p:spPr>
          <a:xfrm>
            <a:off x="611189" y="855411"/>
            <a:ext cx="7921624" cy="9276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b="1" dirty="0">
                <a:solidFill>
                  <a:schemeClr val="bg1"/>
                </a:solidFill>
                <a:latin typeface="Avenir Next LT Pro" panose="020B0504020202020204" pitchFamily="34" charset="77"/>
              </a:rPr>
              <a:t>Cape South Coast</a:t>
            </a:r>
            <a:endParaRPr lang="en-ZA" dirty="0">
              <a:solidFill>
                <a:srgbClr val="5C3719"/>
              </a:solidFill>
              <a:latin typeface="Avenir Next LT Pro Light" panose="020B0304020202020204" pitchFamily="34" charset="77"/>
            </a:endParaRPr>
          </a:p>
        </p:txBody>
      </p:sp>
      <p:sp>
        <p:nvSpPr>
          <p:cNvPr id="4" name="Subtitle 23">
            <a:extLst>
              <a:ext uri="{FF2B5EF4-FFF2-40B4-BE49-F238E27FC236}">
                <a16:creationId xmlns:a16="http://schemas.microsoft.com/office/drawing/2014/main" xmlns="" id="{0F5D9C8F-FED7-8AA6-D0AE-D4D885840F33}"/>
              </a:ext>
            </a:extLst>
          </p:cNvPr>
          <p:cNvSpPr txBox="1">
            <a:spLocks/>
          </p:cNvSpPr>
          <p:nvPr/>
        </p:nvSpPr>
        <p:spPr>
          <a:xfrm>
            <a:off x="3465878" y="2350672"/>
            <a:ext cx="3985847" cy="4235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60000">
              <a:spcBef>
                <a:spcPts val="1200"/>
              </a:spcBef>
            </a:pPr>
            <a:r>
              <a:rPr lang="en-ZA" dirty="0"/>
              <a:t>Region: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Cape South Coast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District: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Elgin</a:t>
            </a:r>
          </a:p>
          <a:p>
            <a:pPr algn="l" defTabSz="360000">
              <a:spcBef>
                <a:spcPts val="120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426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D1E13C-C3A9-955F-AB92-45A2A38DA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93998D2A-8FEF-A3BD-C921-B824C26E45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643437" cy="908050"/>
          </a:xfrm>
        </p:spPr>
        <p:txBody>
          <a:bodyPr/>
          <a:lstStyle/>
          <a:p>
            <a:r>
              <a:rPr lang="en-ZA" dirty="0"/>
              <a:t>The high-lying cool-climate Elgin district lies cradled in an inland plateau surrounded by the ancient sandstone Hottentots Holland mountains.</a:t>
            </a:r>
          </a:p>
        </p:txBody>
      </p:sp>
      <p:pic>
        <p:nvPicPr>
          <p:cNvPr id="5" name="Picture 4" descr="ELGIN8.jpg">
            <a:extLst>
              <a:ext uri="{FF2B5EF4-FFF2-40B4-BE49-F238E27FC236}">
                <a16:creationId xmlns:a16="http://schemas.microsoft.com/office/drawing/2014/main" xmlns="" id="{F508A35E-B5BF-4C6E-9AC1-21AC68F7A6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5617" r="6670" b="52710"/>
          <a:stretch>
            <a:fillRect/>
          </a:stretch>
        </p:blipFill>
        <p:spPr>
          <a:xfrm>
            <a:off x="611188" y="368300"/>
            <a:ext cx="7921625" cy="285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24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595C21-5CE8-A7A6-CA6A-008298BD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2CB2524-39DD-25A8-98A9-EC1797CE3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824287" cy="908050"/>
          </a:xfrm>
        </p:spPr>
        <p:txBody>
          <a:bodyPr>
            <a:normAutofit/>
          </a:bodyPr>
          <a:lstStyle/>
          <a:p>
            <a:r>
              <a:rPr lang="en-ZA" dirty="0"/>
              <a:t>This large basin is situated at an altitude of </a:t>
            </a:r>
            <a:r>
              <a:rPr lang="en-ZA" dirty="0" smtClean="0"/>
              <a:t>200–1 000 </a:t>
            </a:r>
            <a:r>
              <a:rPr lang="en-ZA" dirty="0"/>
              <a:t>m.</a:t>
            </a:r>
          </a:p>
        </p:txBody>
      </p:sp>
      <p:pic>
        <p:nvPicPr>
          <p:cNvPr id="2" name="Picture 1" descr="ELGIN9.jpg">
            <a:extLst>
              <a:ext uri="{FF2B5EF4-FFF2-40B4-BE49-F238E27FC236}">
                <a16:creationId xmlns:a16="http://schemas.microsoft.com/office/drawing/2014/main" xmlns="" id="{E76C8AD7-EBB5-C18F-4C15-5F2ECEE2A0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80" t="7479" r="5280" b="24086"/>
          <a:stretch>
            <a:fillRect/>
          </a:stretch>
        </p:blipFill>
        <p:spPr>
          <a:xfrm>
            <a:off x="611188" y="368301"/>
            <a:ext cx="7921625" cy="454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7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CC0217-E9CF-4908-584F-FDA052315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4558C3B-E87C-B958-4E8D-5D86B5BA63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086225" cy="908050"/>
          </a:xfrm>
        </p:spPr>
        <p:txBody>
          <a:bodyPr/>
          <a:lstStyle/>
          <a:p>
            <a:r>
              <a:rPr lang="en-ZA" dirty="0"/>
              <a:t>Elgin is approximately 70 km south-east of Cape Town and the southern part of the valley is only 4.5 km from the Atlantic Ocean.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C11D849-702B-30AD-83DB-1E09500F4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8" t="6279" r="7481" b="21307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5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DC3A1C-9C50-90C2-DD73-DA5B94D5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9D1D021-757B-C4E2-7947-EF6860C1D3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The valley was traditionally an apple-growing area.</a:t>
            </a:r>
          </a:p>
        </p:txBody>
      </p:sp>
      <p:pic>
        <p:nvPicPr>
          <p:cNvPr id="2" name="Picture 1" descr="ELGIN11.jpg">
            <a:extLst>
              <a:ext uri="{FF2B5EF4-FFF2-40B4-BE49-F238E27FC236}">
                <a16:creationId xmlns:a16="http://schemas.microsoft.com/office/drawing/2014/main" xmlns="" id="{112D4C4E-0822-5933-5093-2717963867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031" t="14985" r="13031" b="17816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54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0A165C-9038-9685-D7A1-C7418406B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3">
            <a:extLst>
              <a:ext uri="{FF2B5EF4-FFF2-40B4-BE49-F238E27FC236}">
                <a16:creationId xmlns:a16="http://schemas.microsoft.com/office/drawing/2014/main" xmlns="" id="{B24F4B46-B220-1BEF-A3DB-4F3352C7E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723255"/>
            <a:ext cx="5052630" cy="1089025"/>
          </a:xfrm>
        </p:spPr>
        <p:txBody>
          <a:bodyPr>
            <a:noAutofit/>
          </a:bodyPr>
          <a:lstStyle/>
          <a:p>
            <a:r>
              <a:rPr lang="en-ZA" dirty="0"/>
              <a:t>In keeping with an ethos of sustainable wine production, vines grow alongside pristine mountain fynbos in the </a:t>
            </a:r>
            <a:r>
              <a:rPr lang="en-ZA" dirty="0" err="1"/>
              <a:t>Kogelberg</a:t>
            </a:r>
            <a:r>
              <a:rPr lang="en-ZA" dirty="0"/>
              <a:t> Biosphere, UNESCO World Heritage Site and part of the spectacular Cape Floral Kingdom.</a:t>
            </a:r>
          </a:p>
        </p:txBody>
      </p:sp>
      <p:pic>
        <p:nvPicPr>
          <p:cNvPr id="2" name="Picture 1" descr="ELGIN12.jpg">
            <a:extLst>
              <a:ext uri="{FF2B5EF4-FFF2-40B4-BE49-F238E27FC236}">
                <a16:creationId xmlns:a16="http://schemas.microsoft.com/office/drawing/2014/main" xmlns="" id="{E457853F-8A44-D796-28D6-D642205AB3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59" t="6273" r="6621" b="32334"/>
          <a:stretch>
            <a:fillRect/>
          </a:stretch>
        </p:blipFill>
        <p:spPr>
          <a:xfrm>
            <a:off x="611188" y="368301"/>
            <a:ext cx="7921625" cy="425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45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EB936E-E737-B7F3-B535-82C73B92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CDC74C4-E31C-E747-CE12-FCFF044E1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854301" cy="908050"/>
          </a:xfrm>
        </p:spPr>
        <p:txBody>
          <a:bodyPr>
            <a:normAutofit/>
          </a:bodyPr>
          <a:lstStyle/>
          <a:p>
            <a:r>
              <a:rPr lang="en-ZA" dirty="0"/>
              <a:t>Elgin is part of the Green Mountain Trail, </a:t>
            </a:r>
            <a:br>
              <a:rPr lang="en-ZA" dirty="0"/>
            </a:br>
            <a:r>
              <a:rPr lang="en-ZA" dirty="0"/>
              <a:t>the world’s first biodiversity wine route.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D380513-000B-4064-192C-EFCA1DA27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" t="6775" r="6670" b="25800"/>
          <a:stretch>
            <a:fillRect/>
          </a:stretch>
        </p:blipFill>
        <p:spPr>
          <a:xfrm>
            <a:off x="611188" y="368301"/>
            <a:ext cx="7921625" cy="462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19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271139-DB8E-0E2C-FBA2-CC131D3B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75BD4B3-852C-7D14-637B-A5A6C1642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5221" y="5949950"/>
            <a:ext cx="4393610" cy="908050"/>
          </a:xfrm>
        </p:spPr>
        <p:txBody>
          <a:bodyPr/>
          <a:lstStyle/>
          <a:p>
            <a:r>
              <a:rPr lang="en-ZA" dirty="0"/>
              <a:t>Winters are cold with abundant rain and </a:t>
            </a:r>
            <a:r>
              <a:rPr lang="en-ZA" dirty="0" smtClean="0"/>
              <a:t>average </a:t>
            </a:r>
            <a:r>
              <a:rPr lang="en-ZA" dirty="0"/>
              <a:t>annual rainfall is 1 011 mm </a:t>
            </a:r>
            <a:r>
              <a:rPr lang="en-ZA" dirty="0" smtClean="0"/>
              <a:t>(</a:t>
            </a:r>
            <a:r>
              <a:rPr lang="en-ZA" dirty="0"/>
              <a:t>Elgin Weather Station). 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F9473E2-A439-2BFE-FA7F-975497370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8" t="6286" r="11381" b="45363"/>
          <a:stretch>
            <a:fillRect/>
          </a:stretch>
        </p:blipFill>
        <p:spPr>
          <a:xfrm>
            <a:off x="611188" y="368300"/>
            <a:ext cx="7921625" cy="35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24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7F88D0-DBA5-6153-4C07-6BB7378D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1F6C652-88E4-2FEF-D603-862F57A55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048014" cy="908050"/>
          </a:xfrm>
        </p:spPr>
        <p:txBody>
          <a:bodyPr>
            <a:noAutofit/>
          </a:bodyPr>
          <a:lstStyle/>
          <a:p>
            <a:r>
              <a:rPr lang="en-ZA" dirty="0"/>
              <a:t>There are cool south-easterly sea breezes in the summer. The mean February temperature is 19.7°C</a:t>
            </a:r>
          </a:p>
          <a:p>
            <a:r>
              <a:rPr lang="en-ZA" dirty="0"/>
              <a:t>(Elgin Weather Station).</a:t>
            </a:r>
          </a:p>
        </p:txBody>
      </p:sp>
      <p:pic>
        <p:nvPicPr>
          <p:cNvPr id="3" name="Picture 2" descr="ELGIN15.jpg">
            <a:extLst>
              <a:ext uri="{FF2B5EF4-FFF2-40B4-BE49-F238E27FC236}">
                <a16:creationId xmlns:a16="http://schemas.microsoft.com/office/drawing/2014/main" xmlns="" id="{8F1ED6E9-4FB4-2017-10D6-A97ED8B848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30" t="5053" r="11338" b="2084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31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902C88-BDF8-144C-E8B9-7CB725D4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10A026C-72B2-5BBF-6A7A-2E6B8EA56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73396"/>
            <a:ext cx="5055211" cy="908050"/>
          </a:xfrm>
        </p:spPr>
        <p:txBody>
          <a:bodyPr>
            <a:normAutofit/>
          </a:bodyPr>
          <a:lstStyle/>
          <a:p>
            <a:r>
              <a:rPr lang="en-ZA" dirty="0"/>
              <a:t>Vineyards benefit from high altitudes with some lying 400 m and more above sea level.</a:t>
            </a:r>
          </a:p>
        </p:txBody>
      </p:sp>
      <p:pic>
        <p:nvPicPr>
          <p:cNvPr id="3" name="Picture 2" descr="ELGIN16.jpg">
            <a:extLst>
              <a:ext uri="{FF2B5EF4-FFF2-40B4-BE49-F238E27FC236}">
                <a16:creationId xmlns:a16="http://schemas.microsoft.com/office/drawing/2014/main" xmlns="" id="{FD4AA0C9-B61D-7ED9-379E-231234DD285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53" t="5507" r="6301" b="38762"/>
          <a:stretch>
            <a:fillRect/>
          </a:stretch>
        </p:blipFill>
        <p:spPr>
          <a:xfrm>
            <a:off x="632208" y="368300"/>
            <a:ext cx="7921625" cy="404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53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A82691-8AB3-0A2E-4416-5B0C518B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29D242B-CF00-2542-9C01-F080FFF26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733432" cy="908050"/>
          </a:xfrm>
        </p:spPr>
        <p:txBody>
          <a:bodyPr>
            <a:normAutofit/>
          </a:bodyPr>
          <a:lstStyle/>
          <a:p>
            <a:r>
              <a:rPr lang="en-ZA" dirty="0"/>
              <a:t>Medium-structured, often ferruginous soils developed from Devonian </a:t>
            </a:r>
            <a:r>
              <a:rPr lang="en-ZA" dirty="0" err="1"/>
              <a:t>Bokkeveld</a:t>
            </a:r>
            <a:r>
              <a:rPr lang="en-ZA" dirty="0"/>
              <a:t> shale parent material.</a:t>
            </a:r>
          </a:p>
        </p:txBody>
      </p:sp>
      <p:pic>
        <p:nvPicPr>
          <p:cNvPr id="3" name="Picture 2" descr="ELGIN17.jpg">
            <a:extLst>
              <a:ext uri="{FF2B5EF4-FFF2-40B4-BE49-F238E27FC236}">
                <a16:creationId xmlns:a16="http://schemas.microsoft.com/office/drawing/2014/main" xmlns="" id="{03D59F75-F2C5-4C3B-91F7-81EE63A018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89" t="5860" r="10655" b="20787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1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EB8C51-EACC-E812-331F-7CD0D835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A3C83B59-9F13-55D2-4B7D-C218E27E8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638839" cy="908050"/>
          </a:xfrm>
        </p:spPr>
        <p:txBody>
          <a:bodyPr>
            <a:normAutofit/>
          </a:bodyPr>
          <a:lstStyle/>
          <a:p>
            <a:r>
              <a:rPr lang="en-ZA" dirty="0"/>
              <a:t>A series of rolling hills set in an undulating countryside present the perfect opportunities for vineyard site selection.</a:t>
            </a:r>
          </a:p>
        </p:txBody>
      </p:sp>
      <p:pic>
        <p:nvPicPr>
          <p:cNvPr id="3" name="Picture 2" descr="ELGIN18.jpg">
            <a:extLst>
              <a:ext uri="{FF2B5EF4-FFF2-40B4-BE49-F238E27FC236}">
                <a16:creationId xmlns:a16="http://schemas.microsoft.com/office/drawing/2014/main" xmlns="" id="{EB614BC7-5B62-B1CD-01D4-22DFC25679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5370" r="6670" b="62146"/>
          <a:stretch>
            <a:fillRect/>
          </a:stretch>
        </p:blipFill>
        <p:spPr>
          <a:xfrm>
            <a:off x="611188" y="368300"/>
            <a:ext cx="7921625" cy="222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21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844630-29B9-0AFF-3BE3-3493230C0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2737CD1-7AE0-D60E-73F7-AE6620B07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313019" cy="908050"/>
          </a:xfrm>
        </p:spPr>
        <p:txBody>
          <a:bodyPr>
            <a:normAutofit/>
          </a:bodyPr>
          <a:lstStyle/>
          <a:p>
            <a:r>
              <a:rPr lang="en-ZA" dirty="0"/>
              <a:t>Sauvignon Blanc, Chardonnay, Riesling, Pinot Noir, Merlot and Shiraz do particularly well in this late-ripening zone.</a:t>
            </a:r>
          </a:p>
        </p:txBody>
      </p:sp>
      <p:pic>
        <p:nvPicPr>
          <p:cNvPr id="2" name="Picture 1" descr="ELGIN19.jpg">
            <a:extLst>
              <a:ext uri="{FF2B5EF4-FFF2-40B4-BE49-F238E27FC236}">
                <a16:creationId xmlns:a16="http://schemas.microsoft.com/office/drawing/2014/main" xmlns="" id="{E8726513-4A3D-D7F9-B671-CFE87C9EB2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85" t="5925" r="11019" b="2305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60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9F7A1C-CF40-22DD-3DEB-4F3E7630C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21B4F238-4925-72D2-DB61-21E1A0568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671887" cy="908050"/>
          </a:xfrm>
        </p:spPr>
        <p:txBody>
          <a:bodyPr>
            <a:normAutofit/>
          </a:bodyPr>
          <a:lstStyle/>
          <a:p>
            <a:r>
              <a:rPr lang="en-ZA" sz="1100" dirty="0"/>
              <a:t>Longer ripening produces grapes that hold a broad spectrum of flavours which results in wines of character showing exceptional purity and density of fruit, complexity and elegance.</a:t>
            </a:r>
          </a:p>
        </p:txBody>
      </p:sp>
      <p:pic>
        <p:nvPicPr>
          <p:cNvPr id="2" name="Picture 1" descr="ELGIN20.jpg">
            <a:extLst>
              <a:ext uri="{FF2B5EF4-FFF2-40B4-BE49-F238E27FC236}">
                <a16:creationId xmlns:a16="http://schemas.microsoft.com/office/drawing/2014/main" xmlns="" id="{16138154-F479-64E7-A0CD-3B7075A029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62" t="5474" r="6800" b="28751"/>
          <a:stretch>
            <a:fillRect/>
          </a:stretch>
        </p:blipFill>
        <p:spPr>
          <a:xfrm>
            <a:off x="611188" y="368300"/>
            <a:ext cx="7921625" cy="442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23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3E20C8-8D4C-3CE9-AFF8-4EBCD43B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063C084D-5611-86CA-411F-42B80078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21669"/>
            <a:ext cx="3973338" cy="908050"/>
          </a:xfrm>
        </p:spPr>
        <p:txBody>
          <a:bodyPr>
            <a:normAutofit/>
          </a:bodyPr>
          <a:lstStyle/>
          <a:p>
            <a:r>
              <a:rPr lang="en-GB" sz="900" dirty="0">
                <a:latin typeface="Avenir Next LT Pro Light" panose="020B0304020202020204" pitchFamily="34" charset="77"/>
              </a:rPr>
              <a:t>The images used in these presentations have been sourced from various producers, as well as industry and tourism bodies. These presentations are strictly for non-commercial, non-profit, educational purposes only and cannot be reproduced or transmitted in any form or by any means without written permission from Wines of South Africa (</a:t>
            </a:r>
            <a:r>
              <a:rPr lang="en-GB" sz="900" dirty="0" err="1">
                <a:latin typeface="Avenir Next LT Pro Light" panose="020B0304020202020204" pitchFamily="34" charset="77"/>
              </a:rPr>
              <a:t>WoSA</a:t>
            </a:r>
            <a:r>
              <a:rPr lang="en-GB" sz="900" dirty="0">
                <a:latin typeface="Avenir Next LT Pro Light" panose="020B0304020202020204" pitchFamily="34" charset="77"/>
              </a:rPr>
              <a:t>).</a:t>
            </a:r>
          </a:p>
          <a:p>
            <a:endParaRPr lang="en-GB" sz="900" dirty="0">
              <a:latin typeface="Avenir Next LT Pro Light" panose="020B0304020202020204" pitchFamily="34" charset="77"/>
            </a:endParaRPr>
          </a:p>
        </p:txBody>
      </p:sp>
      <p:pic>
        <p:nvPicPr>
          <p:cNvPr id="3" name="Picture 2" descr="ELGIN21.jpg">
            <a:extLst>
              <a:ext uri="{FF2B5EF4-FFF2-40B4-BE49-F238E27FC236}">
                <a16:creationId xmlns:a16="http://schemas.microsoft.com/office/drawing/2014/main" xmlns="" id="{D5D4898D-C080-8F89-8BAB-4E1DF705811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76" t="6168" r="11255" b="21877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6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E84704-A50E-5487-F7BD-E16CB72EF8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" y="-2"/>
            <a:ext cx="9144000" cy="6858000"/>
          </a:xfrm>
          <a:prstGeom prst="rect">
            <a:avLst/>
          </a:prstGeom>
        </p:spPr>
      </p:pic>
      <p:sp>
        <p:nvSpPr>
          <p:cNvPr id="5" name="object 20">
            <a:extLst>
              <a:ext uri="{FF2B5EF4-FFF2-40B4-BE49-F238E27FC236}">
                <a16:creationId xmlns:a16="http://schemas.microsoft.com/office/drawing/2014/main" xmlns="" id="{77DFABF0-92BF-44A1-A465-A2C7B3C42D8A}"/>
              </a:ext>
            </a:extLst>
          </p:cNvPr>
          <p:cNvSpPr txBox="1"/>
          <p:nvPr/>
        </p:nvSpPr>
        <p:spPr>
          <a:xfrm>
            <a:off x="22860" y="4915057"/>
            <a:ext cx="9121140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5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The end</a:t>
            </a:r>
            <a:endParaRPr sz="5000" b="1" dirty="0"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2" name="Subtitle 23">
            <a:extLst>
              <a:ext uri="{FF2B5EF4-FFF2-40B4-BE49-F238E27FC236}">
                <a16:creationId xmlns:a16="http://schemas.microsoft.com/office/drawing/2014/main" xmlns="" id="{FD5B4994-9B03-DB4D-7C43-806A3D8F60DC}"/>
              </a:ext>
            </a:extLst>
          </p:cNvPr>
          <p:cNvSpPr txBox="1">
            <a:spLocks/>
          </p:cNvSpPr>
          <p:nvPr/>
        </p:nvSpPr>
        <p:spPr>
          <a:xfrm>
            <a:off x="611188" y="368300"/>
            <a:ext cx="7921625" cy="219579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Avenir Next LT Pro Demi" panose="020B0504020202020204" pitchFamily="34" charset="77"/>
              </a:rPr>
              <a:t>The Cape winelands, </a:t>
            </a: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considered by many to be the most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beautiful in the world, have a network of diverse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well-run wine routes, affording visitors a varied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unforgettable experience.</a:t>
            </a:r>
          </a:p>
        </p:txBody>
      </p:sp>
    </p:spTree>
    <p:extLst>
      <p:ext uri="{BB962C8B-B14F-4D97-AF65-F5344CB8AC3E}">
        <p14:creationId xmlns:p14="http://schemas.microsoft.com/office/powerpoint/2010/main" val="3416352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10998</TotalTime>
  <Words>382</Words>
  <Application>Microsoft Office PowerPoint</Application>
  <PresentationFormat>On-screen Show (4:3)</PresentationFormat>
  <Paragraphs>51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private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WOSA</dc:creator>
  <cp:lastModifiedBy>Lindsaye</cp:lastModifiedBy>
  <cp:revision>285</cp:revision>
  <cp:lastPrinted>2016-05-23T10:12:21Z</cp:lastPrinted>
  <dcterms:created xsi:type="dcterms:W3CDTF">2013-06-26T13:00:34Z</dcterms:created>
  <dcterms:modified xsi:type="dcterms:W3CDTF">2026-07-26T14:32:47Z</dcterms:modified>
</cp:coreProperties>
</file>