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3" r:id="rId9"/>
    <p:sldId id="381" r:id="rId10"/>
    <p:sldId id="382" r:id="rId11"/>
    <p:sldId id="393" r:id="rId12"/>
    <p:sldId id="388" r:id="rId13"/>
    <p:sldId id="385" r:id="rId14"/>
    <p:sldId id="386" r:id="rId15"/>
    <p:sldId id="387" r:id="rId16"/>
    <p:sldId id="389" r:id="rId17"/>
    <p:sldId id="390" r:id="rId18"/>
    <p:sldId id="391" r:id="rId19"/>
    <p:sldId id="395" r:id="rId20"/>
    <p:sldId id="397" r:id="rId21"/>
    <p:sldId id="396" r:id="rId22"/>
    <p:sldId id="399" r:id="rId23"/>
    <p:sldId id="405" r:id="rId24"/>
    <p:sldId id="400" r:id="rId25"/>
    <p:sldId id="401" r:id="rId26"/>
    <p:sldId id="403" r:id="rId27"/>
    <p:sldId id="404" r:id="rId28"/>
    <p:sldId id="392" r:id="rId29"/>
    <p:sldId id="363" r:id="rId3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6" autoAdjust="0"/>
    <p:restoredTop sz="95126" autoAdjust="0"/>
  </p:normalViewPr>
  <p:slideViewPr>
    <p:cSldViewPr snapToGrid="0" snapToObjects="1">
      <p:cViewPr varScale="1">
        <p:scale>
          <a:sx n="90" d="100"/>
          <a:sy n="90" d="100"/>
        </p:scale>
        <p:origin x="132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lie Eagleton" userId="d6790806-d4c3-444c-9452-c45ceac5c02a" providerId="ADAL" clId="{EE21A6A3-294A-44F9-B578-CE808E35E8AE}"/>
    <pc:docChg chg="custSel addSld modSld">
      <pc:chgData name="Hanlie Eagleton" userId="d6790806-d4c3-444c-9452-c45ceac5c02a" providerId="ADAL" clId="{EE21A6A3-294A-44F9-B578-CE808E35E8AE}" dt="2026-09-17T07:36:55.664" v="14" actId="1076"/>
      <pc:docMkLst>
        <pc:docMk/>
      </pc:docMkLst>
      <pc:sldChg chg="addSp delSp modSp add">
        <pc:chgData name="Hanlie Eagleton" userId="d6790806-d4c3-444c-9452-c45ceac5c02a" providerId="ADAL" clId="{EE21A6A3-294A-44F9-B578-CE808E35E8AE}" dt="2026-09-17T07:36:55.664" v="14" actId="1076"/>
        <pc:sldMkLst>
          <pc:docMk/>
          <pc:sldMk cId="816419146" sldId="405"/>
        </pc:sldMkLst>
        <pc:spChg chg="add mod">
          <ac:chgData name="Hanlie Eagleton" userId="d6790806-d4c3-444c-9452-c45ceac5c02a" providerId="ADAL" clId="{EE21A6A3-294A-44F9-B578-CE808E35E8AE}" dt="2026-09-17T07:36:55.664" v="14" actId="1076"/>
          <ac:spMkLst>
            <pc:docMk/>
            <pc:sldMk cId="816419146" sldId="405"/>
            <ac:spMk id="5" creationId="{5AF86573-A76B-4965-AD7C-F7323DFF5648}"/>
          </ac:spMkLst>
        </pc:spChg>
        <pc:picChg chg="del">
          <ac:chgData name="Hanlie Eagleton" userId="d6790806-d4c3-444c-9452-c45ceac5c02a" providerId="ADAL" clId="{EE21A6A3-294A-44F9-B578-CE808E35E8AE}" dt="2026-09-17T07:32:18.805" v="1" actId="478"/>
          <ac:picMkLst>
            <pc:docMk/>
            <pc:sldMk cId="816419146" sldId="405"/>
            <ac:picMk id="2" creationId="{118B5BDC-A768-130E-9552-C5BBFFC00482}"/>
          </ac:picMkLst>
        </pc:picChg>
        <pc:picChg chg="add mod">
          <ac:chgData name="Hanlie Eagleton" userId="d6790806-d4c3-444c-9452-c45ceac5c02a" providerId="ADAL" clId="{EE21A6A3-294A-44F9-B578-CE808E35E8AE}" dt="2026-09-17T07:34:53.571" v="5" actId="14100"/>
          <ac:picMkLst>
            <pc:docMk/>
            <pc:sldMk cId="816419146" sldId="405"/>
            <ac:picMk id="4" creationId="{360A560E-37FD-4E70-BA9D-A4B27CA0C9F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2026/09/17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B8829-607E-F0D6-BA01-0ABAD75B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158B2F-F7FA-A379-99C6-88FC070B8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513C0-AB85-0D2A-4EDF-FD987414A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1D3C0-6211-D0DF-FD21-A3BF3918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93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90B5F-F168-4C48-B48E-0458BC67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0E44D-C496-4A5C-36DA-691C7CE93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4DBCF-20D7-1D2A-9E7B-EFD939D0A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B3201-B0D0-984B-34E7-98117AF56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765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672B-F547-B169-5A38-E07D8A46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6EF00-3D78-EED9-6659-C15BA4B89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B90A6B-C452-8A9B-4826-3DCBDC71E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95C4F-939B-A900-BF4D-3676299A8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0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672B-F547-B169-5A38-E07D8A46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6EF00-3D78-EED9-6659-C15BA4B89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B90A6B-C452-8A9B-4826-3DCBDC71E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95C4F-939B-A900-BF4D-3676299A8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596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5E016-8487-E3D9-ED39-E4EDD2AB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50404-DDD0-24A3-3B79-ABC5C849C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A84989-699B-EA95-954A-F03C6CD07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966B5-3E4A-63C0-B8DC-F5343A237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11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66C76-D2F3-52B5-20B9-B6F9A27D9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5517B-32E0-0B06-29FD-E6CCF83AB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AA463-5EE3-6B56-9BC2-7A81A6BD8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8880D-A3BB-C791-C6EA-2513860F7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53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8D91C-B1AB-92DD-624C-8DD9C02D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F6F8C-D005-BA1E-8661-7F4ED9E4D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F17DE7-BD20-B3D0-3126-0638200BE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EE26B-6D4B-472B-4C02-DA857E651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204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AC15-3834-169C-26EF-4E7E0984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30C9B-C01F-57E4-88C0-E4E2252F4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B5B774-4F3F-19E5-DEF7-B667056CB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8ADB4-F2E1-E922-C368-79A92EBE1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542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61D588B-0C3D-B9CC-15AD-D76DD5255636}"/>
              </a:ext>
            </a:extLst>
          </p:cNvPr>
          <p:cNvSpPr txBox="1"/>
          <p:nvPr userDrawn="1"/>
        </p:nvSpPr>
        <p:spPr>
          <a:xfrm>
            <a:off x="6037117" y="6257418"/>
            <a:ext cx="1414607" cy="503590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Elim</a:t>
            </a:r>
          </a:p>
          <a:p>
            <a:pPr algn="r"/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A691F-C211-3BCC-2D82-47B758EB8D8F}"/>
              </a:ext>
            </a:extLst>
          </p:cNvPr>
          <p:cNvSpPr txBox="1"/>
          <p:nvPr userDrawn="1"/>
        </p:nvSpPr>
        <p:spPr>
          <a:xfrm>
            <a:off x="6310355" y="6525261"/>
            <a:ext cx="11445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SOUTH COAST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211977-5EA5-6819-C3F6-489438556569}"/>
              </a:ext>
            </a:extLst>
          </p:cNvPr>
          <p:cNvSpPr txBox="1"/>
          <p:nvPr userDrawn="1"/>
        </p:nvSpPr>
        <p:spPr>
          <a:xfrm>
            <a:off x="6037117" y="6257418"/>
            <a:ext cx="1414607" cy="503590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Elim</a:t>
            </a:r>
          </a:p>
          <a:p>
            <a:pPr algn="r"/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AF6F15-4785-22D7-9C60-7D4AE28C2E12}"/>
              </a:ext>
            </a:extLst>
          </p:cNvPr>
          <p:cNvSpPr txBox="1"/>
          <p:nvPr userDrawn="1"/>
        </p:nvSpPr>
        <p:spPr>
          <a:xfrm>
            <a:off x="6310355" y="6525261"/>
            <a:ext cx="11445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SOUTH COAST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ELIM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20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Cape South Coast</a:t>
            </a:r>
            <a:endParaRPr lang="en-ZA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</p:txBody>
      </p:sp>
      <p:sp>
        <p:nvSpPr>
          <p:cNvPr id="6" name="Subtitle 23">
            <a:extLst>
              <a:ext uri="{FF2B5EF4-FFF2-40B4-BE49-F238E27FC236}">
                <a16:creationId xmlns:a16="http://schemas.microsoft.com/office/drawing/2014/main" id="{FC3C8997-B052-C334-416C-C7ABD4293F35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Cape South Coast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Cape Agulhas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Elim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47D13D-69FB-4264-0626-9D1CCFF5A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" t="5606" r="19221" b="21358"/>
          <a:stretch>
            <a:fillRect/>
          </a:stretch>
        </p:blipFill>
        <p:spPr>
          <a:xfrm>
            <a:off x="611189" y="368300"/>
            <a:ext cx="748589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LIM8.jpg">
            <a:extLst>
              <a:ext uri="{FF2B5EF4-FFF2-40B4-BE49-F238E27FC236}">
                <a16:creationId xmlns:a16="http://schemas.microsoft.com/office/drawing/2014/main" id="{D42CEF3F-699C-FC37-9FEE-7A859F27BA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56" t="6013" r="14308" b="21473"/>
          <a:stretch>
            <a:fillRect/>
          </a:stretch>
        </p:blipFill>
        <p:spPr>
          <a:xfrm>
            <a:off x="611188" y="368299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142878" cy="908050"/>
          </a:xfrm>
        </p:spPr>
        <p:txBody>
          <a:bodyPr>
            <a:normAutofit/>
          </a:bodyPr>
          <a:lstStyle/>
          <a:p>
            <a:r>
              <a:rPr lang="en-ZA" dirty="0"/>
              <a:t>Cape Agulhas is Africa’s southernmost point. Elim is one of the exciting new winegrowing areas that have emerged in the Cape South Coast region since the turn of the century.</a:t>
            </a:r>
          </a:p>
          <a:p>
            <a:endParaRPr lang="en-ZA" dirty="0"/>
          </a:p>
        </p:txBody>
      </p:sp>
      <p:pic>
        <p:nvPicPr>
          <p:cNvPr id="2" name="Picture 1" descr="ELIM9.jpg">
            <a:extLst>
              <a:ext uri="{FF2B5EF4-FFF2-40B4-BE49-F238E27FC236}">
                <a16:creationId xmlns:a16="http://schemas.microsoft.com/office/drawing/2014/main" id="{1CF2F6E5-0EDC-A4E3-6DBE-0B8A1914EB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7" t="6197" r="14561" b="2324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95957" cy="908050"/>
          </a:xfrm>
        </p:spPr>
        <p:txBody>
          <a:bodyPr/>
          <a:lstStyle/>
          <a:p>
            <a:r>
              <a:rPr lang="en-ZA" dirty="0"/>
              <a:t>The Agulhas Plain is home to one of the richest </a:t>
            </a:r>
            <a:r>
              <a:rPr lang="en-ZA" dirty="0" err="1"/>
              <a:t>biodiversities</a:t>
            </a:r>
            <a:r>
              <a:rPr lang="en-ZA" dirty="0"/>
              <a:t> in the world, equivalent to that of a tropical rainforest.</a:t>
            </a:r>
          </a:p>
        </p:txBody>
      </p:sp>
      <p:pic>
        <p:nvPicPr>
          <p:cNvPr id="3" name="Picture 2" descr="ELIM10.jpg">
            <a:extLst>
              <a:ext uri="{FF2B5EF4-FFF2-40B4-BE49-F238E27FC236}">
                <a16:creationId xmlns:a16="http://schemas.microsoft.com/office/drawing/2014/main" id="{B02CFA76-5A33-526B-A17D-D6AE93FCB7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98" t="6457" r="11698" b="2392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723255"/>
            <a:ext cx="5052630" cy="1089025"/>
          </a:xfrm>
        </p:spPr>
        <p:txBody>
          <a:bodyPr>
            <a:noAutofit/>
          </a:bodyPr>
          <a:lstStyle/>
          <a:p>
            <a:r>
              <a:rPr lang="en-ZA" dirty="0"/>
              <a:t>Thousands of flora species flourish in this ward characterised by outstretched sand plains, wetlands, gravelly bottomlands, and extensive limestone and calcareous dunes.</a:t>
            </a:r>
          </a:p>
        </p:txBody>
      </p:sp>
      <p:pic>
        <p:nvPicPr>
          <p:cNvPr id="3" name="Picture 2" descr="ELIM11.jpg">
            <a:extLst>
              <a:ext uri="{FF2B5EF4-FFF2-40B4-BE49-F238E27FC236}">
                <a16:creationId xmlns:a16="http://schemas.microsoft.com/office/drawing/2014/main" id="{F2F2F88F-D303-8F72-BA0E-0E2F23DA22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83" t="5449" r="5298" b="34902"/>
          <a:stretch>
            <a:fillRect/>
          </a:stretch>
        </p:blipFill>
        <p:spPr>
          <a:xfrm>
            <a:off x="611188" y="368300"/>
            <a:ext cx="7921625" cy="403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854301" cy="908050"/>
          </a:xfrm>
        </p:spPr>
        <p:txBody>
          <a:bodyPr>
            <a:normAutofit/>
          </a:bodyPr>
          <a:lstStyle/>
          <a:p>
            <a:r>
              <a:rPr lang="en-ZA" dirty="0"/>
              <a:t>Wetlands have been restored and buffalo have been reintroduced in a pioneering project at the </a:t>
            </a:r>
            <a:r>
              <a:rPr lang="en-ZA" dirty="0" err="1"/>
              <a:t>Nuwejaars</a:t>
            </a:r>
            <a:r>
              <a:rPr lang="en-ZA" dirty="0"/>
              <a:t> Wetland Special Management Area.</a:t>
            </a:r>
          </a:p>
        </p:txBody>
      </p:sp>
      <p:pic>
        <p:nvPicPr>
          <p:cNvPr id="2" name="Picture 2" descr="C:\Users\Hanlie\AppData\Local\Microsoft\Windows\Temporary Internet Files\Content.Outlook\44YP5CDK\ELIM slide 12 wetlands.jpg">
            <a:extLst>
              <a:ext uri="{FF2B5EF4-FFF2-40B4-BE49-F238E27FC236}">
                <a16:creationId xmlns:a16="http://schemas.microsoft.com/office/drawing/2014/main" id="{2EC54DB3-7D78-6B70-CE4C-16D44337F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77" t="5368" r="6677" b="36040"/>
          <a:stretch>
            <a:fillRect/>
          </a:stretch>
        </p:blipFill>
        <p:spPr bwMode="auto">
          <a:xfrm>
            <a:off x="611189" y="368301"/>
            <a:ext cx="7921624" cy="401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52133" cy="908050"/>
          </a:xfrm>
        </p:spPr>
        <p:txBody>
          <a:bodyPr/>
          <a:lstStyle/>
          <a:p>
            <a:r>
              <a:rPr lang="en-ZA" dirty="0"/>
              <a:t>The area once featured predominantly grain or cattle and sheep farms.</a:t>
            </a:r>
          </a:p>
        </p:txBody>
      </p:sp>
      <p:pic>
        <p:nvPicPr>
          <p:cNvPr id="2" name="Picture 1" descr="ELIM12.jpg">
            <a:extLst>
              <a:ext uri="{FF2B5EF4-FFF2-40B4-BE49-F238E27FC236}">
                <a16:creationId xmlns:a16="http://schemas.microsoft.com/office/drawing/2014/main" id="{594C71E4-D801-767D-8843-CC0DB25794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0" r="6670" b="27729"/>
          <a:stretch>
            <a:fillRect/>
          </a:stretch>
        </p:blipFill>
        <p:spPr>
          <a:xfrm>
            <a:off x="611188" y="368300"/>
            <a:ext cx="7921625" cy="458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48014" cy="908050"/>
          </a:xfrm>
        </p:spPr>
        <p:txBody>
          <a:bodyPr>
            <a:noAutofit/>
          </a:bodyPr>
          <a:lstStyle/>
          <a:p>
            <a:r>
              <a:rPr lang="en-ZA" dirty="0"/>
              <a:t>The first vines were planted in 1996.</a:t>
            </a:r>
          </a:p>
        </p:txBody>
      </p:sp>
      <p:pic>
        <p:nvPicPr>
          <p:cNvPr id="2" name="Picture 1" descr="ELIM13.jpg">
            <a:extLst>
              <a:ext uri="{FF2B5EF4-FFF2-40B4-BE49-F238E27FC236}">
                <a16:creationId xmlns:a16="http://schemas.microsoft.com/office/drawing/2014/main" id="{39189585-E4DE-D0CB-EB32-E6A498CD85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82" t="6271" r="9882" b="2080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849523" cy="908050"/>
          </a:xfrm>
        </p:spPr>
        <p:txBody>
          <a:bodyPr>
            <a:normAutofit/>
          </a:bodyPr>
          <a:lstStyle/>
          <a:p>
            <a:r>
              <a:rPr lang="en-ZA" dirty="0"/>
              <a:t>The entire picturesque village of Elim, which is a Moravian mission settlement that was founded in 1824, is a national monument.</a:t>
            </a:r>
          </a:p>
        </p:txBody>
      </p:sp>
      <p:pic>
        <p:nvPicPr>
          <p:cNvPr id="2" name="Picture 1" descr="ELIM14.jpg">
            <a:extLst>
              <a:ext uri="{FF2B5EF4-FFF2-40B4-BE49-F238E27FC236}">
                <a16:creationId xmlns:a16="http://schemas.microsoft.com/office/drawing/2014/main" id="{6CE64ACF-4DBD-8BB0-3AA8-20940C982F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69" r="6670" b="26765"/>
          <a:stretch>
            <a:fillRect/>
          </a:stretch>
        </p:blipFill>
        <p:spPr>
          <a:xfrm>
            <a:off x="611188" y="368301"/>
            <a:ext cx="7921625" cy="465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733432" cy="908050"/>
          </a:xfrm>
        </p:spPr>
        <p:txBody>
          <a:bodyPr>
            <a:normAutofit/>
          </a:bodyPr>
          <a:lstStyle/>
          <a:p>
            <a:r>
              <a:rPr lang="en-ZA" dirty="0"/>
              <a:t>The vineyards are centred around the village, which lies on a peninsula washed by two oceans, the Indian and the Atlantic.</a:t>
            </a:r>
          </a:p>
        </p:txBody>
      </p:sp>
      <p:pic>
        <p:nvPicPr>
          <p:cNvPr id="2" name="Picture 1" descr="ELIM15.jpg">
            <a:extLst>
              <a:ext uri="{FF2B5EF4-FFF2-40B4-BE49-F238E27FC236}">
                <a16:creationId xmlns:a16="http://schemas.microsoft.com/office/drawing/2014/main" id="{C35F5616-8690-72CD-8CCA-F1449D745C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30" t="6523" r="12768" b="2121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029697" cy="908050"/>
          </a:xfrm>
        </p:spPr>
        <p:txBody>
          <a:bodyPr>
            <a:normAutofit/>
          </a:bodyPr>
          <a:lstStyle/>
          <a:p>
            <a:r>
              <a:rPr lang="en-ZA" dirty="0"/>
              <a:t>The Elim ward is the southernmost of the maritime vineyards.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56FD2B-1497-E829-E548-C26BBE64B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7" t="6679" r="10605" b="21292"/>
          <a:stretch>
            <a:fillRect/>
          </a:stretch>
        </p:blipFill>
        <p:spPr>
          <a:xfrm>
            <a:off x="611188" y="368300"/>
            <a:ext cx="814849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The vineyards are exposed to very strong south-easterly winds. These strong, cooling winds are prevalent in summer, ensuring a very cool ripening season. The mean February temperature is 20.3⁰C  and the average annual rainfall is 535mm.</a:t>
            </a:r>
          </a:p>
          <a:p>
            <a:endParaRPr lang="en-ZA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A80E90-9B8E-3B02-A186-D31FFDF5A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1" t="7009" r="5660" b="26296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57A36-CD14-F421-ADC9-3013C23F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DDCD34EE-E150-62A0-39E5-FA63A8EDB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dirty="0"/>
              <a:t>This is perfect for Sauvignon Blanc. It is also promising for Semillon and Shiraz.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46CBA9-0FFC-0D82-CDCC-D15EEEF25D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59" t="5485" r="5264" b="306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5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E7057-E87C-A854-A203-2B9A85FD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F9793E57-EB47-0A0B-884C-48F96C059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7" cy="908050"/>
          </a:xfrm>
        </p:spPr>
        <p:txBody>
          <a:bodyPr>
            <a:noAutofit/>
          </a:bodyPr>
          <a:lstStyle/>
          <a:p>
            <a:r>
              <a:rPr lang="en-ZA" dirty="0"/>
              <a:t>In Elim, with its mineral-rich soils, you will find up to five different soil types within a hectare of vineyard.</a:t>
            </a:r>
          </a:p>
        </p:txBody>
      </p:sp>
      <p:pic>
        <p:nvPicPr>
          <p:cNvPr id="2" name="Picture 1" descr="ELIM19.jpg">
            <a:extLst>
              <a:ext uri="{FF2B5EF4-FFF2-40B4-BE49-F238E27FC236}">
                <a16:creationId xmlns:a16="http://schemas.microsoft.com/office/drawing/2014/main" id="{D5C0804E-2432-A278-CA69-6F87665150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0" r="6670" b="20602"/>
          <a:stretch>
            <a:fillRect/>
          </a:stretch>
        </p:blipFill>
        <p:spPr>
          <a:xfrm>
            <a:off x="611188" y="368300"/>
            <a:ext cx="79216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86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D17B5-73F7-3FC2-DF57-864C29CF7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IM20.jpg">
            <a:extLst>
              <a:ext uri="{FF2B5EF4-FFF2-40B4-BE49-F238E27FC236}">
                <a16:creationId xmlns:a16="http://schemas.microsoft.com/office/drawing/2014/main" id="{118B5BDC-A768-130E-9552-C5BBFFC00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86" t="6825" r="8985" b="15032"/>
          <a:stretch>
            <a:fillRect/>
          </a:stretch>
        </p:blipFill>
        <p:spPr>
          <a:xfrm>
            <a:off x="611188" y="368300"/>
            <a:ext cx="792162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11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D17B5-73F7-3FC2-DF57-864C29CF7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A560E-37FD-4E70-BA9D-A4B27CA0C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102461"/>
            <a:ext cx="8348133" cy="56102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F86573-A76B-4965-AD7C-F7323DFF5648}"/>
              </a:ext>
            </a:extLst>
          </p:cNvPr>
          <p:cNvSpPr txBox="1"/>
          <p:nvPr/>
        </p:nvSpPr>
        <p:spPr>
          <a:xfrm>
            <a:off x="889000" y="6104467"/>
            <a:ext cx="4936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Avenir Next LT Pro" panose="020B0504020202020204" pitchFamily="34" charset="0"/>
              </a:rPr>
              <a:t>The Agulhas Wine Triangle was established in 2019 to showcase the wines of this wild and rugged region.</a:t>
            </a:r>
            <a:endParaRPr lang="en-ZA" sz="1500" dirty="0">
              <a:solidFill>
                <a:schemeClr val="bg2">
                  <a:lumMod val="2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419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80707-4705-789D-8780-54C7DD92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B9385BAB-4226-4075-6E09-A8C6BB6A5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dirty="0"/>
              <a:t>The grapes here develop unique and concentrated flavour profiles.</a:t>
            </a:r>
          </a:p>
        </p:txBody>
      </p:sp>
      <p:pic>
        <p:nvPicPr>
          <p:cNvPr id="2" name="Picture 1" descr="ELIM21.jpg">
            <a:extLst>
              <a:ext uri="{FF2B5EF4-FFF2-40B4-BE49-F238E27FC236}">
                <a16:creationId xmlns:a16="http://schemas.microsoft.com/office/drawing/2014/main" id="{C51CA334-375D-8387-B36F-31E24AFDCB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32" t="5898" r="8034" b="2136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4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4BB4-4320-3757-8EEE-DF55CFC2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3FF6053E-20AA-7748-8827-9A9402978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313019" cy="908050"/>
          </a:xfrm>
        </p:spPr>
        <p:txBody>
          <a:bodyPr>
            <a:normAutofit/>
          </a:bodyPr>
          <a:lstStyle/>
          <a:p>
            <a:r>
              <a:rPr lang="en-ZA" dirty="0"/>
              <a:t>A ward generating much interest, Elim's still small hectarage has shown great potential.</a:t>
            </a:r>
          </a:p>
        </p:txBody>
      </p:sp>
      <p:pic>
        <p:nvPicPr>
          <p:cNvPr id="2" name="Picture 1" descr="ELIM22.jpg">
            <a:extLst>
              <a:ext uri="{FF2B5EF4-FFF2-40B4-BE49-F238E27FC236}">
                <a16:creationId xmlns:a16="http://schemas.microsoft.com/office/drawing/2014/main" id="{82AB821A-5837-701E-A17F-CD0D712AB6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47" t="7121" r="8411" b="44666"/>
          <a:stretch>
            <a:fillRect/>
          </a:stretch>
        </p:blipFill>
        <p:spPr>
          <a:xfrm>
            <a:off x="611188" y="368300"/>
            <a:ext cx="7921625" cy="336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04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47A9-AF2B-373E-473C-1FFE28BA7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A1E75554-24BA-A488-8EA6-6450DA002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44166" cy="908050"/>
          </a:xfrm>
        </p:spPr>
        <p:txBody>
          <a:bodyPr>
            <a:normAutofit/>
          </a:bodyPr>
          <a:lstStyle/>
          <a:p>
            <a:r>
              <a:rPr lang="en-ZA" dirty="0"/>
              <a:t>The window of opportunity to pick at optimum phenolic ripeness is far longer than in warmer areas.</a:t>
            </a:r>
          </a:p>
        </p:txBody>
      </p:sp>
      <p:pic>
        <p:nvPicPr>
          <p:cNvPr id="2" name="Picture 1" descr="ELIM23.jpg">
            <a:extLst>
              <a:ext uri="{FF2B5EF4-FFF2-40B4-BE49-F238E27FC236}">
                <a16:creationId xmlns:a16="http://schemas.microsoft.com/office/drawing/2014/main" id="{510B17D3-C8C6-3F93-0EC9-7A54391A42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42" t="6861" r="8039" b="2168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31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05A43-1BFB-8B57-2CB5-ED5E6B16C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13D3BE28-609A-C770-284A-EC9B296D2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74164" cy="908050"/>
          </a:xfrm>
        </p:spPr>
        <p:txBody>
          <a:bodyPr>
            <a:normAutofit/>
          </a:bodyPr>
          <a:lstStyle/>
          <a:p>
            <a:r>
              <a:rPr lang="en-ZA" dirty="0"/>
              <a:t>Cool-climate aromatics, a flinty minerality, distinct flavours and elegance are the signature of the Elim wines.</a:t>
            </a:r>
          </a:p>
        </p:txBody>
      </p:sp>
      <p:pic>
        <p:nvPicPr>
          <p:cNvPr id="2" name="Picture 1" descr="ELIM24.jpg">
            <a:extLst>
              <a:ext uri="{FF2B5EF4-FFF2-40B4-BE49-F238E27FC236}">
                <a16:creationId xmlns:a16="http://schemas.microsoft.com/office/drawing/2014/main" id="{D0E998B9-2137-6FB7-0C3C-58B0F8BA2E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7303" r="6670" b="44347"/>
          <a:stretch>
            <a:fillRect/>
          </a:stretch>
        </p:blipFill>
        <p:spPr>
          <a:xfrm>
            <a:off x="611188" y="368301"/>
            <a:ext cx="7921625" cy="331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78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2" name="Picture 1" descr="ELIM25.jpg">
            <a:extLst>
              <a:ext uri="{FF2B5EF4-FFF2-40B4-BE49-F238E27FC236}">
                <a16:creationId xmlns:a16="http://schemas.microsoft.com/office/drawing/2014/main" id="{9B417A64-BF6F-2AEA-A140-2DD68674E2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79" t="6521" r="6133" b="2123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11077</TotalTime>
  <Words>537</Words>
  <Application>Microsoft Office PowerPoint</Application>
  <PresentationFormat>On-screen Show (4:3)</PresentationFormat>
  <Paragraphs>62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Avenir Next LT Pro</vt:lpstr>
      <vt:lpstr>Avenir Next LT Pro Demi</vt:lpstr>
      <vt:lpstr>Avenir Next LT Pro Light</vt:lpstr>
      <vt:lpstr>Calibri</vt:lpstr>
      <vt:lpstr>Myriad Pro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Hanlie Eagleton</cp:lastModifiedBy>
  <cp:revision>287</cp:revision>
  <cp:lastPrinted>2016-05-23T10:12:21Z</cp:lastPrinted>
  <dcterms:created xsi:type="dcterms:W3CDTF">2013-06-26T13:00:34Z</dcterms:created>
  <dcterms:modified xsi:type="dcterms:W3CDTF">2026-09-17T07:37:05Z</dcterms:modified>
</cp:coreProperties>
</file>