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374" r:id="rId3"/>
    <p:sldId id="375" r:id="rId4"/>
    <p:sldId id="376" r:id="rId5"/>
    <p:sldId id="377" r:id="rId6"/>
    <p:sldId id="378" r:id="rId7"/>
    <p:sldId id="379" r:id="rId8"/>
    <p:sldId id="383" r:id="rId9"/>
    <p:sldId id="381" r:id="rId10"/>
    <p:sldId id="382" r:id="rId11"/>
    <p:sldId id="393" r:id="rId12"/>
    <p:sldId id="388" r:id="rId13"/>
    <p:sldId id="385" r:id="rId14"/>
    <p:sldId id="386" r:id="rId15"/>
    <p:sldId id="387" r:id="rId16"/>
    <p:sldId id="389" r:id="rId17"/>
    <p:sldId id="390" r:id="rId18"/>
    <p:sldId id="391" r:id="rId19"/>
    <p:sldId id="395" r:id="rId20"/>
    <p:sldId id="397" r:id="rId21"/>
    <p:sldId id="396" r:id="rId22"/>
    <p:sldId id="399" r:id="rId23"/>
    <p:sldId id="400" r:id="rId24"/>
    <p:sldId id="401" r:id="rId25"/>
    <p:sldId id="403" r:id="rId26"/>
    <p:sldId id="404" r:id="rId27"/>
    <p:sldId id="392" r:id="rId28"/>
    <p:sldId id="363" r:id="rId29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ndsaye" initials="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3719"/>
    <a:srgbClr val="7E112B"/>
    <a:srgbClr val="FFCB27"/>
    <a:srgbClr val="F58220"/>
    <a:srgbClr val="8F8944"/>
    <a:srgbClr val="4C80B0"/>
    <a:srgbClr val="78B16D"/>
    <a:srgbClr val="B20F23"/>
    <a:srgbClr val="0099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8637FC-68CE-4EC1-9202-09ED15649CAB}" v="2" dt="2019-06-28T08:37:27.7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29" autoAdjust="0"/>
    <p:restoredTop sz="95126" autoAdjust="0"/>
  </p:normalViewPr>
  <p:slideViewPr>
    <p:cSldViewPr snapToGrid="0" snapToObjects="1">
      <p:cViewPr>
        <p:scale>
          <a:sx n="81" d="100"/>
          <a:sy n="81" d="100"/>
        </p:scale>
        <p:origin x="-978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C6BE3-D50D-403D-8967-FD6C4940A126}" type="datetimeFigureOut">
              <a:rPr lang="en-ZA" smtClean="0"/>
              <a:pPr/>
              <a:t>2026-07-27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1AFD1-AD3B-498F-B42A-140D6ABE565B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470458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6CBFB-CBC5-6D45-B81E-D5087457DA0C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96F31-D46C-174D-9DA5-0F156D1781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254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Wines of South Africa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812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825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561B54E-C073-F1A7-0274-7A5F63D5F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D8A31AD-4647-A889-345E-7A38AC94FE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1201AA06-0044-EC81-3452-60F2AD4604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BBCB005-0EE3-2B05-9E31-106F6DF67B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418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FDFAC38-B9DC-8FAE-25D3-B8CB9E933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E53BEA96-606D-E6B0-81D3-7865ED8168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450E185-BC8A-BD63-D879-E9332239E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46CB0B3-CCD5-B119-DB60-4E75C199F6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009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E710AB9-C910-5F5B-B483-4E12A191A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E5118E1B-1CE0-4AEB-17AB-D897348EFC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FB89E70F-C012-8A6E-D334-43C237357A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A73AE85-CB88-0562-3A72-6BE0E422A8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37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174C2EF-72AC-A5C8-486A-F7C3FDED2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ED1491B-C32C-835A-A265-00EDFC53D5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8EE72EB-97E0-334C-827C-4DFAEB598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F3CC0F3-4C99-54C6-61F8-2AB1ADCB77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4680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EC3C729-E5FF-9140-A56C-D77408269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0806258-C0DD-EACA-6D72-83FE368476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F3B7A4D-0FE5-220D-155A-DAFC37F416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C0D781F-2B3A-E98D-9BFC-16CA1EE59B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710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0DB28F4-F2AB-B9CF-EFF7-6F7365C4D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1B4AB74-0099-9824-D659-292F6EC7DA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40123B7-890B-795D-D8D1-3ED6632E5D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8909403-6B65-4C6C-151B-3282910BBA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2837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EFCA2B-FFBC-6181-3AB8-E6480E9DF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9B7B0D7-79F6-969B-70E9-0F55FD5960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20CB05C-48DD-AAB8-4A1D-155D6A2FD3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B3E6685-CF32-7DD3-FD2A-E406EE273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371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1ACB309-22D9-22FA-4243-C69C597F7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371C7684-10FD-7103-AE82-73CC1A2061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866EE93-B5A1-87D2-3F1C-4C12998627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CF062CD-143F-1A2B-A7F7-609B56602F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959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CF0A442-BACB-936F-B471-A5AD39648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FF45AE4-3D57-1F0B-F706-D13FD3060B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DE8715D-25B4-0748-01A6-7222E7951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8391557-F29B-BC79-E818-219323B714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8273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7E33F9E-3DD8-C716-9519-98FF6FB4C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1E01ACB0-28D3-EE4E-F57F-AF8DCC291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55AD5AFD-F620-637F-FCFA-CB4CE08A3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D6E67D-24B1-0D31-76AD-EE80A6947D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3144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04E76FC-B092-9DC5-6585-5E907ED78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B09CD04-C30B-95D9-9F21-FBF75B703D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74B5086-D784-9470-28FF-C7FC864F7A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661B128-56F7-A8BC-E9F4-4B8DF0C12E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7616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D499C67-C03E-627F-70CC-C7126C097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6480A6DB-F1D4-B180-AB56-841A1D52F3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969C1D5-4889-F775-596A-25314AC27E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590FD3C-53B5-6BC9-6B2C-B16BFD0E86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233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67B6AF-BC55-666F-1F2C-3EE3F5FE9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2720499-9B0F-4316-FBB4-0A5AEE5075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9B6BABEA-CF60-F2C5-CB74-496D5E7445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878A10-B093-6BF8-782C-735AA442BC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003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B5354E9-FC94-5276-1C08-A0CADF845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7D6B5889-1ACF-333C-113F-B04E86393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E3C9A80-445C-CF04-C0DD-D86C4E62E0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3A3EC34-031E-1FDE-58B4-68D7EC03CD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2204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1E9144E-7466-73C0-2D5E-0F8F839C9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A710C453-74EB-EFEF-4C39-8CFC33A3B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7F75765-CC80-2A09-A76B-C1DC45BD6D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C6937ED-C728-ABF3-E06D-A1DBCB7AB2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9071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FB91C58-B712-C615-A080-902293E79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36FED2F-22D6-6745-2D2F-7A995E160E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0622109-CBB4-E063-4473-8B039C68C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16B2681-A51D-DBE3-8742-937422D9BF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169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D25C9D7-8BA3-D289-C98D-4EC2130F1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23A9550A-DB62-98EE-51D0-8F00667A2E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71965FD5-8260-AC70-CDB6-34DFAB9788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E348FE3-BCE8-4616-C125-00701A8BCB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9424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EBB8829-607E-F0D6-BA01-0ABAD75BE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C158B2F-F7FA-A379-99C6-88FC070B86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1C5513C0-AB85-0D2A-4EDF-FD987414A9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6B1D3C0-6211-D0DF-FD21-A3BF39185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0930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9C90B5F-F168-4C48-B48E-0458BC67A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2E0E44D-C496-4A5C-36DA-691C7CE934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AB4DBCF-20D7-1D2A-9E7B-EFD939D0AE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CCB3201-B0D0-984B-34E7-98117AF56C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2765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7D2672B-F547-B169-5A38-E07D8A46A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106EF00-3D78-EED9-6659-C15BA4B890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F9B90A6B-C452-8A9B-4826-3DCBDC71E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B195C4F-939B-A900-BF4D-3676299A88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6904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2F5E016-8487-E3D9-ED39-E4EDD2AB9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9350404-DDD0-24A3-3B79-ABC5C849C0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2A84989-699B-EA95-954A-F03C6CD073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A6966B5-3E4A-63C0-B8DC-F5343A237C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6118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E666C76-D2F3-52B5-20B9-B6F9A27D9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A565517B-32E0-0B06-29FD-E6CCF83AB9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E0AA463-5EE3-6B56-9BC2-7A81A6BD81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898880D-A3BB-C791-C6EA-2513860F7F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3533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0A8D91C-B1AB-92DD-624C-8DD9C02D5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7E3F6F8C-D005-BA1E-8661-7F4ED9E4D5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BF17DE7-BD20-B3D0-3126-0638200BEA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A8EE26B-6D4B-472B-4C02-DA857E651B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3204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0AAC15-3834-169C-26EF-4E7E09841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F330C9B-C01F-57E4-88C0-E4E2252F47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93B5B774-4F3F-19E5-DEF7-B667056CBD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D88ADB4-F2E1-E922-C368-79A92EBE15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1542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EAFA7B-D299-03EF-210B-671217C21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CDD737D1-86E6-932A-9E0D-D4533C410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4B214867-2037-9564-D8EB-283E00F10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98AB74B-EBC0-575B-782F-139137DEF6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2817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end</a:t>
            </a:r>
            <a:r>
              <a:rPr lang="en-GB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32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g Wr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897180"/>
            <a:ext cx="5308664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FC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A0C74F3A-B0B5-064C-32F0-99601517D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16E809E-34AC-EE10-790D-426D0E445B55}"/>
              </a:ext>
            </a:extLst>
          </p:cNvPr>
          <p:cNvCxnSpPr>
            <a:cxnSpLocks/>
          </p:cNvCxnSpPr>
          <p:nvPr userDrawn="1"/>
        </p:nvCxnSpPr>
        <p:spPr>
          <a:xfrm>
            <a:off x="7615832" y="6147813"/>
            <a:ext cx="1178" cy="710187"/>
          </a:xfrm>
          <a:prstGeom prst="line">
            <a:avLst/>
          </a:prstGeom>
          <a:ln w="6350">
            <a:solidFill>
              <a:srgbClr val="5C37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08A691F-C211-3BCC-2D82-47B758EB8D8F}"/>
              </a:ext>
            </a:extLst>
          </p:cNvPr>
          <p:cNvSpPr txBox="1"/>
          <p:nvPr userDrawn="1"/>
        </p:nvSpPr>
        <p:spPr>
          <a:xfrm>
            <a:off x="6310355" y="6525261"/>
            <a:ext cx="1144545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rgbClr val="5C3719"/>
                </a:solidFill>
                <a:latin typeface="Avenir Next LT Pro" panose="020B0504020202020204" pitchFamily="34" charset="77"/>
                <a:cs typeface="Myriad Pro"/>
              </a:rPr>
              <a:t>CAPE SOUTH COAST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0F868DA-033D-F194-26B7-8B7FA182D692}"/>
              </a:ext>
            </a:extLst>
          </p:cNvPr>
          <p:cNvSpPr txBox="1"/>
          <p:nvPr userDrawn="1"/>
        </p:nvSpPr>
        <p:spPr>
          <a:xfrm>
            <a:off x="5811521" y="6257418"/>
            <a:ext cx="1640204" cy="288147"/>
          </a:xfrm>
          <a:prstGeom prst="rect">
            <a:avLst/>
          </a:prstGeom>
          <a:noFill/>
        </p:spPr>
        <p:txBody>
          <a:bodyPr wrap="square" lIns="0" tIns="0" rIns="0" bIns="7200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0" dirty="0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Hemel-</a:t>
            </a:r>
            <a:r>
              <a:rPr lang="en-US" sz="1400" b="1" i="0" dirty="0" err="1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en</a:t>
            </a:r>
            <a:r>
              <a:rPr lang="en-US" sz="1400" b="1" i="0" dirty="0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-Aarde</a:t>
            </a:r>
          </a:p>
        </p:txBody>
      </p:sp>
    </p:spTree>
    <p:extLst>
      <p:ext uri="{BB962C8B-B14F-4D97-AF65-F5344CB8AC3E}">
        <p14:creationId xmlns:p14="http://schemas.microsoft.com/office/powerpoint/2010/main" val="665668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mall wr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8211977-5EA5-6819-C3F6-489438556569}"/>
              </a:ext>
            </a:extLst>
          </p:cNvPr>
          <p:cNvSpPr txBox="1"/>
          <p:nvPr userDrawn="1"/>
        </p:nvSpPr>
        <p:spPr>
          <a:xfrm>
            <a:off x="5811521" y="6257418"/>
            <a:ext cx="1640204" cy="288147"/>
          </a:xfrm>
          <a:prstGeom prst="rect">
            <a:avLst/>
          </a:prstGeom>
          <a:noFill/>
        </p:spPr>
        <p:txBody>
          <a:bodyPr wrap="square" lIns="0" tIns="0" rIns="0" bIns="7200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0" dirty="0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Hemel-</a:t>
            </a:r>
            <a:r>
              <a:rPr lang="en-US" sz="1400" b="1" i="0" dirty="0" err="1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en</a:t>
            </a:r>
            <a:r>
              <a:rPr lang="en-US" sz="1400" b="1" i="0" dirty="0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-Aarde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880927" cy="90805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 b="0" i="0">
                <a:solidFill>
                  <a:srgbClr val="5C3719"/>
                </a:solidFill>
                <a:latin typeface="Avenir Next LT Pro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FC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A0C74F3A-B0B5-064C-32F0-99601517D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7AF6F15-4785-22D7-9C60-7D4AE28C2E12}"/>
              </a:ext>
            </a:extLst>
          </p:cNvPr>
          <p:cNvSpPr txBox="1"/>
          <p:nvPr userDrawn="1"/>
        </p:nvSpPr>
        <p:spPr>
          <a:xfrm>
            <a:off x="6310355" y="6525261"/>
            <a:ext cx="1144545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rgbClr val="5C3719"/>
                </a:solidFill>
                <a:latin typeface="Avenir Next LT Pro" panose="020B0504020202020204" pitchFamily="34" charset="77"/>
                <a:cs typeface="Myriad Pro"/>
              </a:rPr>
              <a:t>CAPE SOUTH COAST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16E809E-34AC-EE10-790D-426D0E445B55}"/>
              </a:ext>
            </a:extLst>
          </p:cNvPr>
          <p:cNvCxnSpPr>
            <a:cxnSpLocks/>
          </p:cNvCxnSpPr>
          <p:nvPr userDrawn="1"/>
        </p:nvCxnSpPr>
        <p:spPr>
          <a:xfrm>
            <a:off x="7615832" y="6147813"/>
            <a:ext cx="1178" cy="710187"/>
          </a:xfrm>
          <a:prstGeom prst="line">
            <a:avLst/>
          </a:prstGeom>
          <a:ln w="6350">
            <a:solidFill>
              <a:srgbClr val="5C37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910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4C80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2602854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8F89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1776657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7E1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3057726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58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627871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1C7A6-7CAC-7048-B745-F418703F627F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CD01C-959E-474B-AC3D-9F1BA40DDC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128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1C7A6-7CAC-7048-B745-F418703F627F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CD01C-959E-474B-AC3D-9F1BA40DDC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15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6" r:id="rId3"/>
    <p:sldLayoutId id="2147483657" r:id="rId4"/>
    <p:sldLayoutId id="2147483658" r:id="rId5"/>
    <p:sldLayoutId id="2147483659" r:id="rId6"/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4" pos="385" userDrawn="1">
          <p15:clr>
            <a:srgbClr val="F26B43"/>
          </p15:clr>
        </p15:guide>
        <p15:guide id="5" pos="5375" userDrawn="1">
          <p15:clr>
            <a:srgbClr val="F26B43"/>
          </p15:clr>
        </p15:guide>
        <p15:guide id="6" orient="horz" pos="3634" userDrawn="1">
          <p15:clr>
            <a:srgbClr val="F26B43"/>
          </p15:clr>
        </p15:guide>
        <p15:guide id="7" orient="horz" pos="232" userDrawn="1">
          <p15:clr>
            <a:srgbClr val="F26B43"/>
          </p15:clr>
        </p15:guide>
        <p15:guide id="8" orient="horz" pos="3748" userDrawn="1">
          <p15:clr>
            <a:srgbClr val="F26B43"/>
          </p15:clr>
        </p15:guide>
        <p15:guide id="9" pos="4898" userDrawn="1">
          <p15:clr>
            <a:srgbClr val="F26B43"/>
          </p15:clr>
        </p15:guide>
        <p15:guide id="10" orient="horz" pos="3430" userDrawn="1">
          <p15:clr>
            <a:srgbClr val="F26B43"/>
          </p15:clr>
        </p15:guide>
        <p15:guide id="11" pos="4694" userDrawn="1">
          <p15:clr>
            <a:srgbClr val="F26B43"/>
          </p15:clr>
        </p15:guide>
        <p15:guide id="12" orient="horz" pos="4178" userDrawn="1">
          <p15:clr>
            <a:srgbClr val="F26B43"/>
          </p15:clr>
        </p15:guide>
        <p15:guide id="13" pos="5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07953EE-5A27-FBC7-8CE1-C98A361CA7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object 20">
            <a:extLst>
              <a:ext uri="{FF2B5EF4-FFF2-40B4-BE49-F238E27FC236}">
                <a16:creationId xmlns:a16="http://schemas.microsoft.com/office/drawing/2014/main" xmlns="" id="{B631FD9A-73B2-FC60-577F-620DFB4F2E97}"/>
              </a:ext>
            </a:extLst>
          </p:cNvPr>
          <p:cNvSpPr txBox="1"/>
          <p:nvPr/>
        </p:nvSpPr>
        <p:spPr>
          <a:xfrm>
            <a:off x="22860" y="4915057"/>
            <a:ext cx="9121140" cy="8592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2400" spc="200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CAPE WINELANDS</a:t>
            </a: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3000" b="1" spc="100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HEMEL-EN-AARDE</a:t>
            </a:r>
          </a:p>
        </p:txBody>
      </p:sp>
    </p:spTree>
    <p:extLst>
      <p:ext uri="{BB962C8B-B14F-4D97-AF65-F5344CB8AC3E}">
        <p14:creationId xmlns:p14="http://schemas.microsoft.com/office/powerpoint/2010/main" val="253328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99C5C4E2-96D4-3342-8C1E-2C5F559C99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Where is South Africa?</a:t>
            </a:r>
          </a:p>
        </p:txBody>
      </p:sp>
      <p:pic>
        <p:nvPicPr>
          <p:cNvPr id="2" name="Picture 1" descr="BOT RIVER2.jpg">
            <a:extLst>
              <a:ext uri="{FF2B5EF4-FFF2-40B4-BE49-F238E27FC236}">
                <a16:creationId xmlns:a16="http://schemas.microsoft.com/office/drawing/2014/main" xmlns="" id="{678B7372-469D-FD5A-BE03-FD83E75709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0" t="5435" r="6349" b="21148"/>
          <a:stretch>
            <a:fillRect/>
          </a:stretch>
        </p:blipFill>
        <p:spPr>
          <a:xfrm>
            <a:off x="0" y="377727"/>
            <a:ext cx="9142571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193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A517436-FA4C-69B9-0288-C63094F3A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28D9B26-50F4-5E21-E8E8-5DC45895EB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South Africa is the southernmost </a:t>
            </a:r>
            <a:br>
              <a:rPr lang="en-GB" dirty="0"/>
            </a:br>
            <a:r>
              <a:rPr lang="en-GB" dirty="0"/>
              <a:t>country in Africa.</a:t>
            </a:r>
          </a:p>
        </p:txBody>
      </p:sp>
      <p:pic>
        <p:nvPicPr>
          <p:cNvPr id="3" name="Picture 2" descr="BOT RIVER3.jpg">
            <a:extLst>
              <a:ext uri="{FF2B5EF4-FFF2-40B4-BE49-F238E27FC236}">
                <a16:creationId xmlns:a16="http://schemas.microsoft.com/office/drawing/2014/main" xmlns="" id="{6AD0747B-8D26-E58D-C3B8-197858BD94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35" t="5874" r="10605" b="25567"/>
          <a:stretch>
            <a:fillRect/>
          </a:stretch>
        </p:blipFill>
        <p:spPr>
          <a:xfrm>
            <a:off x="0" y="368299"/>
            <a:ext cx="9142571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7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4703CD8-337C-D847-352B-B7BCAAF6B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61CF2DD-0EF6-9B72-6C90-37B81FA9D6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Our winelands are located at the </a:t>
            </a:r>
            <a:br>
              <a:rPr lang="en-GB" dirty="0"/>
            </a:br>
            <a:r>
              <a:rPr lang="en-GB" dirty="0"/>
              <a:t>very tip of South Africa.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78BD239-F944-F6B0-CE98-B82170551D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38" t="5738" r="4823" b="22066"/>
          <a:stretch>
            <a:fillRect/>
          </a:stretch>
        </p:blipFill>
        <p:spPr>
          <a:xfrm>
            <a:off x="1" y="368300"/>
            <a:ext cx="9144000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08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49DEF3C-1A82-A7C9-2764-4762B580C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38946F67-9317-7211-47FB-8884D1B59F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PRODUCTION AREAS: </a:t>
            </a:r>
            <a:r>
              <a:rPr lang="en-GB" dirty="0">
                <a:solidFill>
                  <a:srgbClr val="5C3719"/>
                </a:solidFill>
                <a:latin typeface="Avenir Next LT Pro" panose="020B0504020202020204" pitchFamily="34" charset="77"/>
              </a:rPr>
              <a:t>Districts of South Africa.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6BA028E-BFBB-16E3-98B5-8CDC564A00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434" t="2423" r="1664" b="2533"/>
          <a:stretch>
            <a:fillRect/>
          </a:stretch>
        </p:blipFill>
        <p:spPr>
          <a:xfrm>
            <a:off x="2115407" y="368300"/>
            <a:ext cx="6417406" cy="54006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6332194-BF91-4C27-9747-E9F7D7B301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914" r="85455" b="20582"/>
          <a:stretch>
            <a:fillRect/>
          </a:stretch>
        </p:blipFill>
        <p:spPr>
          <a:xfrm>
            <a:off x="617209" y="365760"/>
            <a:ext cx="1749989" cy="540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56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021D6CE-3AC8-EF02-F623-FAE91C97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4EA29A16-C37F-A530-6064-4ED81FA103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Wards of South Africa.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2319B71-18AC-70CE-C3AC-D222BC5356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38" t="5439" r="4793" b="21318"/>
          <a:stretch>
            <a:fillRect/>
          </a:stretch>
        </p:blipFill>
        <p:spPr>
          <a:xfrm>
            <a:off x="611188" y="368300"/>
            <a:ext cx="7656119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331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DF4B123-0B65-46F6-DE2C-010B496CE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288BBFC-AD6A-D54F-4B86-10817F0C57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4784" b="14469"/>
          <a:stretch>
            <a:fillRect/>
          </a:stretch>
        </p:blipFill>
        <p:spPr>
          <a:xfrm>
            <a:off x="-2" y="368301"/>
            <a:ext cx="9144000" cy="1422792"/>
          </a:xfrm>
          <a:prstGeom prst="rect">
            <a:avLst/>
          </a:prstGeom>
        </p:spPr>
      </p:pic>
      <p:sp>
        <p:nvSpPr>
          <p:cNvPr id="3" name="Subtitle 23">
            <a:extLst>
              <a:ext uri="{FF2B5EF4-FFF2-40B4-BE49-F238E27FC236}">
                <a16:creationId xmlns:a16="http://schemas.microsoft.com/office/drawing/2014/main" xmlns="" id="{EE941A10-AD39-2E18-CF5C-C1D0CEAE5F19}"/>
              </a:ext>
            </a:extLst>
          </p:cNvPr>
          <p:cNvSpPr txBox="1">
            <a:spLocks/>
          </p:cNvSpPr>
          <p:nvPr/>
        </p:nvSpPr>
        <p:spPr>
          <a:xfrm>
            <a:off x="611189" y="855411"/>
            <a:ext cx="7921624" cy="9262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200" b="0" i="0" kern="1200">
                <a:solidFill>
                  <a:srgbClr val="7E112B"/>
                </a:solidFill>
                <a:latin typeface="Avenir Next LT Pro Demi" panose="020B0504020202020204" pitchFamily="34" charset="77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400" b="1" dirty="0">
                <a:solidFill>
                  <a:schemeClr val="bg1"/>
                </a:solidFill>
                <a:latin typeface="Avenir Next LT Pro" panose="020B0504020202020204" pitchFamily="34" charset="77"/>
              </a:rPr>
              <a:t>Cape South Coast</a:t>
            </a:r>
            <a:endParaRPr lang="en-ZA" dirty="0">
              <a:solidFill>
                <a:srgbClr val="5C3719"/>
              </a:solidFill>
              <a:latin typeface="Avenir Next LT Pro Light" panose="020B0304020202020204" pitchFamily="34" charset="77"/>
            </a:endParaRPr>
          </a:p>
        </p:txBody>
      </p:sp>
      <p:sp>
        <p:nvSpPr>
          <p:cNvPr id="6" name="Subtitle 23">
            <a:extLst>
              <a:ext uri="{FF2B5EF4-FFF2-40B4-BE49-F238E27FC236}">
                <a16:creationId xmlns:a16="http://schemas.microsoft.com/office/drawing/2014/main" xmlns="" id="{3279BC1E-392F-032E-8A2E-EA2D9CF9F11E}"/>
              </a:ext>
            </a:extLst>
          </p:cNvPr>
          <p:cNvSpPr txBox="1">
            <a:spLocks/>
          </p:cNvSpPr>
          <p:nvPr/>
        </p:nvSpPr>
        <p:spPr>
          <a:xfrm>
            <a:off x="3465878" y="2350673"/>
            <a:ext cx="5216209" cy="2598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200" b="0" i="0" kern="1200">
                <a:solidFill>
                  <a:srgbClr val="7E112B"/>
                </a:solidFill>
                <a:latin typeface="Avenir Next LT Pro Demi" panose="020B0504020202020204" pitchFamily="34" charset="77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360000">
              <a:spcBef>
                <a:spcPts val="1200"/>
              </a:spcBef>
            </a:pPr>
            <a:r>
              <a:rPr lang="en-ZA" dirty="0"/>
              <a:t>Region: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Cape South Coast</a:t>
            </a:r>
          </a:p>
          <a:p>
            <a:pPr algn="l" defTabSz="360000">
              <a:spcBef>
                <a:spcPts val="1200"/>
              </a:spcBef>
            </a:pPr>
            <a:r>
              <a:rPr lang="en-ZA" dirty="0"/>
              <a:t>District: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Walker Bay</a:t>
            </a:r>
          </a:p>
          <a:p>
            <a:pPr algn="l" defTabSz="360000">
              <a:spcBef>
                <a:spcPts val="1200"/>
              </a:spcBef>
            </a:pPr>
            <a:r>
              <a:rPr lang="en-ZA" dirty="0"/>
              <a:t>Wards: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Hemel-</a:t>
            </a:r>
            <a:r>
              <a:rPr lang="en-ZA" dirty="0" err="1">
                <a:solidFill>
                  <a:srgbClr val="5C3719"/>
                </a:solidFill>
                <a:latin typeface="Avenir Next LT Pro Light" panose="020B0304020202020204" pitchFamily="34" charset="77"/>
              </a:rPr>
              <a:t>en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-Aarde Ridge</a:t>
            </a:r>
            <a:b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</a:b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			Hemel-</a:t>
            </a:r>
            <a:r>
              <a:rPr lang="en-ZA" dirty="0" err="1">
                <a:solidFill>
                  <a:srgbClr val="5C3719"/>
                </a:solidFill>
                <a:latin typeface="Avenir Next LT Pro Light" panose="020B0304020202020204" pitchFamily="34" charset="77"/>
              </a:rPr>
              <a:t>en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-Aarde Valley</a:t>
            </a:r>
            <a:b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</a:b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			Upper Hemel-</a:t>
            </a:r>
            <a:r>
              <a:rPr lang="en-ZA" dirty="0" err="1">
                <a:solidFill>
                  <a:srgbClr val="5C3719"/>
                </a:solidFill>
                <a:latin typeface="Avenir Next LT Pro Light" panose="020B0304020202020204" pitchFamily="34" charset="77"/>
              </a:rPr>
              <a:t>en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-Aarde Valley</a:t>
            </a:r>
          </a:p>
          <a:p>
            <a:pPr algn="l" defTabSz="360000">
              <a:spcBef>
                <a:spcPts val="1200"/>
              </a:spcBef>
            </a:pPr>
            <a:endParaRPr lang="en-ZA" dirty="0">
              <a:solidFill>
                <a:srgbClr val="5C3719"/>
              </a:solidFill>
              <a:latin typeface="Avenir Next LT Pro Light" panose="020B0304020202020204" pitchFamily="34" charset="77"/>
            </a:endParaRPr>
          </a:p>
          <a:p>
            <a:pPr algn="l" defTabSz="360000">
              <a:spcBef>
                <a:spcPts val="120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6426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DD1E13C-C3A9-955F-AB92-45A2A38DA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EMEL-EN-AARDE8.jpg">
            <a:extLst>
              <a:ext uri="{FF2B5EF4-FFF2-40B4-BE49-F238E27FC236}">
                <a16:creationId xmlns:a16="http://schemas.microsoft.com/office/drawing/2014/main" xmlns="" id="{8274B3B8-D374-02C7-1C05-D0C0C99516B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85" t="6720" r="6670" b="35696"/>
          <a:stretch>
            <a:fillRect/>
          </a:stretch>
        </p:blipFill>
        <p:spPr>
          <a:xfrm>
            <a:off x="611188" y="368300"/>
            <a:ext cx="7921625" cy="394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324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595C21-5CE8-A7A6-CA6A-008298BDA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MEL-EN-AARDE9.jpg">
            <a:extLst>
              <a:ext uri="{FF2B5EF4-FFF2-40B4-BE49-F238E27FC236}">
                <a16:creationId xmlns:a16="http://schemas.microsoft.com/office/drawing/2014/main" xmlns="" id="{E0D5C9DF-A456-3B5A-F374-8FCF787B234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85" t="5371" r="6670" b="32827"/>
          <a:stretch>
            <a:fillRect/>
          </a:stretch>
        </p:blipFill>
        <p:spPr>
          <a:xfrm>
            <a:off x="611188" y="368300"/>
            <a:ext cx="7921625" cy="4238424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xmlns="" id="{10497095-9E8E-0BD7-8705-467991DC10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/>
              <a:t>The Hemel-</a:t>
            </a:r>
            <a:r>
              <a:rPr lang="en-ZA" dirty="0" err="1"/>
              <a:t>en</a:t>
            </a:r>
            <a:r>
              <a:rPr lang="en-ZA" dirty="0"/>
              <a:t>-Aarde Valley lies within the highly regarded Walker Bay district, which surrounds the seaside town of Hermanus.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397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CCC0217-E9CF-4908-584F-FDA052315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E4558C3B-E87C-B958-4E8D-5D86B5BA63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007167" cy="908050"/>
          </a:xfrm>
        </p:spPr>
        <p:txBody>
          <a:bodyPr>
            <a:normAutofit/>
          </a:bodyPr>
          <a:lstStyle/>
          <a:p>
            <a:r>
              <a:rPr lang="en-ZA" dirty="0"/>
              <a:t>Both the </a:t>
            </a:r>
            <a:r>
              <a:rPr lang="en-ZA" dirty="0" err="1"/>
              <a:t>Groenlandberg</a:t>
            </a:r>
            <a:r>
              <a:rPr lang="en-ZA" dirty="0"/>
              <a:t> and </a:t>
            </a:r>
            <a:r>
              <a:rPr lang="en-ZA" dirty="0" err="1"/>
              <a:t>Kogelberg</a:t>
            </a:r>
            <a:r>
              <a:rPr lang="en-ZA" dirty="0"/>
              <a:t> reserves with their wealth of indigenous flora and fauna lie within this area.</a:t>
            </a:r>
          </a:p>
        </p:txBody>
      </p:sp>
      <p:pic>
        <p:nvPicPr>
          <p:cNvPr id="3" name="Picture 2" descr="HEMEL-EN-AARDE10.jpg">
            <a:extLst>
              <a:ext uri="{FF2B5EF4-FFF2-40B4-BE49-F238E27FC236}">
                <a16:creationId xmlns:a16="http://schemas.microsoft.com/office/drawing/2014/main" xmlns="" id="{98D79A85-FA7B-EE6D-38DA-8194DF24D1C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85" t="10926" r="5170" b="30667"/>
          <a:stretch>
            <a:fillRect/>
          </a:stretch>
        </p:blipFill>
        <p:spPr>
          <a:xfrm>
            <a:off x="611188" y="368300"/>
            <a:ext cx="7921625" cy="400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75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4DC3A1C-9C50-90C2-DD73-DA5B94D51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69D1D021-757B-C4E2-7947-EF6860C1D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095957" cy="908050"/>
          </a:xfrm>
        </p:spPr>
        <p:txBody>
          <a:bodyPr/>
          <a:lstStyle/>
          <a:p>
            <a:r>
              <a:rPr lang="en-ZA" dirty="0"/>
              <a:t>Hermanus also boasts some of the best land-based whale watching in the world in season (June to November).</a:t>
            </a:r>
          </a:p>
        </p:txBody>
      </p:sp>
      <p:pic>
        <p:nvPicPr>
          <p:cNvPr id="2" name="Picture 1" descr="HEMEL-EN-AARDE11.jpg">
            <a:extLst>
              <a:ext uri="{FF2B5EF4-FFF2-40B4-BE49-F238E27FC236}">
                <a16:creationId xmlns:a16="http://schemas.microsoft.com/office/drawing/2014/main" xmlns="" id="{D70B25B5-82CF-4EEB-95AD-3CC9FA5CC3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38" t="5817" r="7414" b="24010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54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30A165C-9038-9685-D7A1-C7418406B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3">
            <a:extLst>
              <a:ext uri="{FF2B5EF4-FFF2-40B4-BE49-F238E27FC236}">
                <a16:creationId xmlns:a16="http://schemas.microsoft.com/office/drawing/2014/main" xmlns="" id="{B24F4B46-B220-1BEF-A3DB-4F3352C7EC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343219" cy="908050"/>
          </a:xfrm>
        </p:spPr>
        <p:txBody>
          <a:bodyPr>
            <a:noAutofit/>
          </a:bodyPr>
          <a:lstStyle/>
          <a:p>
            <a:r>
              <a:rPr lang="en-ZA" dirty="0"/>
              <a:t>Hermanus is recognised as a UNESCO Creative City  for Gastronomy, the first on the African continent to receive this distinction.</a:t>
            </a:r>
          </a:p>
          <a:p>
            <a:endParaRPr lang="en-ZA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7A4C9FC-BB76-25A4-7C59-E5717CF74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1" t="6474" r="10271" b="21298"/>
          <a:stretch>
            <a:fillRect/>
          </a:stretch>
        </p:blipFill>
        <p:spPr>
          <a:xfrm>
            <a:off x="611189" y="368300"/>
            <a:ext cx="7921624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245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7EB936E-E737-B7F3-B535-82C73B920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1CDC74C4-E31C-E747-CE12-FCFF044E1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4" y="5949950"/>
            <a:ext cx="4794630" cy="908050"/>
          </a:xfrm>
        </p:spPr>
        <p:txBody>
          <a:bodyPr>
            <a:normAutofit/>
          </a:bodyPr>
          <a:lstStyle/>
          <a:p>
            <a:r>
              <a:rPr lang="en-ZA" dirty="0"/>
              <a:t>The valley encompasses three wards: </a:t>
            </a:r>
            <a:br>
              <a:rPr lang="en-ZA" dirty="0"/>
            </a:br>
            <a:r>
              <a:rPr lang="en-ZA" dirty="0"/>
              <a:t>Hemel-</a:t>
            </a:r>
            <a:r>
              <a:rPr lang="en-ZA" dirty="0" err="1"/>
              <a:t>en</a:t>
            </a:r>
            <a:r>
              <a:rPr lang="en-ZA" dirty="0"/>
              <a:t>-Aarde Valley, Upper Hemel-</a:t>
            </a:r>
            <a:r>
              <a:rPr lang="en-ZA" dirty="0" err="1"/>
              <a:t>en</a:t>
            </a:r>
            <a:r>
              <a:rPr lang="en-ZA" dirty="0"/>
              <a:t>-Aarde Valley and Hemel-</a:t>
            </a:r>
            <a:r>
              <a:rPr lang="en-ZA" dirty="0" err="1"/>
              <a:t>en</a:t>
            </a:r>
            <a:r>
              <a:rPr lang="en-ZA" dirty="0"/>
              <a:t>-Aarde Ridge.</a:t>
            </a:r>
          </a:p>
          <a:p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4E435A5-8574-872D-5689-B7E1EF6697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077" t="5999" r="8109" b="23689"/>
          <a:stretch>
            <a:fillRect/>
          </a:stretch>
        </p:blipFill>
        <p:spPr>
          <a:xfrm>
            <a:off x="611188" y="368299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419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3271139-DB8E-0E2C-FBA2-CC131D3BB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F75BD4B3-852C-7D14-637B-A5A6C16428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528414" cy="908050"/>
          </a:xfrm>
        </p:spPr>
        <p:txBody>
          <a:bodyPr>
            <a:normAutofit/>
          </a:bodyPr>
          <a:lstStyle/>
          <a:p>
            <a:r>
              <a:rPr lang="en-ZA" dirty="0"/>
              <a:t>Hemel-</a:t>
            </a:r>
            <a:r>
              <a:rPr lang="en-ZA" dirty="0" err="1"/>
              <a:t>en</a:t>
            </a:r>
            <a:r>
              <a:rPr lang="en-ZA" dirty="0"/>
              <a:t>-Aarde Valley is the first appellation as you enter the valley, the closest to the Atlantic Ocean and home to the first vineyard planted in the area.</a:t>
            </a:r>
          </a:p>
        </p:txBody>
      </p:sp>
      <p:pic>
        <p:nvPicPr>
          <p:cNvPr id="3" name="Picture 2" descr="HEMEL-EN-AARDE13.jpg">
            <a:extLst>
              <a:ext uri="{FF2B5EF4-FFF2-40B4-BE49-F238E27FC236}">
                <a16:creationId xmlns:a16="http://schemas.microsoft.com/office/drawing/2014/main" xmlns="" id="{58E20C4C-CBE4-32F4-C620-FCEE1153BD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819" t="6522" r="9819" b="20441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24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A7F88D0-DBA5-6153-4C07-6BB7378DC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C1F6C652-88E4-2FEF-D603-862F57A555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482115" cy="908050"/>
          </a:xfrm>
        </p:spPr>
        <p:txBody>
          <a:bodyPr>
            <a:noAutofit/>
          </a:bodyPr>
          <a:lstStyle/>
          <a:p>
            <a:r>
              <a:rPr lang="en-ZA" dirty="0"/>
              <a:t>Upper Hemel-</a:t>
            </a:r>
            <a:r>
              <a:rPr lang="en-ZA" dirty="0" err="1"/>
              <a:t>en</a:t>
            </a:r>
            <a:r>
              <a:rPr lang="en-ZA" dirty="0"/>
              <a:t>-Aarde Valley is the second appellation as you proceed up the valley and the largest of the three.</a:t>
            </a:r>
          </a:p>
        </p:txBody>
      </p:sp>
      <p:pic>
        <p:nvPicPr>
          <p:cNvPr id="3" name="Picture 2" descr="HEMEL-EN-AARDE14.jpg">
            <a:extLst>
              <a:ext uri="{FF2B5EF4-FFF2-40B4-BE49-F238E27FC236}">
                <a16:creationId xmlns:a16="http://schemas.microsoft.com/office/drawing/2014/main" xmlns="" id="{A40123BC-A906-B141-5BA5-4F167BAA5A2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85" t="6722" r="6670" b="44473"/>
          <a:stretch>
            <a:fillRect/>
          </a:stretch>
        </p:blipFill>
        <p:spPr>
          <a:xfrm>
            <a:off x="611188" y="368300"/>
            <a:ext cx="7921625" cy="334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631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E902C88-BDF8-144C-E8B9-7CB725D40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710A026C-72B2-5BBF-6A7A-2E6B8EA56B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845508" cy="908050"/>
          </a:xfrm>
        </p:spPr>
        <p:txBody>
          <a:bodyPr>
            <a:normAutofit/>
          </a:bodyPr>
          <a:lstStyle/>
          <a:p>
            <a:r>
              <a:rPr lang="en-ZA" dirty="0"/>
              <a:t>Hemel-</a:t>
            </a:r>
            <a:r>
              <a:rPr lang="en-ZA" dirty="0" err="1"/>
              <a:t>en</a:t>
            </a:r>
            <a:r>
              <a:rPr lang="en-ZA" dirty="0"/>
              <a:t>-Aarde Ridge is the third and smallest appellation, and the furthest from the sea.</a:t>
            </a:r>
          </a:p>
        </p:txBody>
      </p:sp>
      <p:pic>
        <p:nvPicPr>
          <p:cNvPr id="3" name="Picture 2" descr="HEMEL-EN-AARDE15.jpg">
            <a:extLst>
              <a:ext uri="{FF2B5EF4-FFF2-40B4-BE49-F238E27FC236}">
                <a16:creationId xmlns:a16="http://schemas.microsoft.com/office/drawing/2014/main" xmlns="" id="{9221A1AB-9AB7-2246-7947-8AE8C69C5BD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657" t="6895" r="11363" b="21320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53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8A82691-8AB3-0A2E-4416-5B0C518B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B29D242B-CF00-2542-9C01-F080FFF26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475117" cy="908050"/>
          </a:xfrm>
        </p:spPr>
        <p:txBody>
          <a:bodyPr>
            <a:normAutofit/>
          </a:bodyPr>
          <a:lstStyle/>
          <a:p>
            <a:r>
              <a:rPr lang="en-ZA" dirty="0"/>
              <a:t>Ripening here generally occurs later than for the other two Hemel-</a:t>
            </a:r>
            <a:r>
              <a:rPr lang="en-ZA" dirty="0" err="1"/>
              <a:t>en</a:t>
            </a:r>
            <a:r>
              <a:rPr lang="en-ZA" dirty="0"/>
              <a:t>-Aarde appellations.</a:t>
            </a:r>
          </a:p>
          <a:p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8BD2206-9BB5-5C80-14B9-BCB3BC591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4" t="6713" r="5151" b="40759"/>
          <a:stretch>
            <a:fillRect/>
          </a:stretch>
        </p:blipFill>
        <p:spPr>
          <a:xfrm>
            <a:off x="611188" y="368301"/>
            <a:ext cx="7921625" cy="360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81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0EB8C51-EACC-E812-331F-7CD0D835C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xmlns="" id="{A3C83B59-9F13-55D2-4B7D-C218E27E8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768975"/>
            <a:ext cx="4273771" cy="1089025"/>
          </a:xfrm>
        </p:spPr>
        <p:txBody>
          <a:bodyPr>
            <a:normAutofit/>
          </a:bodyPr>
          <a:lstStyle/>
          <a:p>
            <a:r>
              <a:rPr lang="en-ZA" sz="1100" dirty="0"/>
              <a:t>The cool climate is the sought-after attribute here. Cooling persistent winds from the ocean not only ensure favourable ripening conditions but also curtail excessive vigour, thus adding another dimension recognised as conducive to high quality.</a:t>
            </a:r>
          </a:p>
        </p:txBody>
      </p:sp>
      <p:pic>
        <p:nvPicPr>
          <p:cNvPr id="3" name="Picture 2" descr="HEMEL-EN-AARDE17.jpg">
            <a:extLst>
              <a:ext uri="{FF2B5EF4-FFF2-40B4-BE49-F238E27FC236}">
                <a16:creationId xmlns:a16="http://schemas.microsoft.com/office/drawing/2014/main" xmlns="" id="{AB783C3D-D383-0959-B094-381A659E3C3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56" t="6811" r="5177" b="28070"/>
          <a:stretch>
            <a:fillRect/>
          </a:stretch>
        </p:blipFill>
        <p:spPr>
          <a:xfrm>
            <a:off x="611188" y="368300"/>
            <a:ext cx="7921625" cy="429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021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4844630-29B9-0AFF-3BE3-3493230C0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72737CD1-7AE0-D60E-73F7-AE6620B07B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The average mean February temperature is 20.3⁰C (Oude Hemel-</a:t>
            </a:r>
            <a:r>
              <a:rPr lang="en-ZA" dirty="0" err="1"/>
              <a:t>en</a:t>
            </a:r>
            <a:r>
              <a:rPr lang="en-ZA" dirty="0"/>
              <a:t>-Aarde Weather Station). </a:t>
            </a:r>
          </a:p>
          <a:p>
            <a:endParaRPr lang="en-ZA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3F1658D-CD7D-80C0-7808-B96C8146C6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5" t="6715" r="6670" b="29954"/>
          <a:stretch>
            <a:fillRect/>
          </a:stretch>
        </p:blipFill>
        <p:spPr>
          <a:xfrm>
            <a:off x="611188" y="368300"/>
            <a:ext cx="7921625" cy="4342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9604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2B57A36-CD14-F421-ADC9-3013C23F0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DDCD34EE-E150-62A0-39E5-FA63A8EDBC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4313019" cy="908050"/>
          </a:xfrm>
        </p:spPr>
        <p:txBody>
          <a:bodyPr>
            <a:normAutofit/>
          </a:bodyPr>
          <a:lstStyle/>
          <a:p>
            <a:r>
              <a:rPr lang="en-ZA" dirty="0"/>
              <a:t>The average annual rainfall is 722 mm </a:t>
            </a:r>
            <a:br>
              <a:rPr lang="en-ZA" dirty="0"/>
            </a:br>
            <a:r>
              <a:rPr lang="en-ZA" dirty="0"/>
              <a:t>(Oude Hemel-</a:t>
            </a:r>
            <a:r>
              <a:rPr lang="en-ZA" dirty="0" err="1"/>
              <a:t>en</a:t>
            </a:r>
            <a:r>
              <a:rPr lang="en-ZA" dirty="0"/>
              <a:t>-Aarde Weather Station). </a:t>
            </a:r>
          </a:p>
          <a:p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8DF2220-BA32-8445-2A89-EAA85C8A7A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0" t="6713" r="6685" b="44134"/>
          <a:stretch>
            <a:fillRect/>
          </a:stretch>
        </p:blipFill>
        <p:spPr>
          <a:xfrm>
            <a:off x="611188" y="368300"/>
            <a:ext cx="7921625" cy="337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965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10E7057-E87C-A854-A203-2B9A85FD4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F9793E57-EB47-0A0B-884C-48F96C059B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146449" cy="908050"/>
          </a:xfrm>
        </p:spPr>
        <p:txBody>
          <a:bodyPr>
            <a:noAutofit/>
          </a:bodyPr>
          <a:lstStyle/>
          <a:p>
            <a:r>
              <a:rPr lang="en-ZA" dirty="0"/>
              <a:t>In these parts, the soils are generally extremely variable and derived from sandstone, shale or granite intrusions.</a:t>
            </a:r>
          </a:p>
        </p:txBody>
      </p:sp>
      <p:pic>
        <p:nvPicPr>
          <p:cNvPr id="3" name="Picture 2" descr="HEMEL-EN-AARDE20.jpg">
            <a:extLst>
              <a:ext uri="{FF2B5EF4-FFF2-40B4-BE49-F238E27FC236}">
                <a16:creationId xmlns:a16="http://schemas.microsoft.com/office/drawing/2014/main" xmlns="" id="{3568CF7B-EB30-3D84-4D25-49BFD1D3CA0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85" t="6552" r="6670" b="36372"/>
          <a:stretch>
            <a:fillRect/>
          </a:stretch>
        </p:blipFill>
        <p:spPr>
          <a:xfrm>
            <a:off x="611188" y="368300"/>
            <a:ext cx="7921625" cy="391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4866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86D17B5-73F7-3FC2-DF57-864C29CF7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EMEL-EN-AARDE21.jpg">
            <a:extLst>
              <a:ext uri="{FF2B5EF4-FFF2-40B4-BE49-F238E27FC236}">
                <a16:creationId xmlns:a16="http://schemas.microsoft.com/office/drawing/2014/main" xmlns="" id="{80373A6A-8B02-BBE3-CF09-C08301D9F84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26" t="5940" r="14478" b="21899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xmlns="" id="{1EE492A4-7626-6051-58BF-A94E1C9698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868657" cy="908050"/>
          </a:xfrm>
        </p:spPr>
        <p:txBody>
          <a:bodyPr>
            <a:normAutofit/>
          </a:bodyPr>
          <a:lstStyle/>
          <a:p>
            <a:r>
              <a:rPr lang="en-ZA" sz="1100" dirty="0"/>
              <a:t>The overwhelming majority of the vineyards in this appellation are planted on northeast-, north- and northwest-facing slopes of </a:t>
            </a:r>
            <a:r>
              <a:rPr lang="en-ZA" sz="1100" dirty="0" err="1"/>
              <a:t>Bokkeveld</a:t>
            </a:r>
            <a:r>
              <a:rPr lang="en-ZA" sz="1100" dirty="0"/>
              <a:t> shale-derived soil on the southern side of the </a:t>
            </a:r>
            <a:r>
              <a:rPr lang="en-ZA" sz="1100" dirty="0" err="1"/>
              <a:t>Onrust</a:t>
            </a:r>
            <a:r>
              <a:rPr lang="en-ZA" sz="1100" dirty="0"/>
              <a:t> River.</a:t>
            </a:r>
          </a:p>
        </p:txBody>
      </p:sp>
    </p:spTree>
    <p:extLst>
      <p:ext uri="{BB962C8B-B14F-4D97-AF65-F5344CB8AC3E}">
        <p14:creationId xmlns:p14="http://schemas.microsoft.com/office/powerpoint/2010/main" val="18509115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7B80707-4705-789D-8780-54C7DD92D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B9385BAB-4226-4075-6E09-A8C6BB6A5A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4100151" cy="908050"/>
          </a:xfrm>
        </p:spPr>
        <p:txBody>
          <a:bodyPr>
            <a:normAutofit/>
          </a:bodyPr>
          <a:lstStyle/>
          <a:p>
            <a:r>
              <a:rPr lang="en-ZA" sz="1100" dirty="0"/>
              <a:t>This soil has an unusually high clay content, which varies from 25% to 55%. The clay contents of these soils approximate the clay contents of the Côte d'Or in Burgundy, although they tend to be shallower and far stonier.</a:t>
            </a:r>
          </a:p>
        </p:txBody>
      </p:sp>
      <p:pic>
        <p:nvPicPr>
          <p:cNvPr id="3" name="Picture 2" descr="HEMEL-EN-AARDE22.jpg">
            <a:extLst>
              <a:ext uri="{FF2B5EF4-FFF2-40B4-BE49-F238E27FC236}">
                <a16:creationId xmlns:a16="http://schemas.microsoft.com/office/drawing/2014/main" xmlns="" id="{A5C32EF9-6753-4394-6030-5CC90F11801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12" t="6455" r="14664" b="21540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545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CBB4BB4-4320-3757-8EEE-DF55CFC20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3FF6053E-20AA-7748-8827-9A94029784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4482116" cy="908050"/>
          </a:xfrm>
        </p:spPr>
        <p:txBody>
          <a:bodyPr>
            <a:normAutofit/>
          </a:bodyPr>
          <a:lstStyle/>
          <a:p>
            <a:r>
              <a:rPr lang="en-ZA" dirty="0"/>
              <a:t>Recommended varieties are Chardonnay, Chenin Blanc, Sauvignon Blanc, Merlot, Pinotage, Pinot Noir and Shiraz on the coolest landscape positions.</a:t>
            </a:r>
          </a:p>
        </p:txBody>
      </p:sp>
      <p:pic>
        <p:nvPicPr>
          <p:cNvPr id="3" name="Picture 2" descr="HEMEL-EN-AARDE23.jpg">
            <a:extLst>
              <a:ext uri="{FF2B5EF4-FFF2-40B4-BE49-F238E27FC236}">
                <a16:creationId xmlns:a16="http://schemas.microsoft.com/office/drawing/2014/main" xmlns="" id="{5590D90F-139B-016A-4F2D-5EDFA3F47DD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078" t="6720" r="5277" b="40422"/>
          <a:stretch>
            <a:fillRect/>
          </a:stretch>
        </p:blipFill>
        <p:spPr>
          <a:xfrm>
            <a:off x="611188" y="368300"/>
            <a:ext cx="7921625" cy="362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6046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1E947A9-AF2B-373E-473C-1FFE28BA7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1E75554-24BA-A488-8EA6-6450DA0020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579290" cy="908050"/>
          </a:xfrm>
        </p:spPr>
        <p:txBody>
          <a:bodyPr>
            <a:normAutofit/>
          </a:bodyPr>
          <a:lstStyle/>
          <a:p>
            <a:r>
              <a:rPr lang="en-ZA" dirty="0"/>
              <a:t>The Hemel-</a:t>
            </a:r>
            <a:r>
              <a:rPr lang="en-ZA" dirty="0" err="1"/>
              <a:t>en</a:t>
            </a:r>
            <a:r>
              <a:rPr lang="en-ZA" dirty="0"/>
              <a:t>-Aarde Valley is reputed for its benchmark Chardonnay and Pinot Noir wines.</a:t>
            </a:r>
          </a:p>
        </p:txBody>
      </p:sp>
      <p:pic>
        <p:nvPicPr>
          <p:cNvPr id="3" name="Picture 2" descr="HEMEL-EN-AARDE24.jpg">
            <a:extLst>
              <a:ext uri="{FF2B5EF4-FFF2-40B4-BE49-F238E27FC236}">
                <a16:creationId xmlns:a16="http://schemas.microsoft.com/office/drawing/2014/main" xmlns="" id="{E18621BB-E761-06A7-3C62-FE5E7C9F314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527" t="6039" r="15634" b="21397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0315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4905A43-1BFB-8B57-2CB5-ED5E6B16C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13D3BE28-609A-C770-284A-EC9B296D2D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3486693" cy="908050"/>
          </a:xfrm>
        </p:spPr>
        <p:txBody>
          <a:bodyPr>
            <a:normAutofit/>
          </a:bodyPr>
          <a:lstStyle/>
          <a:p>
            <a:r>
              <a:rPr lang="en-ZA" sz="1100" dirty="0"/>
              <a:t>Fine examples of Sauvignon Blanc, Merlot and Shiraz are also being produced here. The area is also being noticed for the outstanding and consistent quality of its Pinotage.</a:t>
            </a:r>
          </a:p>
        </p:txBody>
      </p:sp>
      <p:pic>
        <p:nvPicPr>
          <p:cNvPr id="3" name="Picture 2" descr="HEMEL-EN-AARDE25.jpg">
            <a:extLst>
              <a:ext uri="{FF2B5EF4-FFF2-40B4-BE49-F238E27FC236}">
                <a16:creationId xmlns:a16="http://schemas.microsoft.com/office/drawing/2014/main" xmlns="" id="{85C7504F-EF6B-D8E0-03BB-2C4C03BD82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265" t="6164" r="13227" b="23391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789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23E20C8-8D4C-3CE9-AFF8-4EBCD43B1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063C084D-5611-86CA-411F-42B800785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21669"/>
            <a:ext cx="3973338" cy="908050"/>
          </a:xfrm>
        </p:spPr>
        <p:txBody>
          <a:bodyPr>
            <a:normAutofit/>
          </a:bodyPr>
          <a:lstStyle/>
          <a:p>
            <a:r>
              <a:rPr lang="en-GB" sz="900" dirty="0">
                <a:latin typeface="Avenir Next LT Pro Light" panose="020B0304020202020204" pitchFamily="34" charset="77"/>
              </a:rPr>
              <a:t>The images used in these presentations have been sourced from various producers, as well as industry and tourism bodies. These presentations are strictly for non-commercial, non-profit, educational purposes only and cannot be reproduced or transmitted in any form or by any means without written permission from Wines of South Africa (</a:t>
            </a:r>
            <a:r>
              <a:rPr lang="en-GB" sz="900" dirty="0" err="1">
                <a:latin typeface="Avenir Next LT Pro Light" panose="020B0304020202020204" pitchFamily="34" charset="77"/>
              </a:rPr>
              <a:t>WoSA</a:t>
            </a:r>
            <a:r>
              <a:rPr lang="en-GB" sz="900" dirty="0">
                <a:latin typeface="Avenir Next LT Pro Light" panose="020B0304020202020204" pitchFamily="34" charset="77"/>
              </a:rPr>
              <a:t>).</a:t>
            </a:r>
          </a:p>
          <a:p>
            <a:endParaRPr lang="en-GB" sz="900" dirty="0">
              <a:latin typeface="Avenir Next LT Pro Light" panose="020B0304020202020204" pitchFamily="34" charset="77"/>
            </a:endParaRPr>
          </a:p>
        </p:txBody>
      </p:sp>
      <p:pic>
        <p:nvPicPr>
          <p:cNvPr id="3" name="Picture 2" descr="HEMEL-EN-AARDE26.jpg">
            <a:extLst>
              <a:ext uri="{FF2B5EF4-FFF2-40B4-BE49-F238E27FC236}">
                <a16:creationId xmlns:a16="http://schemas.microsoft.com/office/drawing/2014/main" xmlns="" id="{9EEC455F-9F2C-2998-E659-4608C2662C2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89" t="6310" r="11864" b="21574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660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BE84704-A50E-5487-F7BD-E16CB72EF8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" y="-2"/>
            <a:ext cx="9144000" cy="6858000"/>
          </a:xfrm>
          <a:prstGeom prst="rect">
            <a:avLst/>
          </a:prstGeom>
        </p:spPr>
      </p:pic>
      <p:sp>
        <p:nvSpPr>
          <p:cNvPr id="5" name="object 20">
            <a:extLst>
              <a:ext uri="{FF2B5EF4-FFF2-40B4-BE49-F238E27FC236}">
                <a16:creationId xmlns:a16="http://schemas.microsoft.com/office/drawing/2014/main" xmlns="" id="{77DFABF0-92BF-44A1-A465-A2C7B3C42D8A}"/>
              </a:ext>
            </a:extLst>
          </p:cNvPr>
          <p:cNvSpPr txBox="1"/>
          <p:nvPr/>
        </p:nvSpPr>
        <p:spPr>
          <a:xfrm>
            <a:off x="22860" y="4915057"/>
            <a:ext cx="9121140" cy="784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5000" b="1" spc="-65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The end</a:t>
            </a:r>
            <a:endParaRPr sz="5000" b="1" dirty="0">
              <a:latin typeface="Avenir Next LT Pro" panose="020B0504020202020204" pitchFamily="34" charset="77"/>
              <a:cs typeface="Segoe UI"/>
            </a:endParaRPr>
          </a:p>
        </p:txBody>
      </p:sp>
      <p:sp>
        <p:nvSpPr>
          <p:cNvPr id="2" name="Subtitle 23">
            <a:extLst>
              <a:ext uri="{FF2B5EF4-FFF2-40B4-BE49-F238E27FC236}">
                <a16:creationId xmlns:a16="http://schemas.microsoft.com/office/drawing/2014/main" xmlns="" id="{FD5B4994-9B03-DB4D-7C43-806A3D8F60DC}"/>
              </a:ext>
            </a:extLst>
          </p:cNvPr>
          <p:cNvSpPr txBox="1">
            <a:spLocks/>
          </p:cNvSpPr>
          <p:nvPr/>
        </p:nvSpPr>
        <p:spPr>
          <a:xfrm>
            <a:off x="611188" y="368300"/>
            <a:ext cx="7921625" cy="2195790"/>
          </a:xfrm>
          <a:prstGeom prst="rect">
            <a:avLst/>
          </a:prstGeom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Avenir Next LT Pro Demi" panose="020B0504020202020204" pitchFamily="34" charset="77"/>
              </a:rPr>
              <a:t>The Cape winelands, </a:t>
            </a: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considered by many to be the most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beautiful in the world, have a network of diverse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and well-run wine routes, affording visitors a varied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and unforgettable experience.</a:t>
            </a:r>
          </a:p>
        </p:txBody>
      </p:sp>
    </p:spTree>
    <p:extLst>
      <p:ext uri="{BB962C8B-B14F-4D97-AF65-F5344CB8AC3E}">
        <p14:creationId xmlns:p14="http://schemas.microsoft.com/office/powerpoint/2010/main" val="3416352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11107</TotalTime>
  <Words>531</Words>
  <Application>Microsoft Office PowerPoint</Application>
  <PresentationFormat>On-screen Show (4:3)</PresentationFormat>
  <Paragraphs>62</Paragraphs>
  <Slides>28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private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WOSA</dc:creator>
  <cp:lastModifiedBy>Lindsaye</cp:lastModifiedBy>
  <cp:revision>292</cp:revision>
  <cp:lastPrinted>2016-05-23T10:12:21Z</cp:lastPrinted>
  <dcterms:created xsi:type="dcterms:W3CDTF">2013-06-26T13:00:34Z</dcterms:created>
  <dcterms:modified xsi:type="dcterms:W3CDTF">2026-07-27T06:37:03Z</dcterms:modified>
</cp:coreProperties>
</file>