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handoutMasterIdLst>
    <p:handoutMasterId r:id="rId35"/>
  </p:handoutMasterIdLst>
  <p:sldIdLst>
    <p:sldId id="256" r:id="rId2"/>
    <p:sldId id="374" r:id="rId3"/>
    <p:sldId id="375" r:id="rId4"/>
    <p:sldId id="376" r:id="rId5"/>
    <p:sldId id="377" r:id="rId6"/>
    <p:sldId id="378" r:id="rId7"/>
    <p:sldId id="379" r:id="rId8"/>
    <p:sldId id="383" r:id="rId9"/>
    <p:sldId id="381" r:id="rId10"/>
    <p:sldId id="382" r:id="rId11"/>
    <p:sldId id="393" r:id="rId12"/>
    <p:sldId id="388" r:id="rId13"/>
    <p:sldId id="385" r:id="rId14"/>
    <p:sldId id="386" r:id="rId15"/>
    <p:sldId id="387" r:id="rId16"/>
    <p:sldId id="389" r:id="rId17"/>
    <p:sldId id="390" r:id="rId18"/>
    <p:sldId id="391" r:id="rId19"/>
    <p:sldId id="395" r:id="rId20"/>
    <p:sldId id="397" r:id="rId21"/>
    <p:sldId id="396" r:id="rId22"/>
    <p:sldId id="399" r:id="rId23"/>
    <p:sldId id="400" r:id="rId24"/>
    <p:sldId id="401" r:id="rId25"/>
    <p:sldId id="402" r:id="rId26"/>
    <p:sldId id="403" r:id="rId27"/>
    <p:sldId id="404" r:id="rId28"/>
    <p:sldId id="405" r:id="rId29"/>
    <p:sldId id="406" r:id="rId30"/>
    <p:sldId id="407" r:id="rId31"/>
    <p:sldId id="392" r:id="rId32"/>
    <p:sldId id="363" r:id="rId33"/>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ndsaye" initials="L"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3719"/>
    <a:srgbClr val="7E112B"/>
    <a:srgbClr val="FFCB27"/>
    <a:srgbClr val="F58220"/>
    <a:srgbClr val="8F8944"/>
    <a:srgbClr val="4C80B0"/>
    <a:srgbClr val="78B16D"/>
    <a:srgbClr val="B20F23"/>
    <a:srgbClr val="009900"/>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8637FC-68CE-4EC1-9202-09ED15649CAB}" v="2" dt="2019-06-28T08:37:27.7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12" autoAdjust="0"/>
    <p:restoredTop sz="95125" autoAdjust="0"/>
  </p:normalViewPr>
  <p:slideViewPr>
    <p:cSldViewPr snapToGrid="0" snapToObjects="1">
      <p:cViewPr>
        <p:scale>
          <a:sx n="77" d="100"/>
          <a:sy n="77" d="100"/>
        </p:scale>
        <p:origin x="-1224"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0CBC6BE3-D50D-403D-8967-FD6C4940A126}" type="datetimeFigureOut">
              <a:rPr lang="en-ZA" smtClean="0"/>
              <a:pPr/>
              <a:t>2026-07-27</a:t>
            </a:fld>
            <a:endParaRPr lang="en-ZA" dirty="0"/>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ZA" dirty="0"/>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D341AFD1-AD3B-498F-B42A-140D6ABE565B}" type="slidenum">
              <a:rPr lang="en-ZA" smtClean="0"/>
              <a:pPr/>
              <a:t>‹#›</a:t>
            </a:fld>
            <a:endParaRPr lang="en-ZA" dirty="0"/>
          </a:p>
        </p:txBody>
      </p:sp>
    </p:spTree>
    <p:extLst>
      <p:ext uri="{BB962C8B-B14F-4D97-AF65-F5344CB8AC3E}">
        <p14:creationId xmlns:p14="http://schemas.microsoft.com/office/powerpoint/2010/main" val="30470458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3466CBFB-CBC5-6D45-B81E-D5087457DA0C}" type="datetimeFigureOut">
              <a:rPr lang="en-US" smtClean="0"/>
              <a:pPr/>
              <a:t>7/27/2026</a:t>
            </a:fld>
            <a:endParaRPr lang="en-US"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52396F31-D46C-174D-9DA5-0F156D17816F}" type="slidenum">
              <a:rPr lang="en-US" smtClean="0"/>
              <a:pPr/>
              <a:t>‹#›</a:t>
            </a:fld>
            <a:endParaRPr lang="en-US" dirty="0"/>
          </a:p>
        </p:txBody>
      </p:sp>
    </p:spTree>
    <p:extLst>
      <p:ext uri="{BB962C8B-B14F-4D97-AF65-F5344CB8AC3E}">
        <p14:creationId xmlns:p14="http://schemas.microsoft.com/office/powerpoint/2010/main" val="260925401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Wines of South Africa</a:t>
            </a:r>
          </a:p>
          <a:p>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1</a:t>
            </a:fld>
            <a:endParaRPr lang="en-US" dirty="0"/>
          </a:p>
        </p:txBody>
      </p:sp>
    </p:spTree>
    <p:extLst>
      <p:ext uri="{BB962C8B-B14F-4D97-AF65-F5344CB8AC3E}">
        <p14:creationId xmlns:p14="http://schemas.microsoft.com/office/powerpoint/2010/main" val="937812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2396F31-D46C-174D-9DA5-0F156D17816F}" type="slidenum">
              <a:rPr lang="en-US" smtClean="0"/>
              <a:pPr/>
              <a:t>2</a:t>
            </a:fld>
            <a:endParaRPr lang="en-US" dirty="0"/>
          </a:p>
        </p:txBody>
      </p:sp>
    </p:spTree>
    <p:extLst>
      <p:ext uri="{BB962C8B-B14F-4D97-AF65-F5344CB8AC3E}">
        <p14:creationId xmlns:p14="http://schemas.microsoft.com/office/powerpoint/2010/main" val="3423825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561B54E-C073-F1A7-0274-7A5F63D5F5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4D8A31AD-4647-A889-345E-7A38AC94FE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1201AA06-0044-EC81-3452-60F2AD46045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4BBCB005-0EE3-2B05-9E31-106F6DF67B99}"/>
              </a:ext>
            </a:extLst>
          </p:cNvPr>
          <p:cNvSpPr>
            <a:spLocks noGrp="1"/>
          </p:cNvSpPr>
          <p:nvPr>
            <p:ph type="sldNum" sz="quarter" idx="5"/>
          </p:nvPr>
        </p:nvSpPr>
        <p:spPr/>
        <p:txBody>
          <a:bodyPr/>
          <a:lstStyle/>
          <a:p>
            <a:fld id="{52396F31-D46C-174D-9DA5-0F156D17816F}" type="slidenum">
              <a:rPr lang="en-US" smtClean="0"/>
              <a:pPr/>
              <a:t>3</a:t>
            </a:fld>
            <a:endParaRPr lang="en-US" dirty="0"/>
          </a:p>
        </p:txBody>
      </p:sp>
    </p:spTree>
    <p:extLst>
      <p:ext uri="{BB962C8B-B14F-4D97-AF65-F5344CB8AC3E}">
        <p14:creationId xmlns:p14="http://schemas.microsoft.com/office/powerpoint/2010/main" val="2003418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FDFAC38-B9DC-8FAE-25D3-B8CB9E9337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E53BEA96-606D-E6B0-81D3-7865ED8168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C450E185-BC8A-BD63-D879-E9332239E5E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946CB0B3-CCD5-B119-DB60-4E75C199F6B1}"/>
              </a:ext>
            </a:extLst>
          </p:cNvPr>
          <p:cNvSpPr>
            <a:spLocks noGrp="1"/>
          </p:cNvSpPr>
          <p:nvPr>
            <p:ph type="sldNum" sz="quarter" idx="5"/>
          </p:nvPr>
        </p:nvSpPr>
        <p:spPr/>
        <p:txBody>
          <a:bodyPr/>
          <a:lstStyle/>
          <a:p>
            <a:fld id="{52396F31-D46C-174D-9DA5-0F156D17816F}" type="slidenum">
              <a:rPr lang="en-US" smtClean="0"/>
              <a:pPr/>
              <a:t>4</a:t>
            </a:fld>
            <a:endParaRPr lang="en-US" dirty="0"/>
          </a:p>
        </p:txBody>
      </p:sp>
    </p:spTree>
    <p:extLst>
      <p:ext uri="{BB962C8B-B14F-4D97-AF65-F5344CB8AC3E}">
        <p14:creationId xmlns:p14="http://schemas.microsoft.com/office/powerpoint/2010/main" val="2863009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E710AB9-C910-5F5B-B483-4E12A191AF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E5118E1B-1CE0-4AEB-17AB-D897348EFC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FB89E70F-C012-8A6E-D334-43C237357A2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8A73AE85-CB88-0562-3A72-6BE0E422A848}"/>
              </a:ext>
            </a:extLst>
          </p:cNvPr>
          <p:cNvSpPr>
            <a:spLocks noGrp="1"/>
          </p:cNvSpPr>
          <p:nvPr>
            <p:ph type="sldNum" sz="quarter" idx="5"/>
          </p:nvPr>
        </p:nvSpPr>
        <p:spPr/>
        <p:txBody>
          <a:bodyPr/>
          <a:lstStyle/>
          <a:p>
            <a:fld id="{52396F31-D46C-174D-9DA5-0F156D17816F}" type="slidenum">
              <a:rPr lang="en-US" smtClean="0"/>
              <a:pPr/>
              <a:t>5</a:t>
            </a:fld>
            <a:endParaRPr lang="en-US" dirty="0"/>
          </a:p>
        </p:txBody>
      </p:sp>
    </p:spTree>
    <p:extLst>
      <p:ext uri="{BB962C8B-B14F-4D97-AF65-F5344CB8AC3E}">
        <p14:creationId xmlns:p14="http://schemas.microsoft.com/office/powerpoint/2010/main" val="1658377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174C2EF-72AC-A5C8-486A-F7C3FDED25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FED1491B-C32C-835A-A265-00EDFC53D5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68EE72EB-97E0-334C-827C-4DFAEB598C8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9F3CC0F3-4C99-54C6-61F8-2AB1ADCB778D}"/>
              </a:ext>
            </a:extLst>
          </p:cNvPr>
          <p:cNvSpPr>
            <a:spLocks noGrp="1"/>
          </p:cNvSpPr>
          <p:nvPr>
            <p:ph type="sldNum" sz="quarter" idx="5"/>
          </p:nvPr>
        </p:nvSpPr>
        <p:spPr/>
        <p:txBody>
          <a:bodyPr/>
          <a:lstStyle/>
          <a:p>
            <a:fld id="{52396F31-D46C-174D-9DA5-0F156D17816F}" type="slidenum">
              <a:rPr lang="en-US" smtClean="0"/>
              <a:pPr/>
              <a:t>6</a:t>
            </a:fld>
            <a:endParaRPr lang="en-US" dirty="0"/>
          </a:p>
        </p:txBody>
      </p:sp>
    </p:spTree>
    <p:extLst>
      <p:ext uri="{BB962C8B-B14F-4D97-AF65-F5344CB8AC3E}">
        <p14:creationId xmlns:p14="http://schemas.microsoft.com/office/powerpoint/2010/main" val="9504680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EC3C729-E5FF-9140-A56C-D774082699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80806258-C0DD-EACA-6D72-83FE368476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BF3B7A4D-0FE5-220D-155A-DAFC37F4162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AC0D781F-2B3A-E98D-9BFC-16CA1EE59B38}"/>
              </a:ext>
            </a:extLst>
          </p:cNvPr>
          <p:cNvSpPr>
            <a:spLocks noGrp="1"/>
          </p:cNvSpPr>
          <p:nvPr>
            <p:ph type="sldNum" sz="quarter" idx="5"/>
          </p:nvPr>
        </p:nvSpPr>
        <p:spPr/>
        <p:txBody>
          <a:bodyPr/>
          <a:lstStyle/>
          <a:p>
            <a:fld id="{52396F31-D46C-174D-9DA5-0F156D17816F}" type="slidenum">
              <a:rPr lang="en-US" smtClean="0"/>
              <a:pPr/>
              <a:t>7</a:t>
            </a:fld>
            <a:endParaRPr lang="en-US" dirty="0"/>
          </a:p>
        </p:txBody>
      </p:sp>
    </p:spTree>
    <p:extLst>
      <p:ext uri="{BB962C8B-B14F-4D97-AF65-F5344CB8AC3E}">
        <p14:creationId xmlns:p14="http://schemas.microsoft.com/office/powerpoint/2010/main" val="13917105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0DB28F4-F2AB-B9CF-EFF7-6F7365C4D3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81B4AB74-0099-9824-D659-292F6EC7DA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B40123B7-890B-795D-D8D1-3ED6632E5DC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88909403-6B65-4C6C-151B-3282910BBAE4}"/>
              </a:ext>
            </a:extLst>
          </p:cNvPr>
          <p:cNvSpPr>
            <a:spLocks noGrp="1"/>
          </p:cNvSpPr>
          <p:nvPr>
            <p:ph type="sldNum" sz="quarter" idx="5"/>
          </p:nvPr>
        </p:nvSpPr>
        <p:spPr/>
        <p:txBody>
          <a:bodyPr/>
          <a:lstStyle/>
          <a:p>
            <a:fld id="{52396F31-D46C-174D-9DA5-0F156D17816F}" type="slidenum">
              <a:rPr lang="en-US" smtClean="0"/>
              <a:pPr/>
              <a:t>8</a:t>
            </a:fld>
            <a:endParaRPr lang="en-US" dirty="0"/>
          </a:p>
        </p:txBody>
      </p:sp>
    </p:spTree>
    <p:extLst>
      <p:ext uri="{BB962C8B-B14F-4D97-AF65-F5344CB8AC3E}">
        <p14:creationId xmlns:p14="http://schemas.microsoft.com/office/powerpoint/2010/main" val="41692837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0EFCA2B-FFBC-6181-3AB8-E6480E9DFD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59B7B0D7-79F6-969B-70E9-0F55FD5960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320CB05C-48DD-AAB8-4A1D-155D6A2FD33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AB3E6685-CF32-7DD3-FD2A-E406EE273F56}"/>
              </a:ext>
            </a:extLst>
          </p:cNvPr>
          <p:cNvSpPr>
            <a:spLocks noGrp="1"/>
          </p:cNvSpPr>
          <p:nvPr>
            <p:ph type="sldNum" sz="quarter" idx="5"/>
          </p:nvPr>
        </p:nvSpPr>
        <p:spPr/>
        <p:txBody>
          <a:bodyPr/>
          <a:lstStyle/>
          <a:p>
            <a:fld id="{52396F31-D46C-174D-9DA5-0F156D17816F}" type="slidenum">
              <a:rPr lang="en-US" smtClean="0"/>
              <a:pPr/>
              <a:t>9</a:t>
            </a:fld>
            <a:endParaRPr lang="en-US" dirty="0"/>
          </a:p>
        </p:txBody>
      </p:sp>
    </p:spTree>
    <p:extLst>
      <p:ext uri="{BB962C8B-B14F-4D97-AF65-F5344CB8AC3E}">
        <p14:creationId xmlns:p14="http://schemas.microsoft.com/office/powerpoint/2010/main" val="14583714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1ACB309-22D9-22FA-4243-C69C597F70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371C7684-10FD-7103-AE82-73CC1A2061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A866EE93-B5A1-87D2-3F1C-4C12998627E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CCF062CD-143F-1A2B-A7F7-609B56602FA6}"/>
              </a:ext>
            </a:extLst>
          </p:cNvPr>
          <p:cNvSpPr>
            <a:spLocks noGrp="1"/>
          </p:cNvSpPr>
          <p:nvPr>
            <p:ph type="sldNum" sz="quarter" idx="5"/>
          </p:nvPr>
        </p:nvSpPr>
        <p:spPr/>
        <p:txBody>
          <a:bodyPr/>
          <a:lstStyle/>
          <a:p>
            <a:fld id="{52396F31-D46C-174D-9DA5-0F156D17816F}" type="slidenum">
              <a:rPr lang="en-US" smtClean="0"/>
              <a:pPr/>
              <a:t>10</a:t>
            </a:fld>
            <a:endParaRPr lang="en-US" dirty="0"/>
          </a:p>
        </p:txBody>
      </p:sp>
    </p:spTree>
    <p:extLst>
      <p:ext uri="{BB962C8B-B14F-4D97-AF65-F5344CB8AC3E}">
        <p14:creationId xmlns:p14="http://schemas.microsoft.com/office/powerpoint/2010/main" val="42699959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CF0A442-BACB-936F-B471-A5AD396486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5FF45AE4-3D57-1F0B-F706-D13FD3060B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ADE8715D-25B4-0748-01A6-7222E7951BF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C8391557-F29B-BC79-E818-219323B714B1}"/>
              </a:ext>
            </a:extLst>
          </p:cNvPr>
          <p:cNvSpPr>
            <a:spLocks noGrp="1"/>
          </p:cNvSpPr>
          <p:nvPr>
            <p:ph type="sldNum" sz="quarter" idx="5"/>
          </p:nvPr>
        </p:nvSpPr>
        <p:spPr/>
        <p:txBody>
          <a:bodyPr/>
          <a:lstStyle/>
          <a:p>
            <a:fld id="{52396F31-D46C-174D-9DA5-0F156D17816F}" type="slidenum">
              <a:rPr lang="en-US" smtClean="0"/>
              <a:pPr/>
              <a:t>11</a:t>
            </a:fld>
            <a:endParaRPr lang="en-US" dirty="0"/>
          </a:p>
        </p:txBody>
      </p:sp>
    </p:spTree>
    <p:extLst>
      <p:ext uri="{BB962C8B-B14F-4D97-AF65-F5344CB8AC3E}">
        <p14:creationId xmlns:p14="http://schemas.microsoft.com/office/powerpoint/2010/main" val="41818273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7E33F9E-3DD8-C716-9519-98FF6FB4CA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1E01ACB0-28D3-EE4E-F57F-AF8DCC2915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55AD5AFD-F620-637F-FCFA-CB4CE08A3D08}"/>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xmlns="" id="{36D6E67D-24B1-0D31-76AD-EE80A6947D50}"/>
              </a:ext>
            </a:extLst>
          </p:cNvPr>
          <p:cNvSpPr>
            <a:spLocks noGrp="1"/>
          </p:cNvSpPr>
          <p:nvPr>
            <p:ph type="sldNum" sz="quarter" idx="5"/>
          </p:nvPr>
        </p:nvSpPr>
        <p:spPr/>
        <p:txBody>
          <a:bodyPr/>
          <a:lstStyle/>
          <a:p>
            <a:fld id="{52396F31-D46C-174D-9DA5-0F156D17816F}" type="slidenum">
              <a:rPr lang="en-US" smtClean="0"/>
              <a:pPr/>
              <a:t>12</a:t>
            </a:fld>
            <a:endParaRPr lang="en-US" dirty="0"/>
          </a:p>
        </p:txBody>
      </p:sp>
    </p:spTree>
    <p:extLst>
      <p:ext uri="{BB962C8B-B14F-4D97-AF65-F5344CB8AC3E}">
        <p14:creationId xmlns:p14="http://schemas.microsoft.com/office/powerpoint/2010/main" val="24323144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04E76FC-B092-9DC5-6585-5E907ED780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BB09CD04-C30B-95D9-9F21-FBF75B703D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074B5086-D784-9470-28FF-C7FC864F7A0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0661B128-56F7-A8BC-E9F4-4B8DF0C12E05}"/>
              </a:ext>
            </a:extLst>
          </p:cNvPr>
          <p:cNvSpPr>
            <a:spLocks noGrp="1"/>
          </p:cNvSpPr>
          <p:nvPr>
            <p:ph type="sldNum" sz="quarter" idx="5"/>
          </p:nvPr>
        </p:nvSpPr>
        <p:spPr/>
        <p:txBody>
          <a:bodyPr/>
          <a:lstStyle/>
          <a:p>
            <a:fld id="{52396F31-D46C-174D-9DA5-0F156D17816F}" type="slidenum">
              <a:rPr lang="en-US" smtClean="0"/>
              <a:pPr/>
              <a:t>13</a:t>
            </a:fld>
            <a:endParaRPr lang="en-US" dirty="0"/>
          </a:p>
        </p:txBody>
      </p:sp>
    </p:spTree>
    <p:extLst>
      <p:ext uri="{BB962C8B-B14F-4D97-AF65-F5344CB8AC3E}">
        <p14:creationId xmlns:p14="http://schemas.microsoft.com/office/powerpoint/2010/main" val="33207616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D499C67-C03E-627F-70CC-C7126C0970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6480A6DB-F1D4-B180-AB56-841A1D52F3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3969C1D5-4889-F775-596A-25314AC27E0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3590FD3C-53B5-6BC9-6B2C-B16BFD0E868E}"/>
              </a:ext>
            </a:extLst>
          </p:cNvPr>
          <p:cNvSpPr>
            <a:spLocks noGrp="1"/>
          </p:cNvSpPr>
          <p:nvPr>
            <p:ph type="sldNum" sz="quarter" idx="5"/>
          </p:nvPr>
        </p:nvSpPr>
        <p:spPr/>
        <p:txBody>
          <a:bodyPr/>
          <a:lstStyle/>
          <a:p>
            <a:fld id="{52396F31-D46C-174D-9DA5-0F156D17816F}" type="slidenum">
              <a:rPr lang="en-US" smtClean="0"/>
              <a:pPr/>
              <a:t>14</a:t>
            </a:fld>
            <a:endParaRPr lang="en-US" dirty="0"/>
          </a:p>
        </p:txBody>
      </p:sp>
    </p:spTree>
    <p:extLst>
      <p:ext uri="{BB962C8B-B14F-4D97-AF65-F5344CB8AC3E}">
        <p14:creationId xmlns:p14="http://schemas.microsoft.com/office/powerpoint/2010/main" val="3876233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867B6AF-BC55-666F-1F2C-3EE3F5FE9E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B2720499-9B0F-4316-FBB4-0A5AEE5075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9B6BABEA-CF60-F2C5-CB74-496D5E74455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36878A10-B093-6BF8-782C-735AA442BC80}"/>
              </a:ext>
            </a:extLst>
          </p:cNvPr>
          <p:cNvSpPr>
            <a:spLocks noGrp="1"/>
          </p:cNvSpPr>
          <p:nvPr>
            <p:ph type="sldNum" sz="quarter" idx="5"/>
          </p:nvPr>
        </p:nvSpPr>
        <p:spPr/>
        <p:txBody>
          <a:bodyPr/>
          <a:lstStyle/>
          <a:p>
            <a:fld id="{52396F31-D46C-174D-9DA5-0F156D17816F}" type="slidenum">
              <a:rPr lang="en-US" smtClean="0"/>
              <a:pPr/>
              <a:t>15</a:t>
            </a:fld>
            <a:endParaRPr lang="en-US" dirty="0"/>
          </a:p>
        </p:txBody>
      </p:sp>
    </p:spTree>
    <p:extLst>
      <p:ext uri="{BB962C8B-B14F-4D97-AF65-F5344CB8AC3E}">
        <p14:creationId xmlns:p14="http://schemas.microsoft.com/office/powerpoint/2010/main" val="3153003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B5354E9-FC94-5276-1C08-A0CADF845F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7D6B5889-1ACF-333C-113F-B04E863933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EE3C9A80-445C-CF04-C0DD-D86C4E62E07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A3A3EC34-031E-1FDE-58B4-68D7EC03CD18}"/>
              </a:ext>
            </a:extLst>
          </p:cNvPr>
          <p:cNvSpPr>
            <a:spLocks noGrp="1"/>
          </p:cNvSpPr>
          <p:nvPr>
            <p:ph type="sldNum" sz="quarter" idx="5"/>
          </p:nvPr>
        </p:nvSpPr>
        <p:spPr/>
        <p:txBody>
          <a:bodyPr/>
          <a:lstStyle/>
          <a:p>
            <a:fld id="{52396F31-D46C-174D-9DA5-0F156D17816F}" type="slidenum">
              <a:rPr lang="en-US" smtClean="0"/>
              <a:pPr/>
              <a:t>16</a:t>
            </a:fld>
            <a:endParaRPr lang="en-US" dirty="0"/>
          </a:p>
        </p:txBody>
      </p:sp>
    </p:spTree>
    <p:extLst>
      <p:ext uri="{BB962C8B-B14F-4D97-AF65-F5344CB8AC3E}">
        <p14:creationId xmlns:p14="http://schemas.microsoft.com/office/powerpoint/2010/main" val="24372204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1E9144E-7466-73C0-2D5E-0F8F839C95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A710C453-74EB-EFEF-4C39-8CFC33A3B8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E7F75765-CC80-2A09-A76B-C1DC45BD6DD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6C6937ED-C728-ABF3-E06D-A1DBCB7AB23F}"/>
              </a:ext>
            </a:extLst>
          </p:cNvPr>
          <p:cNvSpPr>
            <a:spLocks noGrp="1"/>
          </p:cNvSpPr>
          <p:nvPr>
            <p:ph type="sldNum" sz="quarter" idx="5"/>
          </p:nvPr>
        </p:nvSpPr>
        <p:spPr/>
        <p:txBody>
          <a:bodyPr/>
          <a:lstStyle/>
          <a:p>
            <a:fld id="{52396F31-D46C-174D-9DA5-0F156D17816F}" type="slidenum">
              <a:rPr lang="en-US" smtClean="0"/>
              <a:pPr/>
              <a:t>17</a:t>
            </a:fld>
            <a:endParaRPr lang="en-US" dirty="0"/>
          </a:p>
        </p:txBody>
      </p:sp>
    </p:spTree>
    <p:extLst>
      <p:ext uri="{BB962C8B-B14F-4D97-AF65-F5344CB8AC3E}">
        <p14:creationId xmlns:p14="http://schemas.microsoft.com/office/powerpoint/2010/main" val="32409071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FB91C58-B712-C615-A080-902293E79D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436FED2F-22D6-6745-2D2F-7A995E160E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00622109-CBB4-E063-4473-8B039C68CD2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416B2681-A51D-DBE3-8742-937422D9BFFF}"/>
              </a:ext>
            </a:extLst>
          </p:cNvPr>
          <p:cNvSpPr>
            <a:spLocks noGrp="1"/>
          </p:cNvSpPr>
          <p:nvPr>
            <p:ph type="sldNum" sz="quarter" idx="5"/>
          </p:nvPr>
        </p:nvSpPr>
        <p:spPr/>
        <p:txBody>
          <a:bodyPr/>
          <a:lstStyle/>
          <a:p>
            <a:fld id="{52396F31-D46C-174D-9DA5-0F156D17816F}" type="slidenum">
              <a:rPr lang="en-US" smtClean="0"/>
              <a:pPr/>
              <a:t>18</a:t>
            </a:fld>
            <a:endParaRPr lang="en-US" dirty="0"/>
          </a:p>
        </p:txBody>
      </p:sp>
    </p:spTree>
    <p:extLst>
      <p:ext uri="{BB962C8B-B14F-4D97-AF65-F5344CB8AC3E}">
        <p14:creationId xmlns:p14="http://schemas.microsoft.com/office/powerpoint/2010/main" val="8412169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D25C9D7-8BA3-D289-C98D-4EC2130F15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23A9550A-DB62-98EE-51D0-8F00667A2E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71965FD5-8260-AC70-CDB6-34DFAB97889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3E348FE3-BCE8-4616-C125-00701A8BCB81}"/>
              </a:ext>
            </a:extLst>
          </p:cNvPr>
          <p:cNvSpPr>
            <a:spLocks noGrp="1"/>
          </p:cNvSpPr>
          <p:nvPr>
            <p:ph type="sldNum" sz="quarter" idx="5"/>
          </p:nvPr>
        </p:nvSpPr>
        <p:spPr/>
        <p:txBody>
          <a:bodyPr/>
          <a:lstStyle/>
          <a:p>
            <a:fld id="{52396F31-D46C-174D-9DA5-0F156D17816F}" type="slidenum">
              <a:rPr lang="en-US" smtClean="0"/>
              <a:pPr/>
              <a:t>19</a:t>
            </a:fld>
            <a:endParaRPr lang="en-US" dirty="0"/>
          </a:p>
        </p:txBody>
      </p:sp>
    </p:spTree>
    <p:extLst>
      <p:ext uri="{BB962C8B-B14F-4D97-AF65-F5344CB8AC3E}">
        <p14:creationId xmlns:p14="http://schemas.microsoft.com/office/powerpoint/2010/main" val="38719424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EBB8829-607E-F0D6-BA01-0ABAD75BE4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4C158B2F-F7FA-A379-99C6-88FC070B86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1C5513C0-AB85-0D2A-4EDF-FD987414A97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86B1D3C0-6211-D0DF-FD21-A3BF391852A6}"/>
              </a:ext>
            </a:extLst>
          </p:cNvPr>
          <p:cNvSpPr>
            <a:spLocks noGrp="1"/>
          </p:cNvSpPr>
          <p:nvPr>
            <p:ph type="sldNum" sz="quarter" idx="5"/>
          </p:nvPr>
        </p:nvSpPr>
        <p:spPr/>
        <p:txBody>
          <a:bodyPr/>
          <a:lstStyle/>
          <a:p>
            <a:fld id="{52396F31-D46C-174D-9DA5-0F156D17816F}" type="slidenum">
              <a:rPr lang="en-US" smtClean="0"/>
              <a:pPr/>
              <a:t>20</a:t>
            </a:fld>
            <a:endParaRPr lang="en-US" dirty="0"/>
          </a:p>
        </p:txBody>
      </p:sp>
    </p:spTree>
    <p:extLst>
      <p:ext uri="{BB962C8B-B14F-4D97-AF65-F5344CB8AC3E}">
        <p14:creationId xmlns:p14="http://schemas.microsoft.com/office/powerpoint/2010/main" val="20090930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9C90B5F-F168-4C48-B48E-0458BC67A8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52E0E44D-C496-4A5C-36DA-691C7CE934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AAB4DBCF-20D7-1D2A-9E7B-EFD939D0AE5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3CCB3201-B0D0-984B-34E7-98117AF56C00}"/>
              </a:ext>
            </a:extLst>
          </p:cNvPr>
          <p:cNvSpPr>
            <a:spLocks noGrp="1"/>
          </p:cNvSpPr>
          <p:nvPr>
            <p:ph type="sldNum" sz="quarter" idx="5"/>
          </p:nvPr>
        </p:nvSpPr>
        <p:spPr/>
        <p:txBody>
          <a:bodyPr/>
          <a:lstStyle/>
          <a:p>
            <a:fld id="{52396F31-D46C-174D-9DA5-0F156D17816F}" type="slidenum">
              <a:rPr lang="en-US" smtClean="0"/>
              <a:pPr/>
              <a:t>21</a:t>
            </a:fld>
            <a:endParaRPr lang="en-US" dirty="0"/>
          </a:p>
        </p:txBody>
      </p:sp>
    </p:spTree>
    <p:extLst>
      <p:ext uri="{BB962C8B-B14F-4D97-AF65-F5344CB8AC3E}">
        <p14:creationId xmlns:p14="http://schemas.microsoft.com/office/powerpoint/2010/main" val="22692765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7D2672B-F547-B169-5A38-E07D8A46A6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F106EF00-3D78-EED9-6659-C15BA4B890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F9B90A6B-C452-8A9B-4826-3DCBDC71E2B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2B195C4F-939B-A900-BF4D-3676299A8804}"/>
              </a:ext>
            </a:extLst>
          </p:cNvPr>
          <p:cNvSpPr>
            <a:spLocks noGrp="1"/>
          </p:cNvSpPr>
          <p:nvPr>
            <p:ph type="sldNum" sz="quarter" idx="5"/>
          </p:nvPr>
        </p:nvSpPr>
        <p:spPr/>
        <p:txBody>
          <a:bodyPr/>
          <a:lstStyle/>
          <a:p>
            <a:fld id="{52396F31-D46C-174D-9DA5-0F156D17816F}" type="slidenum">
              <a:rPr lang="en-US" smtClean="0"/>
              <a:pPr/>
              <a:t>22</a:t>
            </a:fld>
            <a:endParaRPr lang="en-US" dirty="0"/>
          </a:p>
        </p:txBody>
      </p:sp>
    </p:spTree>
    <p:extLst>
      <p:ext uri="{BB962C8B-B14F-4D97-AF65-F5344CB8AC3E}">
        <p14:creationId xmlns:p14="http://schemas.microsoft.com/office/powerpoint/2010/main" val="29396904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2F5E016-8487-E3D9-ED39-E4EDD2AB98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F9350404-DDD0-24A3-3B79-ABC5C849C0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B2A84989-699B-EA95-954A-F03C6CD0739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AA6966B5-3E4A-63C0-B8DC-F5343A237C8F}"/>
              </a:ext>
            </a:extLst>
          </p:cNvPr>
          <p:cNvSpPr>
            <a:spLocks noGrp="1"/>
          </p:cNvSpPr>
          <p:nvPr>
            <p:ph type="sldNum" sz="quarter" idx="5"/>
          </p:nvPr>
        </p:nvSpPr>
        <p:spPr/>
        <p:txBody>
          <a:bodyPr/>
          <a:lstStyle/>
          <a:p>
            <a:fld id="{52396F31-D46C-174D-9DA5-0F156D17816F}" type="slidenum">
              <a:rPr lang="en-US" smtClean="0"/>
              <a:pPr/>
              <a:t>23</a:t>
            </a:fld>
            <a:endParaRPr lang="en-US" dirty="0"/>
          </a:p>
        </p:txBody>
      </p:sp>
    </p:spTree>
    <p:extLst>
      <p:ext uri="{BB962C8B-B14F-4D97-AF65-F5344CB8AC3E}">
        <p14:creationId xmlns:p14="http://schemas.microsoft.com/office/powerpoint/2010/main" val="13036118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4034A3B-4B68-DC33-3534-9E6AEEA69D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57A84942-D1FB-A7AE-A485-8978DD3172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6682B9C2-F0EF-E1C7-E7F3-B8274C20115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A63B1087-268C-58AD-E142-CF3415BFD2C6}"/>
              </a:ext>
            </a:extLst>
          </p:cNvPr>
          <p:cNvSpPr>
            <a:spLocks noGrp="1"/>
          </p:cNvSpPr>
          <p:nvPr>
            <p:ph type="sldNum" sz="quarter" idx="5"/>
          </p:nvPr>
        </p:nvSpPr>
        <p:spPr/>
        <p:txBody>
          <a:bodyPr/>
          <a:lstStyle/>
          <a:p>
            <a:fld id="{52396F31-D46C-174D-9DA5-0F156D17816F}" type="slidenum">
              <a:rPr lang="en-US" smtClean="0"/>
              <a:pPr/>
              <a:t>24</a:t>
            </a:fld>
            <a:endParaRPr lang="en-US" dirty="0"/>
          </a:p>
        </p:txBody>
      </p:sp>
    </p:spTree>
    <p:extLst>
      <p:ext uri="{BB962C8B-B14F-4D97-AF65-F5344CB8AC3E}">
        <p14:creationId xmlns:p14="http://schemas.microsoft.com/office/powerpoint/2010/main" val="29952614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665B8FE-952C-06E2-6FEC-3254B4DB46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F8873F5B-9B5E-0517-8E24-B8FC6D1448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F87C0F63-6890-B7F6-ED06-C76BB1E95D9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FAA094E5-A607-CAFF-C6E5-250FFA22E067}"/>
              </a:ext>
            </a:extLst>
          </p:cNvPr>
          <p:cNvSpPr>
            <a:spLocks noGrp="1"/>
          </p:cNvSpPr>
          <p:nvPr>
            <p:ph type="sldNum" sz="quarter" idx="5"/>
          </p:nvPr>
        </p:nvSpPr>
        <p:spPr/>
        <p:txBody>
          <a:bodyPr/>
          <a:lstStyle/>
          <a:p>
            <a:fld id="{52396F31-D46C-174D-9DA5-0F156D17816F}" type="slidenum">
              <a:rPr lang="en-US" smtClean="0"/>
              <a:pPr/>
              <a:t>25</a:t>
            </a:fld>
            <a:endParaRPr lang="en-US" dirty="0"/>
          </a:p>
        </p:txBody>
      </p:sp>
    </p:spTree>
    <p:extLst>
      <p:ext uri="{BB962C8B-B14F-4D97-AF65-F5344CB8AC3E}">
        <p14:creationId xmlns:p14="http://schemas.microsoft.com/office/powerpoint/2010/main" val="29327774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A49982C-874A-154F-F088-638CEFE575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E73CEA14-F7C5-54E6-9679-237A3FB150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4448E5BC-E82E-84E6-E691-072940E64F6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0234CF83-C2DD-3A34-B5FA-93FDD28EFF4D}"/>
              </a:ext>
            </a:extLst>
          </p:cNvPr>
          <p:cNvSpPr>
            <a:spLocks noGrp="1"/>
          </p:cNvSpPr>
          <p:nvPr>
            <p:ph type="sldNum" sz="quarter" idx="5"/>
          </p:nvPr>
        </p:nvSpPr>
        <p:spPr/>
        <p:txBody>
          <a:bodyPr/>
          <a:lstStyle/>
          <a:p>
            <a:fld id="{52396F31-D46C-174D-9DA5-0F156D17816F}" type="slidenum">
              <a:rPr lang="en-US" smtClean="0"/>
              <a:pPr/>
              <a:t>26</a:t>
            </a:fld>
            <a:endParaRPr lang="en-US" dirty="0"/>
          </a:p>
        </p:txBody>
      </p:sp>
    </p:spTree>
    <p:extLst>
      <p:ext uri="{BB962C8B-B14F-4D97-AF65-F5344CB8AC3E}">
        <p14:creationId xmlns:p14="http://schemas.microsoft.com/office/powerpoint/2010/main" val="16301602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0057F66-0544-42EA-2B0C-465AAE1081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C54725E0-36F8-66BB-FDBD-909A43ABF5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BC6ED61E-8260-CB9E-47A4-0A36F738A07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5AF278A4-0E9E-074C-18A7-734592AFB68A}"/>
              </a:ext>
            </a:extLst>
          </p:cNvPr>
          <p:cNvSpPr>
            <a:spLocks noGrp="1"/>
          </p:cNvSpPr>
          <p:nvPr>
            <p:ph type="sldNum" sz="quarter" idx="5"/>
          </p:nvPr>
        </p:nvSpPr>
        <p:spPr/>
        <p:txBody>
          <a:bodyPr/>
          <a:lstStyle/>
          <a:p>
            <a:fld id="{52396F31-D46C-174D-9DA5-0F156D17816F}" type="slidenum">
              <a:rPr lang="en-US" smtClean="0"/>
              <a:pPr/>
              <a:t>27</a:t>
            </a:fld>
            <a:endParaRPr lang="en-US" dirty="0"/>
          </a:p>
        </p:txBody>
      </p:sp>
    </p:spTree>
    <p:extLst>
      <p:ext uri="{BB962C8B-B14F-4D97-AF65-F5344CB8AC3E}">
        <p14:creationId xmlns:p14="http://schemas.microsoft.com/office/powerpoint/2010/main" val="39036828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28C474F-6375-7D73-5A53-CEE07F4BC2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B55A7867-5DD3-C4F8-AFDB-82DF08BA10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3DAFE7BF-6346-39C1-7DE6-A1A18CFB4A0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D19A1715-0752-279B-7D62-76D152D8441F}"/>
              </a:ext>
            </a:extLst>
          </p:cNvPr>
          <p:cNvSpPr>
            <a:spLocks noGrp="1"/>
          </p:cNvSpPr>
          <p:nvPr>
            <p:ph type="sldNum" sz="quarter" idx="5"/>
          </p:nvPr>
        </p:nvSpPr>
        <p:spPr/>
        <p:txBody>
          <a:bodyPr/>
          <a:lstStyle/>
          <a:p>
            <a:fld id="{52396F31-D46C-174D-9DA5-0F156D17816F}" type="slidenum">
              <a:rPr lang="en-US" smtClean="0"/>
              <a:pPr/>
              <a:t>28</a:t>
            </a:fld>
            <a:endParaRPr lang="en-US" dirty="0"/>
          </a:p>
        </p:txBody>
      </p:sp>
    </p:spTree>
    <p:extLst>
      <p:ext uri="{BB962C8B-B14F-4D97-AF65-F5344CB8AC3E}">
        <p14:creationId xmlns:p14="http://schemas.microsoft.com/office/powerpoint/2010/main" val="6874192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5F958DD-4EF7-31AC-80B3-22EA7F841C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834E6614-2467-CD28-274C-C712E14814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CA53F9E5-BE7A-AE60-BE60-5C1578079FC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5F00E0B6-6279-FFFE-D787-95B9A5AF3B5A}"/>
              </a:ext>
            </a:extLst>
          </p:cNvPr>
          <p:cNvSpPr>
            <a:spLocks noGrp="1"/>
          </p:cNvSpPr>
          <p:nvPr>
            <p:ph type="sldNum" sz="quarter" idx="5"/>
          </p:nvPr>
        </p:nvSpPr>
        <p:spPr/>
        <p:txBody>
          <a:bodyPr/>
          <a:lstStyle/>
          <a:p>
            <a:fld id="{52396F31-D46C-174D-9DA5-0F156D17816F}" type="slidenum">
              <a:rPr lang="en-US" smtClean="0"/>
              <a:pPr/>
              <a:t>29</a:t>
            </a:fld>
            <a:endParaRPr lang="en-US" dirty="0"/>
          </a:p>
        </p:txBody>
      </p:sp>
    </p:spTree>
    <p:extLst>
      <p:ext uri="{BB962C8B-B14F-4D97-AF65-F5344CB8AC3E}">
        <p14:creationId xmlns:p14="http://schemas.microsoft.com/office/powerpoint/2010/main" val="9701053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1F2081C-902B-473F-26EA-38347FE982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836B3748-E79E-677F-DBA9-EA6F351B2C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6EAE80F6-A586-1E20-8EFF-407CC9747A9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B3218CF4-5F68-0C7F-1A46-9E60BA0AEE6B}"/>
              </a:ext>
            </a:extLst>
          </p:cNvPr>
          <p:cNvSpPr>
            <a:spLocks noGrp="1"/>
          </p:cNvSpPr>
          <p:nvPr>
            <p:ph type="sldNum" sz="quarter" idx="5"/>
          </p:nvPr>
        </p:nvSpPr>
        <p:spPr/>
        <p:txBody>
          <a:bodyPr/>
          <a:lstStyle/>
          <a:p>
            <a:fld id="{52396F31-D46C-174D-9DA5-0F156D17816F}" type="slidenum">
              <a:rPr lang="en-US" smtClean="0"/>
              <a:pPr/>
              <a:t>30</a:t>
            </a:fld>
            <a:endParaRPr lang="en-US" dirty="0"/>
          </a:p>
        </p:txBody>
      </p:sp>
    </p:spTree>
    <p:extLst>
      <p:ext uri="{BB962C8B-B14F-4D97-AF65-F5344CB8AC3E}">
        <p14:creationId xmlns:p14="http://schemas.microsoft.com/office/powerpoint/2010/main" val="36835733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0EAFA7B-D299-03EF-210B-671217C214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CDD737D1-86E6-932A-9E0D-D4533C4103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4B214867-2037-9564-D8EB-283E00F1078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C98AB74B-EBC0-575B-782F-139137DEF681}"/>
              </a:ext>
            </a:extLst>
          </p:cNvPr>
          <p:cNvSpPr>
            <a:spLocks noGrp="1"/>
          </p:cNvSpPr>
          <p:nvPr>
            <p:ph type="sldNum" sz="quarter" idx="5"/>
          </p:nvPr>
        </p:nvSpPr>
        <p:spPr/>
        <p:txBody>
          <a:bodyPr/>
          <a:lstStyle/>
          <a:p>
            <a:fld id="{52396F31-D46C-174D-9DA5-0F156D17816F}" type="slidenum">
              <a:rPr lang="en-US" smtClean="0"/>
              <a:pPr/>
              <a:t>31</a:t>
            </a:fld>
            <a:endParaRPr lang="en-US" dirty="0"/>
          </a:p>
        </p:txBody>
      </p:sp>
    </p:spTree>
    <p:extLst>
      <p:ext uri="{BB962C8B-B14F-4D97-AF65-F5344CB8AC3E}">
        <p14:creationId xmlns:p14="http://schemas.microsoft.com/office/powerpoint/2010/main" val="24172817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end</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32</a:t>
            </a:fld>
            <a:endParaRPr lang="en-US" dirty="0"/>
          </a:p>
        </p:txBody>
      </p:sp>
    </p:spTree>
    <p:extLst>
      <p:ext uri="{BB962C8B-B14F-4D97-AF65-F5344CB8AC3E}">
        <p14:creationId xmlns:p14="http://schemas.microsoft.com/office/powerpoint/2010/main" val="9823223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Big Writin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00113" y="5897180"/>
            <a:ext cx="5308664"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FFCB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9" name="Picture 18">
            <a:extLst>
              <a:ext uri="{FF2B5EF4-FFF2-40B4-BE49-F238E27FC236}">
                <a16:creationId xmlns:a16="http://schemas.microsoft.com/office/drawing/2014/main" xmlns="" id="{A0C74F3A-B0B5-064C-32F0-99601517D7AC}"/>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cxnSp>
        <p:nvCxnSpPr>
          <p:cNvPr id="8" name="Straight Connector 7">
            <a:extLst>
              <a:ext uri="{FF2B5EF4-FFF2-40B4-BE49-F238E27FC236}">
                <a16:creationId xmlns:a16="http://schemas.microsoft.com/office/drawing/2014/main" xmlns="" id="{316E809E-34AC-EE10-790D-426D0E445B55}"/>
              </a:ext>
            </a:extLst>
          </p:cNvPr>
          <p:cNvCxnSpPr>
            <a:cxnSpLocks/>
          </p:cNvCxnSpPr>
          <p:nvPr userDrawn="1"/>
        </p:nvCxnSpPr>
        <p:spPr>
          <a:xfrm>
            <a:off x="7615832" y="6147813"/>
            <a:ext cx="1178" cy="710187"/>
          </a:xfrm>
          <a:prstGeom prst="line">
            <a:avLst/>
          </a:prstGeom>
          <a:ln w="6350">
            <a:solidFill>
              <a:srgbClr val="5C3719"/>
            </a:solidFill>
          </a:ln>
          <a:effectLst/>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xmlns="" id="{F61D588B-0C3D-B9CC-15AD-D76DD5255636}"/>
              </a:ext>
            </a:extLst>
          </p:cNvPr>
          <p:cNvSpPr txBox="1"/>
          <p:nvPr userDrawn="1"/>
        </p:nvSpPr>
        <p:spPr>
          <a:xfrm>
            <a:off x="5730241" y="6257419"/>
            <a:ext cx="1721484" cy="288147"/>
          </a:xfrm>
          <a:prstGeom prst="rect">
            <a:avLst/>
          </a:prstGeom>
          <a:noFill/>
        </p:spPr>
        <p:txBody>
          <a:bodyPr wrap="square" lIns="0" tIns="0" rIns="0" bIns="72000"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400" b="1" i="0" dirty="0">
                <a:solidFill>
                  <a:srgbClr val="FFCB27"/>
                </a:solidFill>
                <a:latin typeface="Avenir Next LT Pro" panose="020B0504020202020204" pitchFamily="34" charset="77"/>
                <a:cs typeface="Myriad Pro"/>
              </a:rPr>
              <a:t>Paarl</a:t>
            </a:r>
          </a:p>
        </p:txBody>
      </p:sp>
      <p:sp>
        <p:nvSpPr>
          <p:cNvPr id="4" name="TextBox 3">
            <a:extLst>
              <a:ext uri="{FF2B5EF4-FFF2-40B4-BE49-F238E27FC236}">
                <a16:creationId xmlns:a16="http://schemas.microsoft.com/office/drawing/2014/main" xmlns="" id="{B08A691F-C211-3BCC-2D82-47B758EB8D8F}"/>
              </a:ext>
            </a:extLst>
          </p:cNvPr>
          <p:cNvSpPr txBox="1"/>
          <p:nvPr userDrawn="1"/>
        </p:nvSpPr>
        <p:spPr>
          <a:xfrm>
            <a:off x="6922702" y="6525261"/>
            <a:ext cx="532198" cy="138499"/>
          </a:xfrm>
          <a:prstGeom prst="rect">
            <a:avLst/>
          </a:prstGeom>
          <a:noFill/>
        </p:spPr>
        <p:txBody>
          <a:bodyPr wrap="none" lIns="0" tIns="0" rIns="0" bIns="0" rtlCol="0">
            <a:spAutoFit/>
          </a:bodyPr>
          <a:lstStyle/>
          <a:p>
            <a:pPr algn="r"/>
            <a:r>
              <a:rPr lang="en-US" sz="900" b="0" i="0" dirty="0">
                <a:solidFill>
                  <a:srgbClr val="5C3719"/>
                </a:solidFill>
                <a:latin typeface="Avenir Next LT Pro" panose="020B0504020202020204" pitchFamily="34" charset="77"/>
                <a:cs typeface="Myriad Pro"/>
              </a:rPr>
              <a:t>COASTAL</a:t>
            </a:r>
          </a:p>
        </p:txBody>
      </p:sp>
    </p:spTree>
    <p:extLst>
      <p:ext uri="{BB962C8B-B14F-4D97-AF65-F5344CB8AC3E}">
        <p14:creationId xmlns:p14="http://schemas.microsoft.com/office/powerpoint/2010/main" val="665668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Small writin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00113" y="5949950"/>
            <a:ext cx="4574095" cy="908050"/>
          </a:xfrm>
        </p:spPr>
        <p:txBody>
          <a:bodyPr lIns="0" tIns="0" rIns="0" bIns="0">
            <a:normAutofit/>
          </a:bodyPr>
          <a:lstStyle>
            <a:lvl1pPr marL="0" indent="0" algn="l">
              <a:buNone/>
              <a:defRPr sz="1500" b="0" i="0">
                <a:solidFill>
                  <a:srgbClr val="5C3719"/>
                </a:solidFill>
                <a:latin typeface="Avenir Next LT Pro"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FFCB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9" name="Picture 18">
            <a:extLst>
              <a:ext uri="{FF2B5EF4-FFF2-40B4-BE49-F238E27FC236}">
                <a16:creationId xmlns:a16="http://schemas.microsoft.com/office/drawing/2014/main" xmlns="" id="{A0C74F3A-B0B5-064C-32F0-99601517D7AC}"/>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cxnSp>
        <p:nvCxnSpPr>
          <p:cNvPr id="8" name="Straight Connector 7">
            <a:extLst>
              <a:ext uri="{FF2B5EF4-FFF2-40B4-BE49-F238E27FC236}">
                <a16:creationId xmlns:a16="http://schemas.microsoft.com/office/drawing/2014/main" xmlns="" id="{316E809E-34AC-EE10-790D-426D0E445B55}"/>
              </a:ext>
            </a:extLst>
          </p:cNvPr>
          <p:cNvCxnSpPr>
            <a:cxnSpLocks/>
          </p:cNvCxnSpPr>
          <p:nvPr userDrawn="1"/>
        </p:nvCxnSpPr>
        <p:spPr>
          <a:xfrm>
            <a:off x="7615832" y="6147813"/>
            <a:ext cx="1178" cy="710187"/>
          </a:xfrm>
          <a:prstGeom prst="line">
            <a:avLst/>
          </a:prstGeom>
          <a:ln w="6350">
            <a:solidFill>
              <a:srgbClr val="5C3719"/>
            </a:solidFill>
          </a:ln>
          <a:effectLst/>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xmlns="" id="{D1B09B1A-D25E-7EB7-1A9B-96A380EBE400}"/>
              </a:ext>
            </a:extLst>
          </p:cNvPr>
          <p:cNvSpPr txBox="1"/>
          <p:nvPr userDrawn="1"/>
        </p:nvSpPr>
        <p:spPr>
          <a:xfrm>
            <a:off x="5730241" y="6257419"/>
            <a:ext cx="1721484" cy="288147"/>
          </a:xfrm>
          <a:prstGeom prst="rect">
            <a:avLst/>
          </a:prstGeom>
          <a:noFill/>
        </p:spPr>
        <p:txBody>
          <a:bodyPr wrap="square" lIns="0" tIns="0" rIns="0" bIns="72000"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400" b="1" i="0" dirty="0">
                <a:solidFill>
                  <a:srgbClr val="FFCB27"/>
                </a:solidFill>
                <a:latin typeface="Avenir Next LT Pro" panose="020B0504020202020204" pitchFamily="34" charset="77"/>
                <a:cs typeface="Myriad Pro"/>
              </a:rPr>
              <a:t>Paarl</a:t>
            </a:r>
          </a:p>
        </p:txBody>
      </p:sp>
      <p:sp>
        <p:nvSpPr>
          <p:cNvPr id="4" name="TextBox 3">
            <a:extLst>
              <a:ext uri="{FF2B5EF4-FFF2-40B4-BE49-F238E27FC236}">
                <a16:creationId xmlns:a16="http://schemas.microsoft.com/office/drawing/2014/main" xmlns="" id="{4E628B5E-19E4-1310-1F5A-2D11FAE71559}"/>
              </a:ext>
            </a:extLst>
          </p:cNvPr>
          <p:cNvSpPr txBox="1"/>
          <p:nvPr userDrawn="1"/>
        </p:nvSpPr>
        <p:spPr>
          <a:xfrm>
            <a:off x="6922702" y="6525261"/>
            <a:ext cx="532198" cy="138499"/>
          </a:xfrm>
          <a:prstGeom prst="rect">
            <a:avLst/>
          </a:prstGeom>
          <a:noFill/>
        </p:spPr>
        <p:txBody>
          <a:bodyPr wrap="none" lIns="0" tIns="0" rIns="0" bIns="0" rtlCol="0">
            <a:spAutoFit/>
          </a:bodyPr>
          <a:lstStyle/>
          <a:p>
            <a:pPr algn="r"/>
            <a:r>
              <a:rPr lang="en-US" sz="900" b="0" i="0" dirty="0">
                <a:solidFill>
                  <a:srgbClr val="5C3719"/>
                </a:solidFill>
                <a:latin typeface="Avenir Next LT Pro" panose="020B0504020202020204" pitchFamily="34" charset="77"/>
                <a:cs typeface="Myriad Pro"/>
              </a:rPr>
              <a:t>COASTAL</a:t>
            </a:r>
          </a:p>
        </p:txBody>
      </p:sp>
    </p:spTree>
    <p:extLst>
      <p:ext uri="{BB962C8B-B14F-4D97-AF65-F5344CB8AC3E}">
        <p14:creationId xmlns:p14="http://schemas.microsoft.com/office/powerpoint/2010/main" val="790910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u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4C80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xmlns=""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26028547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een">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8F89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xmlns=""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1776657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roon">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7E11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xmlns=""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3057726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rang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F58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xmlns=""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627871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D1C7A6-7CAC-7048-B745-F418703F627F}" type="datetimeFigureOut">
              <a:rPr lang="en-US" smtClean="0"/>
              <a:pPr/>
              <a:t>7/27/2026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91CD01C-959E-474B-AC3D-9F1BA40DDC7D}" type="slidenum">
              <a:rPr lang="en-US" smtClean="0"/>
              <a:pPr/>
              <a:t>‹#›</a:t>
            </a:fld>
            <a:endParaRPr lang="en-US" dirty="0"/>
          </a:p>
        </p:txBody>
      </p:sp>
    </p:spTree>
    <p:extLst>
      <p:ext uri="{BB962C8B-B14F-4D97-AF65-F5344CB8AC3E}">
        <p14:creationId xmlns:p14="http://schemas.microsoft.com/office/powerpoint/2010/main" val="1238128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D1C7A6-7CAC-7048-B745-F418703F627F}" type="datetimeFigureOut">
              <a:rPr lang="en-US" smtClean="0"/>
              <a:pPr/>
              <a:t>7/27/2026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1CD01C-959E-474B-AC3D-9F1BA40DDC7D}" type="slidenum">
              <a:rPr lang="en-US" smtClean="0"/>
              <a:pPr/>
              <a:t>‹#›</a:t>
            </a:fld>
            <a:endParaRPr lang="en-US" dirty="0"/>
          </a:p>
        </p:txBody>
      </p:sp>
    </p:spTree>
    <p:extLst>
      <p:ext uri="{BB962C8B-B14F-4D97-AF65-F5344CB8AC3E}">
        <p14:creationId xmlns:p14="http://schemas.microsoft.com/office/powerpoint/2010/main" val="3426153417"/>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6" r:id="rId3"/>
    <p:sldLayoutId id="2147483657" r:id="rId4"/>
    <p:sldLayoutId id="2147483658" r:id="rId5"/>
    <p:sldLayoutId id="2147483659" r:id="rId6"/>
    <p:sldLayoutId id="2147483655"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guide id="4" pos="385" userDrawn="1">
          <p15:clr>
            <a:srgbClr val="F26B43"/>
          </p15:clr>
        </p15:guide>
        <p15:guide id="5" pos="5375" userDrawn="1">
          <p15:clr>
            <a:srgbClr val="F26B43"/>
          </p15:clr>
        </p15:guide>
        <p15:guide id="6" orient="horz" pos="3634" userDrawn="1">
          <p15:clr>
            <a:srgbClr val="F26B43"/>
          </p15:clr>
        </p15:guide>
        <p15:guide id="7" orient="horz" pos="232" userDrawn="1">
          <p15:clr>
            <a:srgbClr val="F26B43"/>
          </p15:clr>
        </p15:guide>
        <p15:guide id="8" orient="horz" pos="3748" userDrawn="1">
          <p15:clr>
            <a:srgbClr val="F26B43"/>
          </p15:clr>
        </p15:guide>
        <p15:guide id="9" pos="4898" userDrawn="1">
          <p15:clr>
            <a:srgbClr val="F26B43"/>
          </p15:clr>
        </p15:guide>
        <p15:guide id="10" orient="horz" pos="3430" userDrawn="1">
          <p15:clr>
            <a:srgbClr val="F26B43"/>
          </p15:clr>
        </p15:guide>
        <p15:guide id="11" pos="4694" userDrawn="1">
          <p15:clr>
            <a:srgbClr val="F26B43"/>
          </p15:clr>
        </p15:guide>
        <p15:guide id="12" orient="horz" pos="4178" userDrawn="1">
          <p15:clr>
            <a:srgbClr val="F26B43"/>
          </p15:clr>
        </p15:guide>
        <p15:guide id="13" pos="56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007953EE-5A27-FBC7-8CE1-C98A361CA7F1}"/>
              </a:ext>
            </a:extLst>
          </p:cNvPr>
          <p:cNvPicPr>
            <a:picLocks noChangeAspect="1"/>
          </p:cNvPicPr>
          <p:nvPr/>
        </p:nvPicPr>
        <p:blipFill>
          <a:blip r:embed="rId3"/>
          <a:srcRect/>
          <a:stretch/>
        </p:blipFill>
        <p:spPr>
          <a:xfrm>
            <a:off x="0" y="0"/>
            <a:ext cx="9144000" cy="6858000"/>
          </a:xfrm>
          <a:prstGeom prst="rect">
            <a:avLst/>
          </a:prstGeom>
        </p:spPr>
      </p:pic>
      <p:sp>
        <p:nvSpPr>
          <p:cNvPr id="19" name="object 20">
            <a:extLst>
              <a:ext uri="{FF2B5EF4-FFF2-40B4-BE49-F238E27FC236}">
                <a16:creationId xmlns:a16="http://schemas.microsoft.com/office/drawing/2014/main" xmlns="" id="{B631FD9A-73B2-FC60-577F-620DFB4F2E97}"/>
              </a:ext>
            </a:extLst>
          </p:cNvPr>
          <p:cNvSpPr txBox="1"/>
          <p:nvPr/>
        </p:nvSpPr>
        <p:spPr>
          <a:xfrm>
            <a:off x="22860" y="4915057"/>
            <a:ext cx="9121140" cy="859210"/>
          </a:xfrm>
          <a:prstGeom prst="rect">
            <a:avLst/>
          </a:prstGeom>
        </p:spPr>
        <p:txBody>
          <a:bodyPr vert="horz" wrap="square" lIns="0" tIns="15240" rIns="0" bIns="0" rtlCol="0">
            <a:spAutoFit/>
          </a:bodyPr>
          <a:lstStyle/>
          <a:p>
            <a:pPr algn="ctr">
              <a:lnSpc>
                <a:spcPct val="100000"/>
              </a:lnSpc>
              <a:spcBef>
                <a:spcPts val="120"/>
              </a:spcBef>
            </a:pPr>
            <a:r>
              <a:rPr lang="en-US" sz="2400" spc="200" dirty="0">
                <a:solidFill>
                  <a:srgbClr val="FFFFFF"/>
                </a:solidFill>
                <a:latin typeface="Avenir Next LT Pro" panose="020B0504020202020204" pitchFamily="34" charset="77"/>
                <a:cs typeface="Segoe UI"/>
              </a:rPr>
              <a:t>CAPE WINELANDS</a:t>
            </a:r>
          </a:p>
          <a:p>
            <a:pPr algn="ctr">
              <a:lnSpc>
                <a:spcPct val="100000"/>
              </a:lnSpc>
              <a:spcBef>
                <a:spcPts val="120"/>
              </a:spcBef>
            </a:pPr>
            <a:r>
              <a:rPr lang="en-US" sz="3000" b="1" spc="-65" dirty="0">
                <a:solidFill>
                  <a:srgbClr val="FFFFFF"/>
                </a:solidFill>
                <a:latin typeface="Avenir Next LT Pro" panose="020B0504020202020204" pitchFamily="34" charset="77"/>
                <a:cs typeface="Segoe UI"/>
              </a:rPr>
              <a:t>PAARL</a:t>
            </a:r>
          </a:p>
        </p:txBody>
      </p:sp>
    </p:spTree>
    <p:extLst>
      <p:ext uri="{BB962C8B-B14F-4D97-AF65-F5344CB8AC3E}">
        <p14:creationId xmlns:p14="http://schemas.microsoft.com/office/powerpoint/2010/main" val="2533286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Subtitle 23">
            <a:extLst>
              <a:ext uri="{FF2B5EF4-FFF2-40B4-BE49-F238E27FC236}">
                <a16:creationId xmlns:a16="http://schemas.microsoft.com/office/drawing/2014/main" xmlns="" id="{99C5C4E2-96D4-3342-8C1E-2C5F559C99D4}"/>
              </a:ext>
            </a:extLst>
          </p:cNvPr>
          <p:cNvSpPr>
            <a:spLocks noGrp="1"/>
          </p:cNvSpPr>
          <p:nvPr>
            <p:ph type="subTitle" idx="1"/>
          </p:nvPr>
        </p:nvSpPr>
        <p:spPr/>
        <p:txBody>
          <a:bodyPr/>
          <a:lstStyle/>
          <a:p>
            <a:r>
              <a:rPr lang="en-GB" dirty="0"/>
              <a:t>Where is South Africa?</a:t>
            </a:r>
          </a:p>
        </p:txBody>
      </p:sp>
      <p:pic>
        <p:nvPicPr>
          <p:cNvPr id="2" name="Picture 1" descr="BOT RIVER2.jpg">
            <a:extLst>
              <a:ext uri="{FF2B5EF4-FFF2-40B4-BE49-F238E27FC236}">
                <a16:creationId xmlns:a16="http://schemas.microsoft.com/office/drawing/2014/main" xmlns="" id="{678B7372-469D-FD5A-BE03-FD83E75709F1}"/>
              </a:ext>
            </a:extLst>
          </p:cNvPr>
          <p:cNvPicPr>
            <a:picLocks noChangeAspect="1"/>
          </p:cNvPicPr>
          <p:nvPr/>
        </p:nvPicPr>
        <p:blipFill>
          <a:blip r:embed="rId3" cstate="screen">
            <a:extLst>
              <a:ext uri="{28A0092B-C50C-407E-A947-70E740481C1C}">
                <a14:useLocalDpi xmlns:a14="http://schemas.microsoft.com/office/drawing/2010/main"/>
              </a:ext>
            </a:extLst>
          </a:blip>
          <a:srcRect l="420" t="5435" r="6349" b="21148"/>
          <a:stretch>
            <a:fillRect/>
          </a:stretch>
        </p:blipFill>
        <p:spPr>
          <a:xfrm>
            <a:off x="0" y="377727"/>
            <a:ext cx="9142571" cy="5400675"/>
          </a:xfrm>
          <a:prstGeom prst="rect">
            <a:avLst/>
          </a:prstGeom>
        </p:spPr>
      </p:pic>
    </p:spTree>
    <p:extLst>
      <p:ext uri="{BB962C8B-B14F-4D97-AF65-F5344CB8AC3E}">
        <p14:creationId xmlns:p14="http://schemas.microsoft.com/office/powerpoint/2010/main" val="1523193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A517436-FA4C-69B9-0288-C63094F3A5E8}"/>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A28D9B26-50F4-5E21-E8E8-5DC45895EB2C}"/>
              </a:ext>
            </a:extLst>
          </p:cNvPr>
          <p:cNvSpPr>
            <a:spLocks noGrp="1"/>
          </p:cNvSpPr>
          <p:nvPr>
            <p:ph type="subTitle" idx="1"/>
          </p:nvPr>
        </p:nvSpPr>
        <p:spPr/>
        <p:txBody>
          <a:bodyPr/>
          <a:lstStyle/>
          <a:p>
            <a:r>
              <a:rPr lang="en-GB" dirty="0"/>
              <a:t>South Africa is the southernmost </a:t>
            </a:r>
            <a:br>
              <a:rPr lang="en-GB" dirty="0"/>
            </a:br>
            <a:r>
              <a:rPr lang="en-GB" dirty="0"/>
              <a:t>country in Africa.</a:t>
            </a:r>
          </a:p>
        </p:txBody>
      </p:sp>
      <p:pic>
        <p:nvPicPr>
          <p:cNvPr id="3" name="Picture 2" descr="BOT RIVER3.jpg">
            <a:extLst>
              <a:ext uri="{FF2B5EF4-FFF2-40B4-BE49-F238E27FC236}">
                <a16:creationId xmlns:a16="http://schemas.microsoft.com/office/drawing/2014/main" xmlns="" id="{6AD0747B-8D26-E58D-C3B8-197858BD9408}"/>
              </a:ext>
            </a:extLst>
          </p:cNvPr>
          <p:cNvPicPr>
            <a:picLocks noChangeAspect="1"/>
          </p:cNvPicPr>
          <p:nvPr/>
        </p:nvPicPr>
        <p:blipFill>
          <a:blip r:embed="rId3" cstate="screen">
            <a:extLst>
              <a:ext uri="{28A0092B-C50C-407E-A947-70E740481C1C}">
                <a14:useLocalDpi xmlns:a14="http://schemas.microsoft.com/office/drawing/2010/main"/>
              </a:ext>
            </a:extLst>
          </a:blip>
          <a:srcRect l="2335" t="5874" r="10605" b="25567"/>
          <a:stretch>
            <a:fillRect/>
          </a:stretch>
        </p:blipFill>
        <p:spPr>
          <a:xfrm>
            <a:off x="0" y="368299"/>
            <a:ext cx="9142571" cy="5400675"/>
          </a:xfrm>
          <a:prstGeom prst="rect">
            <a:avLst/>
          </a:prstGeom>
        </p:spPr>
      </p:pic>
    </p:spTree>
    <p:extLst>
      <p:ext uri="{BB962C8B-B14F-4D97-AF65-F5344CB8AC3E}">
        <p14:creationId xmlns:p14="http://schemas.microsoft.com/office/powerpoint/2010/main" val="358537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4703CD8-337C-D847-352B-B7BCAAF6BB69}"/>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A61CF2DD-0EF6-9B72-6C90-37B81FA9D63C}"/>
              </a:ext>
            </a:extLst>
          </p:cNvPr>
          <p:cNvSpPr>
            <a:spLocks noGrp="1"/>
          </p:cNvSpPr>
          <p:nvPr>
            <p:ph type="subTitle" idx="1"/>
          </p:nvPr>
        </p:nvSpPr>
        <p:spPr/>
        <p:txBody>
          <a:bodyPr>
            <a:normAutofit/>
          </a:bodyPr>
          <a:lstStyle/>
          <a:p>
            <a:r>
              <a:rPr lang="en-GB" dirty="0"/>
              <a:t>Our winelands are located at the </a:t>
            </a:r>
            <a:br>
              <a:rPr lang="en-GB" dirty="0"/>
            </a:br>
            <a:r>
              <a:rPr lang="en-GB" dirty="0"/>
              <a:t>very tip of South Africa.</a:t>
            </a:r>
          </a:p>
          <a:p>
            <a:endParaRPr lang="en-GB" dirty="0"/>
          </a:p>
        </p:txBody>
      </p:sp>
      <p:pic>
        <p:nvPicPr>
          <p:cNvPr id="4" name="Picture 3">
            <a:extLst>
              <a:ext uri="{FF2B5EF4-FFF2-40B4-BE49-F238E27FC236}">
                <a16:creationId xmlns:a16="http://schemas.microsoft.com/office/drawing/2014/main" xmlns="" id="{878BD239-F944-F6B0-CE98-B82170551DE1}"/>
              </a:ext>
            </a:extLst>
          </p:cNvPr>
          <p:cNvPicPr>
            <a:picLocks noChangeAspect="1"/>
          </p:cNvPicPr>
          <p:nvPr/>
        </p:nvPicPr>
        <p:blipFill>
          <a:blip r:embed="rId3"/>
          <a:srcRect l="4738" t="5738" r="4823" b="22066"/>
          <a:stretch>
            <a:fillRect/>
          </a:stretch>
        </p:blipFill>
        <p:spPr>
          <a:xfrm>
            <a:off x="1" y="368300"/>
            <a:ext cx="9144000" cy="5400675"/>
          </a:xfrm>
          <a:prstGeom prst="rect">
            <a:avLst/>
          </a:prstGeom>
        </p:spPr>
      </p:pic>
    </p:spTree>
    <p:extLst>
      <p:ext uri="{BB962C8B-B14F-4D97-AF65-F5344CB8AC3E}">
        <p14:creationId xmlns:p14="http://schemas.microsoft.com/office/powerpoint/2010/main" val="1110081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49DEF3C-1A82-A7C9-2764-4762B580C4B1}"/>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38946F67-9317-7211-47FB-8884D1B59F3E}"/>
              </a:ext>
            </a:extLst>
          </p:cNvPr>
          <p:cNvSpPr>
            <a:spLocks noGrp="1"/>
          </p:cNvSpPr>
          <p:nvPr>
            <p:ph type="subTitle" idx="1"/>
          </p:nvPr>
        </p:nvSpPr>
        <p:spPr/>
        <p:txBody>
          <a:bodyPr>
            <a:normAutofit/>
          </a:bodyPr>
          <a:lstStyle/>
          <a:p>
            <a:r>
              <a:rPr lang="en-GB" dirty="0"/>
              <a:t>PRODUCTION AREAS: </a:t>
            </a:r>
            <a:r>
              <a:rPr lang="en-GB" dirty="0">
                <a:solidFill>
                  <a:srgbClr val="5C3719"/>
                </a:solidFill>
                <a:latin typeface="Avenir Next LT Pro" panose="020B0504020202020204" pitchFamily="34" charset="77"/>
              </a:rPr>
              <a:t>Districts of South Africa.</a:t>
            </a:r>
          </a:p>
        </p:txBody>
      </p:sp>
      <p:pic>
        <p:nvPicPr>
          <p:cNvPr id="3" name="Picture 2">
            <a:extLst>
              <a:ext uri="{FF2B5EF4-FFF2-40B4-BE49-F238E27FC236}">
                <a16:creationId xmlns:a16="http://schemas.microsoft.com/office/drawing/2014/main" xmlns="" id="{F6BA028E-BFBB-16E3-98B5-8CDC564A004A}"/>
              </a:ext>
            </a:extLst>
          </p:cNvPr>
          <p:cNvPicPr>
            <a:picLocks noChangeAspect="1"/>
          </p:cNvPicPr>
          <p:nvPr/>
        </p:nvPicPr>
        <p:blipFill>
          <a:blip r:embed="rId3"/>
          <a:srcRect l="18434" t="2423" r="1664" b="2533"/>
          <a:stretch>
            <a:fillRect/>
          </a:stretch>
        </p:blipFill>
        <p:spPr>
          <a:xfrm>
            <a:off x="2115407" y="368300"/>
            <a:ext cx="6417406" cy="5400675"/>
          </a:xfrm>
          <a:prstGeom prst="rect">
            <a:avLst/>
          </a:prstGeom>
        </p:spPr>
      </p:pic>
      <p:pic>
        <p:nvPicPr>
          <p:cNvPr id="4" name="Picture 3">
            <a:extLst>
              <a:ext uri="{FF2B5EF4-FFF2-40B4-BE49-F238E27FC236}">
                <a16:creationId xmlns:a16="http://schemas.microsoft.com/office/drawing/2014/main" xmlns="" id="{C6332194-BF91-4C27-9747-E9F7D7B301E3}"/>
              </a:ext>
            </a:extLst>
          </p:cNvPr>
          <p:cNvPicPr>
            <a:picLocks noChangeAspect="1"/>
          </p:cNvPicPr>
          <p:nvPr/>
        </p:nvPicPr>
        <p:blipFill>
          <a:blip r:embed="rId3"/>
          <a:srcRect t="15914" r="85455" b="20582"/>
          <a:stretch>
            <a:fillRect/>
          </a:stretch>
        </p:blipFill>
        <p:spPr>
          <a:xfrm>
            <a:off x="617209" y="365760"/>
            <a:ext cx="1749989" cy="5405555"/>
          </a:xfrm>
          <a:prstGeom prst="rect">
            <a:avLst/>
          </a:prstGeom>
        </p:spPr>
      </p:pic>
    </p:spTree>
    <p:extLst>
      <p:ext uri="{BB962C8B-B14F-4D97-AF65-F5344CB8AC3E}">
        <p14:creationId xmlns:p14="http://schemas.microsoft.com/office/powerpoint/2010/main" val="2573856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021D6CE-3AC8-EF02-F623-FAE91C976B53}"/>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4EA29A16-C37F-A530-6064-4ED81FA103E3}"/>
              </a:ext>
            </a:extLst>
          </p:cNvPr>
          <p:cNvSpPr>
            <a:spLocks noGrp="1"/>
          </p:cNvSpPr>
          <p:nvPr>
            <p:ph type="subTitle" idx="1"/>
          </p:nvPr>
        </p:nvSpPr>
        <p:spPr/>
        <p:txBody>
          <a:bodyPr/>
          <a:lstStyle/>
          <a:p>
            <a:r>
              <a:rPr lang="en-GB" dirty="0"/>
              <a:t>Wards of South Africa.</a:t>
            </a:r>
          </a:p>
        </p:txBody>
      </p:sp>
      <p:pic>
        <p:nvPicPr>
          <p:cNvPr id="2" name="Picture 1">
            <a:extLst>
              <a:ext uri="{FF2B5EF4-FFF2-40B4-BE49-F238E27FC236}">
                <a16:creationId xmlns:a16="http://schemas.microsoft.com/office/drawing/2014/main" xmlns="" id="{C2319B71-18AC-70CE-C3AC-D222BC5356D1}"/>
              </a:ext>
            </a:extLst>
          </p:cNvPr>
          <p:cNvPicPr>
            <a:picLocks noChangeAspect="1"/>
          </p:cNvPicPr>
          <p:nvPr/>
        </p:nvPicPr>
        <p:blipFill>
          <a:blip r:embed="rId3"/>
          <a:srcRect l="17338" t="5439" r="4793" b="21318"/>
          <a:stretch>
            <a:fillRect/>
          </a:stretch>
        </p:blipFill>
        <p:spPr>
          <a:xfrm>
            <a:off x="611188" y="368300"/>
            <a:ext cx="7656119" cy="5400675"/>
          </a:xfrm>
          <a:prstGeom prst="rect">
            <a:avLst/>
          </a:prstGeom>
        </p:spPr>
      </p:pic>
    </p:spTree>
    <p:extLst>
      <p:ext uri="{BB962C8B-B14F-4D97-AF65-F5344CB8AC3E}">
        <p14:creationId xmlns:p14="http://schemas.microsoft.com/office/powerpoint/2010/main" val="3129331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DF4B123-0B65-46F6-DE2C-010B496CE60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xmlns="" id="{6288BBFC-AD6A-D54F-4B86-10817F0C57A5}"/>
              </a:ext>
            </a:extLst>
          </p:cNvPr>
          <p:cNvPicPr>
            <a:picLocks noChangeAspect="1"/>
          </p:cNvPicPr>
          <p:nvPr/>
        </p:nvPicPr>
        <p:blipFill>
          <a:blip r:embed="rId3"/>
          <a:srcRect t="64784" b="14469"/>
          <a:stretch>
            <a:fillRect/>
          </a:stretch>
        </p:blipFill>
        <p:spPr>
          <a:xfrm>
            <a:off x="-2" y="368301"/>
            <a:ext cx="9144000" cy="1422792"/>
          </a:xfrm>
          <a:prstGeom prst="rect">
            <a:avLst/>
          </a:prstGeom>
        </p:spPr>
      </p:pic>
      <p:sp>
        <p:nvSpPr>
          <p:cNvPr id="3" name="Subtitle 23">
            <a:extLst>
              <a:ext uri="{FF2B5EF4-FFF2-40B4-BE49-F238E27FC236}">
                <a16:creationId xmlns:a16="http://schemas.microsoft.com/office/drawing/2014/main" xmlns="" id="{EE941A10-AD39-2E18-CF5C-C1D0CEAE5F19}"/>
              </a:ext>
            </a:extLst>
          </p:cNvPr>
          <p:cNvSpPr txBox="1">
            <a:spLocks/>
          </p:cNvSpPr>
          <p:nvPr/>
        </p:nvSpPr>
        <p:spPr>
          <a:xfrm>
            <a:off x="611189" y="855412"/>
            <a:ext cx="7921624" cy="927090"/>
          </a:xfrm>
          <a:prstGeom prst="rect">
            <a:avLst/>
          </a:prstGeom>
        </p:spPr>
        <p:txBody>
          <a:bodyPr vert="horz" lIns="0" tIns="0" rIns="0" bIns="0" rtlCol="0">
            <a:normAutofit/>
          </a:bodyPr>
          <a:lstStyle>
            <a:lvl1pPr marL="0" indent="0" algn="ctr" defTabSz="457200" rtl="0" eaLnBrk="1" latinLnBrk="0" hangingPunct="1">
              <a:spcBef>
                <a:spcPct val="20000"/>
              </a:spcBef>
              <a:buFont typeface="Arial"/>
              <a:buNone/>
              <a:defRPr sz="2200" b="0" i="0" kern="1200">
                <a:solidFill>
                  <a:srgbClr val="7E112B"/>
                </a:solidFill>
                <a:latin typeface="Avenir Next LT Pro Demi" panose="020B0504020202020204" pitchFamily="34" charset="77"/>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GB" sz="3400" b="1" dirty="0">
                <a:solidFill>
                  <a:schemeClr val="bg1"/>
                </a:solidFill>
                <a:latin typeface="Avenir Next LT Pro" panose="020B0504020202020204" pitchFamily="34" charset="77"/>
              </a:rPr>
              <a:t>Coastal</a:t>
            </a:r>
          </a:p>
        </p:txBody>
      </p:sp>
      <p:sp>
        <p:nvSpPr>
          <p:cNvPr id="8" name="Subtitle 23">
            <a:extLst>
              <a:ext uri="{FF2B5EF4-FFF2-40B4-BE49-F238E27FC236}">
                <a16:creationId xmlns:a16="http://schemas.microsoft.com/office/drawing/2014/main" xmlns="" id="{DAB13104-A904-569B-7003-3159A8AC489D}"/>
              </a:ext>
            </a:extLst>
          </p:cNvPr>
          <p:cNvSpPr txBox="1">
            <a:spLocks/>
          </p:cNvSpPr>
          <p:nvPr/>
        </p:nvSpPr>
        <p:spPr>
          <a:xfrm>
            <a:off x="3465878" y="2350672"/>
            <a:ext cx="3985847" cy="4235011"/>
          </a:xfrm>
          <a:prstGeom prst="rect">
            <a:avLst/>
          </a:prstGeom>
        </p:spPr>
        <p:txBody>
          <a:bodyPr vert="horz" lIns="0" tIns="0" rIns="0" bIns="0" rtlCol="0">
            <a:noAutofit/>
          </a:bodyPr>
          <a:lstStyle>
            <a:lvl1pPr marL="0" indent="0" algn="ctr" defTabSz="457200" rtl="0" eaLnBrk="1" latinLnBrk="0" hangingPunct="1">
              <a:spcBef>
                <a:spcPct val="20000"/>
              </a:spcBef>
              <a:buFont typeface="Arial"/>
              <a:buNone/>
              <a:defRPr sz="2200" b="0" i="0" kern="1200">
                <a:solidFill>
                  <a:srgbClr val="7E112B"/>
                </a:solidFill>
                <a:latin typeface="Avenir Next LT Pro Demi" panose="020B0504020202020204" pitchFamily="34" charset="77"/>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defTabSz="360000">
              <a:spcBef>
                <a:spcPts val="1200"/>
              </a:spcBef>
            </a:pPr>
            <a:r>
              <a:rPr lang="en-ZA" dirty="0"/>
              <a:t>Region:	</a:t>
            </a:r>
            <a:r>
              <a:rPr lang="en-ZA" dirty="0">
                <a:solidFill>
                  <a:srgbClr val="5C3719"/>
                </a:solidFill>
                <a:latin typeface="Avenir Next LT Pro Light" panose="020B0304020202020204" pitchFamily="34" charset="77"/>
              </a:rPr>
              <a:t>Coastal</a:t>
            </a:r>
          </a:p>
          <a:p>
            <a:pPr algn="l" defTabSz="360000">
              <a:spcBef>
                <a:spcPts val="1200"/>
              </a:spcBef>
            </a:pPr>
            <a:r>
              <a:rPr lang="en-ZA" dirty="0"/>
              <a:t>District:	</a:t>
            </a:r>
            <a:r>
              <a:rPr lang="en-ZA" dirty="0">
                <a:solidFill>
                  <a:srgbClr val="5C3719"/>
                </a:solidFill>
                <a:latin typeface="Avenir Next LT Pro Light" panose="020B0304020202020204" pitchFamily="34" charset="77"/>
              </a:rPr>
              <a:t>Paarl</a:t>
            </a:r>
          </a:p>
          <a:p>
            <a:pPr algn="l" defTabSz="360000">
              <a:spcBef>
                <a:spcPts val="1200"/>
              </a:spcBef>
            </a:pPr>
            <a:r>
              <a:rPr lang="en-ZA" dirty="0"/>
              <a:t>Wards:	</a:t>
            </a:r>
            <a:r>
              <a:rPr lang="en-ZA" dirty="0" err="1">
                <a:solidFill>
                  <a:srgbClr val="5C3719"/>
                </a:solidFill>
                <a:latin typeface="Avenir Next LT Pro Light" panose="020B0304020202020204" pitchFamily="34" charset="77"/>
              </a:rPr>
              <a:t>Agter</a:t>
            </a:r>
            <a:r>
              <a:rPr lang="en-ZA" dirty="0">
                <a:solidFill>
                  <a:srgbClr val="5C3719"/>
                </a:solidFill>
                <a:latin typeface="Avenir Next LT Pro Light" panose="020B0304020202020204" pitchFamily="34" charset="77"/>
              </a:rPr>
              <a:t>-Paarl</a:t>
            </a:r>
            <a:br>
              <a:rPr lang="en-ZA" dirty="0">
                <a:solidFill>
                  <a:srgbClr val="5C3719"/>
                </a:solidFill>
                <a:latin typeface="Avenir Next LT Pro Light" panose="020B0304020202020204" pitchFamily="34" charset="77"/>
              </a:rPr>
            </a:br>
            <a:r>
              <a:rPr lang="en-ZA" dirty="0">
                <a:solidFill>
                  <a:srgbClr val="5C3719"/>
                </a:solidFill>
                <a:latin typeface="Avenir Next LT Pro Light" panose="020B0304020202020204" pitchFamily="34" charset="77"/>
              </a:rPr>
              <a:t>			Simonsberg-Paarl</a:t>
            </a:r>
            <a:br>
              <a:rPr lang="en-ZA" dirty="0">
                <a:solidFill>
                  <a:srgbClr val="5C3719"/>
                </a:solidFill>
                <a:latin typeface="Avenir Next LT Pro Light" panose="020B0304020202020204" pitchFamily="34" charset="77"/>
              </a:rPr>
            </a:br>
            <a:r>
              <a:rPr lang="en-ZA" dirty="0">
                <a:solidFill>
                  <a:srgbClr val="5C3719"/>
                </a:solidFill>
                <a:latin typeface="Avenir Next LT Pro Light" panose="020B0304020202020204" pitchFamily="34" charset="77"/>
              </a:rPr>
              <a:t>      		Voor-</a:t>
            </a:r>
            <a:r>
              <a:rPr lang="en-ZA" dirty="0" err="1">
                <a:solidFill>
                  <a:srgbClr val="5C3719"/>
                </a:solidFill>
                <a:latin typeface="Avenir Next LT Pro Light" panose="020B0304020202020204" pitchFamily="34" charset="77"/>
              </a:rPr>
              <a:t>Paardeberg</a:t>
            </a:r>
            <a:endParaRPr lang="en-ZA" dirty="0">
              <a:solidFill>
                <a:srgbClr val="5C3719"/>
              </a:solidFill>
              <a:latin typeface="Avenir Next LT Pro Light" panose="020B0304020202020204" pitchFamily="34" charset="77"/>
            </a:endParaRPr>
          </a:p>
          <a:p>
            <a:pPr algn="l" defTabSz="360000">
              <a:spcBef>
                <a:spcPts val="1200"/>
              </a:spcBef>
            </a:pPr>
            <a:endParaRPr lang="en-GB" dirty="0"/>
          </a:p>
        </p:txBody>
      </p:sp>
    </p:spTree>
    <p:extLst>
      <p:ext uri="{BB962C8B-B14F-4D97-AF65-F5344CB8AC3E}">
        <p14:creationId xmlns:p14="http://schemas.microsoft.com/office/powerpoint/2010/main" val="28864263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DD1E13C-C3A9-955F-AB92-45A2A38DA054}"/>
            </a:ext>
          </a:extLst>
        </p:cNvPr>
        <p:cNvGrpSpPr/>
        <p:nvPr/>
      </p:nvGrpSpPr>
      <p:grpSpPr>
        <a:xfrm>
          <a:off x="0" y="0"/>
          <a:ext cx="0" cy="0"/>
          <a:chOff x="0" y="0"/>
          <a:chExt cx="0" cy="0"/>
        </a:xfrm>
      </p:grpSpPr>
      <p:pic>
        <p:nvPicPr>
          <p:cNvPr id="2" name="Picture 1" descr="PAARL7.jpg">
            <a:extLst>
              <a:ext uri="{FF2B5EF4-FFF2-40B4-BE49-F238E27FC236}">
                <a16:creationId xmlns:a16="http://schemas.microsoft.com/office/drawing/2014/main" xmlns="" id="{EC9799D7-D248-C0BE-C76C-EFDEFC760AF6}"/>
              </a:ext>
            </a:extLst>
          </p:cNvPr>
          <p:cNvPicPr>
            <a:picLocks noChangeAspect="1"/>
          </p:cNvPicPr>
          <p:nvPr/>
        </p:nvPicPr>
        <p:blipFill>
          <a:blip r:embed="rId3" cstate="screen">
            <a:extLst>
              <a:ext uri="{28A0092B-C50C-407E-A947-70E740481C1C}">
                <a14:useLocalDpi xmlns:a14="http://schemas.microsoft.com/office/drawing/2010/main"/>
              </a:ext>
            </a:extLst>
          </a:blip>
          <a:srcRect l="12956" t="6078" r="7275" b="21421"/>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1493249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8595C21-5CE8-A7A6-CA6A-008298BDAEAC}"/>
            </a:ext>
          </a:extLst>
        </p:cNvPr>
        <p:cNvGrpSpPr/>
        <p:nvPr/>
      </p:nvGrpSpPr>
      <p:grpSpPr>
        <a:xfrm>
          <a:off x="0" y="0"/>
          <a:ext cx="0" cy="0"/>
          <a:chOff x="0" y="0"/>
          <a:chExt cx="0" cy="0"/>
        </a:xfrm>
      </p:grpSpPr>
      <p:sp>
        <p:nvSpPr>
          <p:cNvPr id="2" name="Subtitle 1">
            <a:extLst>
              <a:ext uri="{FF2B5EF4-FFF2-40B4-BE49-F238E27FC236}">
                <a16:creationId xmlns:a16="http://schemas.microsoft.com/office/drawing/2014/main" xmlns="" id="{A784FB3E-20DB-500D-EFD7-BD0E3BC7DFE6}"/>
              </a:ext>
            </a:extLst>
          </p:cNvPr>
          <p:cNvSpPr>
            <a:spLocks noGrp="1"/>
          </p:cNvSpPr>
          <p:nvPr>
            <p:ph type="subTitle" idx="1"/>
          </p:nvPr>
        </p:nvSpPr>
        <p:spPr>
          <a:xfrm>
            <a:off x="900113" y="5949950"/>
            <a:ext cx="3671887" cy="908050"/>
          </a:xfrm>
        </p:spPr>
        <p:txBody>
          <a:bodyPr/>
          <a:lstStyle/>
          <a:p>
            <a:r>
              <a:rPr lang="en-GB" dirty="0"/>
              <a:t>Paarl, a scenic town some 50 km from Cape Town, is situated beneath a large granite outcrop. </a:t>
            </a:r>
          </a:p>
        </p:txBody>
      </p:sp>
      <p:pic>
        <p:nvPicPr>
          <p:cNvPr id="3" name="Picture 2" descr="PAARL9.jpg">
            <a:extLst>
              <a:ext uri="{FF2B5EF4-FFF2-40B4-BE49-F238E27FC236}">
                <a16:creationId xmlns:a16="http://schemas.microsoft.com/office/drawing/2014/main" xmlns="" id="{EE4C32E8-2C9D-ADA4-2763-631657BA91F3}"/>
              </a:ext>
            </a:extLst>
          </p:cNvPr>
          <p:cNvPicPr>
            <a:picLocks noChangeAspect="1"/>
          </p:cNvPicPr>
          <p:nvPr/>
        </p:nvPicPr>
        <p:blipFill>
          <a:blip r:embed="rId3" cstate="screen">
            <a:extLst>
              <a:ext uri="{28A0092B-C50C-407E-A947-70E740481C1C}">
                <a14:useLocalDpi xmlns:a14="http://schemas.microsoft.com/office/drawing/2010/main"/>
              </a:ext>
            </a:extLst>
          </a:blip>
          <a:srcRect l="5349" t="5528" r="5488" b="40297"/>
          <a:stretch>
            <a:fillRect/>
          </a:stretch>
        </p:blipFill>
        <p:spPr>
          <a:xfrm>
            <a:off x="611188" y="368300"/>
            <a:ext cx="7921625" cy="3610576"/>
          </a:xfrm>
          <a:prstGeom prst="rect">
            <a:avLst/>
          </a:prstGeom>
        </p:spPr>
      </p:pic>
    </p:spTree>
    <p:extLst>
      <p:ext uri="{BB962C8B-B14F-4D97-AF65-F5344CB8AC3E}">
        <p14:creationId xmlns:p14="http://schemas.microsoft.com/office/powerpoint/2010/main" val="613971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CCC0217-E9CF-4908-584F-FDA052315AD0}"/>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E4558C3B-E87C-B958-4E8D-5D86B5BA6397}"/>
              </a:ext>
            </a:extLst>
          </p:cNvPr>
          <p:cNvSpPr>
            <a:spLocks noGrp="1"/>
          </p:cNvSpPr>
          <p:nvPr>
            <p:ph type="subTitle" idx="1"/>
          </p:nvPr>
        </p:nvSpPr>
        <p:spPr>
          <a:xfrm>
            <a:off x="900113" y="5740839"/>
            <a:ext cx="4447392" cy="1089025"/>
          </a:xfrm>
        </p:spPr>
        <p:txBody>
          <a:bodyPr>
            <a:normAutofit/>
          </a:bodyPr>
          <a:lstStyle/>
          <a:p>
            <a:r>
              <a:rPr lang="en-ZA" dirty="0"/>
              <a:t>It is the second largest in the world, the biggest being Uluru (previously Ayers Rock) in Australia. This is formed by three rounded domes, the most prominent of which is named Paarl Rock. </a:t>
            </a:r>
          </a:p>
        </p:txBody>
      </p:sp>
      <p:pic>
        <p:nvPicPr>
          <p:cNvPr id="2" name="Picture 1" descr="PAARL10.jpg">
            <a:extLst>
              <a:ext uri="{FF2B5EF4-FFF2-40B4-BE49-F238E27FC236}">
                <a16:creationId xmlns:a16="http://schemas.microsoft.com/office/drawing/2014/main" xmlns="" id="{CE1FEBAB-8D19-F3A0-1037-33C447455B2E}"/>
              </a:ext>
            </a:extLst>
          </p:cNvPr>
          <p:cNvPicPr>
            <a:picLocks noChangeAspect="1"/>
          </p:cNvPicPr>
          <p:nvPr/>
        </p:nvPicPr>
        <p:blipFill>
          <a:blip r:embed="rId3" cstate="screen">
            <a:extLst>
              <a:ext uri="{28A0092B-C50C-407E-A947-70E740481C1C}">
                <a14:useLocalDpi xmlns:a14="http://schemas.microsoft.com/office/drawing/2010/main"/>
              </a:ext>
            </a:extLst>
          </a:blip>
          <a:srcRect l="4912" t="5371" r="8442" b="34177"/>
          <a:stretch>
            <a:fillRect/>
          </a:stretch>
        </p:blipFill>
        <p:spPr>
          <a:xfrm>
            <a:off x="611188" y="368300"/>
            <a:ext cx="7921625" cy="4145827"/>
          </a:xfrm>
          <a:prstGeom prst="rect">
            <a:avLst/>
          </a:prstGeom>
        </p:spPr>
      </p:pic>
    </p:spTree>
    <p:extLst>
      <p:ext uri="{BB962C8B-B14F-4D97-AF65-F5344CB8AC3E}">
        <p14:creationId xmlns:p14="http://schemas.microsoft.com/office/powerpoint/2010/main" val="2189275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4DC3A1C-9C50-90C2-DD73-DA5B94D51717}"/>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69D1D021-757B-C4E2-7947-EF6860C1D3CC}"/>
              </a:ext>
            </a:extLst>
          </p:cNvPr>
          <p:cNvSpPr>
            <a:spLocks noGrp="1"/>
          </p:cNvSpPr>
          <p:nvPr>
            <p:ph type="subTitle" idx="1"/>
          </p:nvPr>
        </p:nvSpPr>
        <p:spPr>
          <a:xfrm>
            <a:off x="900113" y="5949950"/>
            <a:ext cx="4095957" cy="908050"/>
          </a:xfrm>
        </p:spPr>
        <p:txBody>
          <a:bodyPr/>
          <a:lstStyle/>
          <a:p>
            <a:r>
              <a:rPr lang="en-ZA" dirty="0"/>
              <a:t>Paarl is South Africa's third-oldest </a:t>
            </a:r>
            <a:br>
              <a:rPr lang="en-ZA" dirty="0"/>
            </a:br>
            <a:r>
              <a:rPr lang="en-ZA" dirty="0"/>
              <a:t>European settlement. </a:t>
            </a:r>
          </a:p>
        </p:txBody>
      </p:sp>
      <p:pic>
        <p:nvPicPr>
          <p:cNvPr id="3" name="Picture 2" descr="PAARL11.jpg">
            <a:extLst>
              <a:ext uri="{FF2B5EF4-FFF2-40B4-BE49-F238E27FC236}">
                <a16:creationId xmlns:a16="http://schemas.microsoft.com/office/drawing/2014/main" xmlns="" id="{3E2D3370-91D1-2962-8A64-31AC3F725B4C}"/>
              </a:ext>
            </a:extLst>
          </p:cNvPr>
          <p:cNvPicPr>
            <a:picLocks noChangeAspect="1"/>
          </p:cNvPicPr>
          <p:nvPr/>
        </p:nvPicPr>
        <p:blipFill>
          <a:blip r:embed="rId3" cstate="screen">
            <a:extLst>
              <a:ext uri="{28A0092B-C50C-407E-A947-70E740481C1C}">
                <a14:useLocalDpi xmlns:a14="http://schemas.microsoft.com/office/drawing/2010/main"/>
              </a:ext>
            </a:extLst>
          </a:blip>
          <a:srcRect l="10044" t="6984" r="6443" b="45824"/>
          <a:stretch>
            <a:fillRect/>
          </a:stretch>
        </p:blipFill>
        <p:spPr>
          <a:xfrm>
            <a:off x="611188" y="368300"/>
            <a:ext cx="7921625" cy="3357880"/>
          </a:xfrm>
          <a:prstGeom prst="rect">
            <a:avLst/>
          </a:prstGeom>
        </p:spPr>
      </p:pic>
    </p:spTree>
    <p:extLst>
      <p:ext uri="{BB962C8B-B14F-4D97-AF65-F5344CB8AC3E}">
        <p14:creationId xmlns:p14="http://schemas.microsoft.com/office/powerpoint/2010/main" val="2387854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30A165C-9038-9685-D7A1-C7418406B22E}"/>
            </a:ext>
          </a:extLst>
        </p:cNvPr>
        <p:cNvGrpSpPr/>
        <p:nvPr/>
      </p:nvGrpSpPr>
      <p:grpSpPr>
        <a:xfrm>
          <a:off x="0" y="0"/>
          <a:ext cx="0" cy="0"/>
          <a:chOff x="0" y="0"/>
          <a:chExt cx="0" cy="0"/>
        </a:xfrm>
      </p:grpSpPr>
      <p:sp>
        <p:nvSpPr>
          <p:cNvPr id="5" name="Subtitle 23">
            <a:extLst>
              <a:ext uri="{FF2B5EF4-FFF2-40B4-BE49-F238E27FC236}">
                <a16:creationId xmlns:a16="http://schemas.microsoft.com/office/drawing/2014/main" xmlns="" id="{B24F4B46-B220-1BEF-A3DB-4F3352C7EC78}"/>
              </a:ext>
            </a:extLst>
          </p:cNvPr>
          <p:cNvSpPr>
            <a:spLocks noGrp="1"/>
          </p:cNvSpPr>
          <p:nvPr>
            <p:ph type="subTitle" idx="1"/>
          </p:nvPr>
        </p:nvSpPr>
        <p:spPr>
          <a:xfrm>
            <a:off x="900113" y="5949950"/>
            <a:ext cx="4023579" cy="908050"/>
          </a:xfrm>
        </p:spPr>
        <p:txBody>
          <a:bodyPr>
            <a:noAutofit/>
          </a:bodyPr>
          <a:lstStyle/>
          <a:p>
            <a:r>
              <a:rPr lang="en-ZA" dirty="0"/>
              <a:t>In 1687, Cape Governor Simon van der Stel granted 21 farms along the Berg River to Dutch Free Burghers.</a:t>
            </a:r>
          </a:p>
        </p:txBody>
      </p:sp>
      <p:pic>
        <p:nvPicPr>
          <p:cNvPr id="3" name="Picture 2" descr="PAARL12.jpg">
            <a:extLst>
              <a:ext uri="{FF2B5EF4-FFF2-40B4-BE49-F238E27FC236}">
                <a16:creationId xmlns:a16="http://schemas.microsoft.com/office/drawing/2014/main" xmlns="" id="{42B0D960-FFEA-F26E-C780-87065C8A4521}"/>
              </a:ext>
            </a:extLst>
          </p:cNvPr>
          <p:cNvPicPr>
            <a:picLocks noChangeAspect="1"/>
          </p:cNvPicPr>
          <p:nvPr/>
        </p:nvPicPr>
        <p:blipFill>
          <a:blip r:embed="rId3" cstate="screen">
            <a:extLst>
              <a:ext uri="{28A0092B-C50C-407E-A947-70E740481C1C}">
                <a14:useLocalDpi xmlns:a14="http://schemas.microsoft.com/office/drawing/2010/main"/>
              </a:ext>
            </a:extLst>
          </a:blip>
          <a:srcRect l="18080" t="13161" r="20628" b="43249"/>
          <a:stretch>
            <a:fillRect/>
          </a:stretch>
        </p:blipFill>
        <p:spPr>
          <a:xfrm>
            <a:off x="611187" y="344854"/>
            <a:ext cx="7945801" cy="4238869"/>
          </a:xfrm>
          <a:prstGeom prst="rect">
            <a:avLst/>
          </a:prstGeom>
        </p:spPr>
      </p:pic>
    </p:spTree>
    <p:extLst>
      <p:ext uri="{BB962C8B-B14F-4D97-AF65-F5344CB8AC3E}">
        <p14:creationId xmlns:p14="http://schemas.microsoft.com/office/powerpoint/2010/main" val="32562459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7EB936E-E737-B7F3-B535-82C73B920472}"/>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1CDC74C4-E31C-E747-CE12-FCFF044E1ACE}"/>
              </a:ext>
            </a:extLst>
          </p:cNvPr>
          <p:cNvSpPr>
            <a:spLocks noGrp="1"/>
          </p:cNvSpPr>
          <p:nvPr>
            <p:ph type="subTitle" idx="1"/>
          </p:nvPr>
        </p:nvSpPr>
        <p:spPr>
          <a:xfrm>
            <a:off x="900113" y="5949950"/>
            <a:ext cx="4164256" cy="908050"/>
          </a:xfrm>
        </p:spPr>
        <p:txBody>
          <a:bodyPr>
            <a:normAutofit/>
          </a:bodyPr>
          <a:lstStyle/>
          <a:p>
            <a:r>
              <a:rPr lang="en-ZA" dirty="0"/>
              <a:t>They were followed in 1688, by the first influx of French Huguenots (Protestant refugees who fled religious persecution in their homeland).</a:t>
            </a:r>
          </a:p>
        </p:txBody>
      </p:sp>
      <p:pic>
        <p:nvPicPr>
          <p:cNvPr id="2" name="Picture 1" descr="PAARL13.jpg">
            <a:extLst>
              <a:ext uri="{FF2B5EF4-FFF2-40B4-BE49-F238E27FC236}">
                <a16:creationId xmlns:a16="http://schemas.microsoft.com/office/drawing/2014/main" xmlns="" id="{90C3DBA2-F510-EC31-4BCF-2E5D1A9128C3}"/>
              </a:ext>
            </a:extLst>
          </p:cNvPr>
          <p:cNvPicPr>
            <a:picLocks noChangeAspect="1"/>
          </p:cNvPicPr>
          <p:nvPr/>
        </p:nvPicPr>
        <p:blipFill>
          <a:blip r:embed="rId3" cstate="screen">
            <a:extLst>
              <a:ext uri="{28A0092B-C50C-407E-A947-70E740481C1C}">
                <a14:useLocalDpi xmlns:a14="http://schemas.microsoft.com/office/drawing/2010/main"/>
              </a:ext>
            </a:extLst>
          </a:blip>
          <a:srcRect l="11212" t="8988" r="12106" b="21315"/>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21564196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3271139-DB8E-0E2C-FBA2-CC131D3BBA2D}"/>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F75BD4B3-852C-7D14-637B-A5A6C1642809}"/>
              </a:ext>
            </a:extLst>
          </p:cNvPr>
          <p:cNvSpPr>
            <a:spLocks noGrp="1"/>
          </p:cNvSpPr>
          <p:nvPr>
            <p:ph type="subTitle" idx="1"/>
          </p:nvPr>
        </p:nvSpPr>
        <p:spPr>
          <a:xfrm>
            <a:off x="900113" y="5949950"/>
            <a:ext cx="4052133" cy="908050"/>
          </a:xfrm>
        </p:spPr>
        <p:txBody>
          <a:bodyPr/>
          <a:lstStyle/>
          <a:p>
            <a:r>
              <a:rPr lang="en-ZA" dirty="0"/>
              <a:t>The second-oldest wine route in South Africa, it is home to KWV, the first branded wine cellar in the country. </a:t>
            </a:r>
          </a:p>
        </p:txBody>
      </p:sp>
      <p:pic>
        <p:nvPicPr>
          <p:cNvPr id="2" name="Picture 1" descr="PAARL14.jpg">
            <a:extLst>
              <a:ext uri="{FF2B5EF4-FFF2-40B4-BE49-F238E27FC236}">
                <a16:creationId xmlns:a16="http://schemas.microsoft.com/office/drawing/2014/main" xmlns="" id="{0D556BEE-A281-7256-95FE-CB2D9C5B8F1A}"/>
              </a:ext>
            </a:extLst>
          </p:cNvPr>
          <p:cNvPicPr>
            <a:picLocks noChangeAspect="1"/>
          </p:cNvPicPr>
          <p:nvPr/>
        </p:nvPicPr>
        <p:blipFill>
          <a:blip r:embed="rId3" cstate="screen">
            <a:extLst>
              <a:ext uri="{28A0092B-C50C-407E-A947-70E740481C1C}">
                <a14:useLocalDpi xmlns:a14="http://schemas.microsoft.com/office/drawing/2010/main"/>
              </a:ext>
            </a:extLst>
          </a:blip>
          <a:srcRect l="7096" t="17820" r="10965" b="31010"/>
          <a:stretch>
            <a:fillRect/>
          </a:stretch>
        </p:blipFill>
        <p:spPr>
          <a:xfrm>
            <a:off x="388619" y="368300"/>
            <a:ext cx="8144193" cy="3815080"/>
          </a:xfrm>
          <a:prstGeom prst="rect">
            <a:avLst/>
          </a:prstGeom>
        </p:spPr>
      </p:pic>
    </p:spTree>
    <p:extLst>
      <p:ext uri="{BB962C8B-B14F-4D97-AF65-F5344CB8AC3E}">
        <p14:creationId xmlns:p14="http://schemas.microsoft.com/office/powerpoint/2010/main" val="36453242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A7F88D0-DBA5-6153-4C07-6BB7378DC0EB}"/>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C1F6C652-88E4-2FEF-D603-862F57A555E9}"/>
              </a:ext>
            </a:extLst>
          </p:cNvPr>
          <p:cNvSpPr>
            <a:spLocks noGrp="1"/>
          </p:cNvSpPr>
          <p:nvPr>
            <p:ph type="subTitle" idx="1"/>
          </p:nvPr>
        </p:nvSpPr>
        <p:spPr>
          <a:xfrm>
            <a:off x="900113" y="5949950"/>
            <a:ext cx="4117657" cy="908050"/>
          </a:xfrm>
        </p:spPr>
        <p:txBody>
          <a:bodyPr>
            <a:noAutofit/>
          </a:bodyPr>
          <a:lstStyle/>
          <a:p>
            <a:r>
              <a:rPr lang="en-ZA" dirty="0"/>
              <a:t>Paarl has several olive farms and boasts some of the most well-known brands of olive-related products in the country. </a:t>
            </a:r>
          </a:p>
        </p:txBody>
      </p:sp>
      <p:pic>
        <p:nvPicPr>
          <p:cNvPr id="2" name="Picture 1" descr="PAARL16.jpg">
            <a:extLst>
              <a:ext uri="{FF2B5EF4-FFF2-40B4-BE49-F238E27FC236}">
                <a16:creationId xmlns:a16="http://schemas.microsoft.com/office/drawing/2014/main" xmlns="" id="{1E996DF4-F249-FD55-B00F-C159E0939BB6}"/>
              </a:ext>
            </a:extLst>
          </p:cNvPr>
          <p:cNvPicPr>
            <a:picLocks noChangeAspect="1"/>
          </p:cNvPicPr>
          <p:nvPr/>
        </p:nvPicPr>
        <p:blipFill>
          <a:blip r:embed="rId3" cstate="screen">
            <a:extLst>
              <a:ext uri="{28A0092B-C50C-407E-A947-70E740481C1C}">
                <a14:useLocalDpi xmlns:a14="http://schemas.microsoft.com/office/drawing/2010/main"/>
              </a:ext>
            </a:extLst>
          </a:blip>
          <a:srcRect l="6685" t="5371" r="6670" b="46333"/>
          <a:stretch>
            <a:fillRect/>
          </a:stretch>
        </p:blipFill>
        <p:spPr>
          <a:xfrm>
            <a:off x="611188" y="368300"/>
            <a:ext cx="7921625" cy="3312160"/>
          </a:xfrm>
          <a:prstGeom prst="rect">
            <a:avLst/>
          </a:prstGeom>
        </p:spPr>
      </p:pic>
    </p:spTree>
    <p:extLst>
      <p:ext uri="{BB962C8B-B14F-4D97-AF65-F5344CB8AC3E}">
        <p14:creationId xmlns:p14="http://schemas.microsoft.com/office/powerpoint/2010/main" val="7846316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E902C88-BDF8-144C-E8B9-7CB725D406BA}"/>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710A026C-72B2-5BBF-6A7A-2E6B8EA56B8E}"/>
              </a:ext>
            </a:extLst>
          </p:cNvPr>
          <p:cNvSpPr>
            <a:spLocks noGrp="1"/>
          </p:cNvSpPr>
          <p:nvPr>
            <p:ph type="subTitle" idx="1"/>
          </p:nvPr>
        </p:nvSpPr>
        <p:spPr>
          <a:xfrm>
            <a:off x="900112" y="5949950"/>
            <a:ext cx="4849523" cy="908050"/>
          </a:xfrm>
        </p:spPr>
        <p:txBody>
          <a:bodyPr>
            <a:normAutofit/>
          </a:bodyPr>
          <a:lstStyle/>
          <a:p>
            <a:r>
              <a:rPr lang="en-ZA" dirty="0"/>
              <a:t>The district encompasses a large area of unspoilt natural beauty and offers several outdoor activities.</a:t>
            </a:r>
          </a:p>
        </p:txBody>
      </p:sp>
      <p:pic>
        <p:nvPicPr>
          <p:cNvPr id="2" name="Picture 1" descr="PAARL17.jpg">
            <a:extLst>
              <a:ext uri="{FF2B5EF4-FFF2-40B4-BE49-F238E27FC236}">
                <a16:creationId xmlns:a16="http://schemas.microsoft.com/office/drawing/2014/main" xmlns="" id="{DB1457C7-73E8-51D2-CDDB-9B580A569F87}"/>
              </a:ext>
            </a:extLst>
          </p:cNvPr>
          <p:cNvPicPr>
            <a:picLocks noChangeAspect="1"/>
          </p:cNvPicPr>
          <p:nvPr/>
        </p:nvPicPr>
        <p:blipFill>
          <a:blip r:embed="rId3" cstate="screen">
            <a:extLst>
              <a:ext uri="{28A0092B-C50C-407E-A947-70E740481C1C}">
                <a14:useLocalDpi xmlns:a14="http://schemas.microsoft.com/office/drawing/2010/main"/>
              </a:ext>
            </a:extLst>
          </a:blip>
          <a:srcRect l="6685" t="5371" r="6670" b="36999"/>
          <a:stretch>
            <a:fillRect/>
          </a:stretch>
        </p:blipFill>
        <p:spPr>
          <a:xfrm>
            <a:off x="611188" y="368300"/>
            <a:ext cx="7921625" cy="3952240"/>
          </a:xfrm>
          <a:prstGeom prst="rect">
            <a:avLst/>
          </a:prstGeom>
        </p:spPr>
      </p:pic>
    </p:spTree>
    <p:extLst>
      <p:ext uri="{BB962C8B-B14F-4D97-AF65-F5344CB8AC3E}">
        <p14:creationId xmlns:p14="http://schemas.microsoft.com/office/powerpoint/2010/main" val="27687534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8A82691-8AB3-0A2E-4416-5B0C518B4D1A}"/>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B29D242B-CF00-2542-9C01-F080FFF26B5A}"/>
              </a:ext>
            </a:extLst>
          </p:cNvPr>
          <p:cNvSpPr>
            <a:spLocks noGrp="1"/>
          </p:cNvSpPr>
          <p:nvPr>
            <p:ph type="subTitle" idx="1"/>
          </p:nvPr>
        </p:nvSpPr>
        <p:spPr>
          <a:xfrm>
            <a:off x="900113" y="5949950"/>
            <a:ext cx="3413979" cy="908050"/>
          </a:xfrm>
        </p:spPr>
        <p:txBody>
          <a:bodyPr>
            <a:normAutofit/>
          </a:bodyPr>
          <a:lstStyle/>
          <a:p>
            <a:r>
              <a:rPr lang="en-ZA" dirty="0"/>
              <a:t>The Paarl wine district lies to the north of Stellenbosch.</a:t>
            </a:r>
          </a:p>
        </p:txBody>
      </p:sp>
      <p:pic>
        <p:nvPicPr>
          <p:cNvPr id="2" name="Picture 1" descr="PAARL18.jpg">
            <a:extLst>
              <a:ext uri="{FF2B5EF4-FFF2-40B4-BE49-F238E27FC236}">
                <a16:creationId xmlns:a16="http://schemas.microsoft.com/office/drawing/2014/main" xmlns="" id="{B85B12C6-A8C0-6AA5-A3DE-475AF4332903}"/>
              </a:ext>
            </a:extLst>
          </p:cNvPr>
          <p:cNvPicPr>
            <a:picLocks noChangeAspect="1"/>
          </p:cNvPicPr>
          <p:nvPr/>
        </p:nvPicPr>
        <p:blipFill>
          <a:blip r:embed="rId3" cstate="screen">
            <a:extLst>
              <a:ext uri="{28A0092B-C50C-407E-A947-70E740481C1C}">
                <a14:useLocalDpi xmlns:a14="http://schemas.microsoft.com/office/drawing/2010/main"/>
              </a:ext>
            </a:extLst>
          </a:blip>
          <a:srcRect l="6710" t="6871" r="18090" b="24781"/>
          <a:stretch>
            <a:fillRect/>
          </a:stretch>
        </p:blipFill>
        <p:spPr>
          <a:xfrm>
            <a:off x="611188" y="368299"/>
            <a:ext cx="7921625" cy="5400675"/>
          </a:xfrm>
          <a:prstGeom prst="rect">
            <a:avLst/>
          </a:prstGeom>
        </p:spPr>
      </p:pic>
    </p:spTree>
    <p:extLst>
      <p:ext uri="{BB962C8B-B14F-4D97-AF65-F5344CB8AC3E}">
        <p14:creationId xmlns:p14="http://schemas.microsoft.com/office/powerpoint/2010/main" val="16270811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0EB8C51-EACC-E812-331F-7CD0D835CD28}"/>
            </a:ext>
          </a:extLst>
        </p:cNvPr>
        <p:cNvGrpSpPr/>
        <p:nvPr/>
      </p:nvGrpSpPr>
      <p:grpSpPr>
        <a:xfrm>
          <a:off x="0" y="0"/>
          <a:ext cx="0" cy="0"/>
          <a:chOff x="0" y="0"/>
          <a:chExt cx="0" cy="0"/>
        </a:xfrm>
      </p:grpSpPr>
      <p:sp>
        <p:nvSpPr>
          <p:cNvPr id="4" name="Subtitle 3">
            <a:extLst>
              <a:ext uri="{FF2B5EF4-FFF2-40B4-BE49-F238E27FC236}">
                <a16:creationId xmlns:a16="http://schemas.microsoft.com/office/drawing/2014/main" xmlns="" id="{A3C83B59-9F13-55D2-4B7D-C218E27E88C8}"/>
              </a:ext>
            </a:extLst>
          </p:cNvPr>
          <p:cNvSpPr>
            <a:spLocks noGrp="1"/>
          </p:cNvSpPr>
          <p:nvPr>
            <p:ph type="subTitle" idx="1"/>
          </p:nvPr>
        </p:nvSpPr>
        <p:spPr>
          <a:xfrm>
            <a:off x="900113" y="5949950"/>
            <a:ext cx="4211150" cy="908050"/>
          </a:xfrm>
        </p:spPr>
        <p:txBody>
          <a:bodyPr>
            <a:normAutofit/>
          </a:bodyPr>
          <a:lstStyle/>
          <a:p>
            <a:r>
              <a:rPr lang="en-ZA" dirty="0"/>
              <a:t>The district is bordered by the town of Wellington to the north-east.</a:t>
            </a:r>
          </a:p>
        </p:txBody>
      </p:sp>
      <p:pic>
        <p:nvPicPr>
          <p:cNvPr id="5" name="Picture 4" descr="PAARL19.jpg">
            <a:extLst>
              <a:ext uri="{FF2B5EF4-FFF2-40B4-BE49-F238E27FC236}">
                <a16:creationId xmlns:a16="http://schemas.microsoft.com/office/drawing/2014/main" xmlns="" id="{11B467B2-1022-640F-C85F-19BE7A2C850D}"/>
              </a:ext>
            </a:extLst>
          </p:cNvPr>
          <p:cNvPicPr>
            <a:picLocks noChangeAspect="1"/>
          </p:cNvPicPr>
          <p:nvPr/>
        </p:nvPicPr>
        <p:blipFill>
          <a:blip r:embed="rId3" cstate="screen">
            <a:extLst>
              <a:ext uri="{28A0092B-C50C-407E-A947-70E740481C1C}">
                <a14:useLocalDpi xmlns:a14="http://schemas.microsoft.com/office/drawing/2010/main"/>
              </a:ext>
            </a:extLst>
          </a:blip>
          <a:srcRect l="7330" t="6174" r="16457" b="24558"/>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4570214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4844630-29B9-0AFF-3BE3-3493230C0B13}"/>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72737CD1-7AE0-D60E-73F7-AE6620B07B49}"/>
              </a:ext>
            </a:extLst>
          </p:cNvPr>
          <p:cNvSpPr>
            <a:spLocks noGrp="1"/>
          </p:cNvSpPr>
          <p:nvPr>
            <p:ph type="subTitle" idx="1"/>
          </p:nvPr>
        </p:nvSpPr>
        <p:spPr>
          <a:xfrm>
            <a:off x="900114" y="5949950"/>
            <a:ext cx="3484318" cy="908050"/>
          </a:xfrm>
        </p:spPr>
        <p:txBody>
          <a:bodyPr>
            <a:normAutofit/>
          </a:bodyPr>
          <a:lstStyle/>
          <a:p>
            <a:r>
              <a:rPr lang="en-ZA" dirty="0"/>
              <a:t>And the mountains of the Groot and Klein Drakenstein and Franschhoek ranges to the south-east.</a:t>
            </a:r>
          </a:p>
        </p:txBody>
      </p:sp>
      <p:pic>
        <p:nvPicPr>
          <p:cNvPr id="3" name="Picture 2" descr="PAARL20.jpg">
            <a:extLst>
              <a:ext uri="{FF2B5EF4-FFF2-40B4-BE49-F238E27FC236}">
                <a16:creationId xmlns:a16="http://schemas.microsoft.com/office/drawing/2014/main" xmlns="" id="{B524D321-99E9-8053-6229-9B98B4771EE6}"/>
              </a:ext>
            </a:extLst>
          </p:cNvPr>
          <p:cNvPicPr>
            <a:picLocks noChangeAspect="1"/>
          </p:cNvPicPr>
          <p:nvPr/>
        </p:nvPicPr>
        <p:blipFill>
          <a:blip r:embed="rId3" cstate="screen">
            <a:extLst>
              <a:ext uri="{28A0092B-C50C-407E-A947-70E740481C1C}">
                <a14:useLocalDpi xmlns:a14="http://schemas.microsoft.com/office/drawing/2010/main"/>
              </a:ext>
            </a:extLst>
          </a:blip>
          <a:srcRect l="12146" t="4537" r="14658" b="28937"/>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29769604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2B57A36-CD14-F421-ADC9-3013C23F0C6D}"/>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DDCD34EE-E150-62A0-39E5-FA63A8EDBC71}"/>
              </a:ext>
            </a:extLst>
          </p:cNvPr>
          <p:cNvSpPr>
            <a:spLocks noGrp="1"/>
          </p:cNvSpPr>
          <p:nvPr>
            <p:ph type="subTitle" idx="1"/>
          </p:nvPr>
        </p:nvSpPr>
        <p:spPr>
          <a:xfrm>
            <a:off x="900112" y="5949950"/>
            <a:ext cx="4820749" cy="908050"/>
          </a:xfrm>
        </p:spPr>
        <p:txBody>
          <a:bodyPr>
            <a:normAutofit/>
          </a:bodyPr>
          <a:lstStyle/>
          <a:p>
            <a:r>
              <a:rPr lang="en-ZA" dirty="0"/>
              <a:t>Paarl enjoys a typically Mediterranean climate. The summers are long and warm, and the mean February temperature is 23.2⁰C (Bellevue Weather Station).</a:t>
            </a:r>
          </a:p>
          <a:p>
            <a:endParaRPr lang="en-ZA" dirty="0"/>
          </a:p>
        </p:txBody>
      </p:sp>
      <p:pic>
        <p:nvPicPr>
          <p:cNvPr id="4" name="Picture 3">
            <a:extLst>
              <a:ext uri="{FF2B5EF4-FFF2-40B4-BE49-F238E27FC236}">
                <a16:creationId xmlns:a16="http://schemas.microsoft.com/office/drawing/2014/main" xmlns="" id="{30CE0C22-651F-F0A5-0406-EAA723CF0A45}"/>
              </a:ext>
            </a:extLst>
          </p:cNvPr>
          <p:cNvPicPr>
            <a:picLocks noChangeAspect="1"/>
          </p:cNvPicPr>
          <p:nvPr/>
        </p:nvPicPr>
        <p:blipFill>
          <a:blip r:embed="rId3">
            <a:extLst>
              <a:ext uri="{28A0092B-C50C-407E-A947-70E740481C1C}">
                <a14:useLocalDpi xmlns:a14="http://schemas.microsoft.com/office/drawing/2010/main" val="0"/>
              </a:ext>
            </a:extLst>
          </a:blip>
          <a:srcRect l="13620" t="6636" r="5184" b="19555"/>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40829659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10E7057-E87C-A854-A203-2B9A85FD4C9F}"/>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F9793E57-EB47-0A0B-884C-48F96C059BD7}"/>
              </a:ext>
            </a:extLst>
          </p:cNvPr>
          <p:cNvSpPr>
            <a:spLocks noGrp="1"/>
          </p:cNvSpPr>
          <p:nvPr>
            <p:ph type="subTitle" idx="1"/>
          </p:nvPr>
        </p:nvSpPr>
        <p:spPr>
          <a:xfrm>
            <a:off x="900114" y="5949950"/>
            <a:ext cx="3554656" cy="908050"/>
          </a:xfrm>
        </p:spPr>
        <p:txBody>
          <a:bodyPr>
            <a:noAutofit/>
          </a:bodyPr>
          <a:lstStyle/>
          <a:p>
            <a:r>
              <a:rPr lang="en-ZA" dirty="0"/>
              <a:t>The Berg River flows through the length of the valley and supplies a natural source of irrigation.</a:t>
            </a:r>
          </a:p>
        </p:txBody>
      </p:sp>
      <p:pic>
        <p:nvPicPr>
          <p:cNvPr id="2" name="Picture 1" descr="PAARL22.jpg">
            <a:extLst>
              <a:ext uri="{FF2B5EF4-FFF2-40B4-BE49-F238E27FC236}">
                <a16:creationId xmlns:a16="http://schemas.microsoft.com/office/drawing/2014/main" xmlns="" id="{3BAF9C69-29C5-62B0-8403-92CD782B9670}"/>
              </a:ext>
            </a:extLst>
          </p:cNvPr>
          <p:cNvPicPr>
            <a:picLocks noChangeAspect="1"/>
          </p:cNvPicPr>
          <p:nvPr/>
        </p:nvPicPr>
        <p:blipFill>
          <a:blip r:embed="rId3" cstate="screen">
            <a:extLst>
              <a:ext uri="{28A0092B-C50C-407E-A947-70E740481C1C}">
                <a14:useLocalDpi xmlns:a14="http://schemas.microsoft.com/office/drawing/2010/main"/>
              </a:ext>
            </a:extLst>
          </a:blip>
          <a:srcRect l="5319" t="6961" r="10706" b="36945"/>
          <a:stretch>
            <a:fillRect/>
          </a:stretch>
        </p:blipFill>
        <p:spPr>
          <a:xfrm>
            <a:off x="611188" y="368300"/>
            <a:ext cx="7921625" cy="3969238"/>
          </a:xfrm>
          <a:prstGeom prst="rect">
            <a:avLst/>
          </a:prstGeom>
        </p:spPr>
      </p:pic>
    </p:spTree>
    <p:extLst>
      <p:ext uri="{BB962C8B-B14F-4D97-AF65-F5344CB8AC3E}">
        <p14:creationId xmlns:p14="http://schemas.microsoft.com/office/powerpoint/2010/main" val="34544866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86D17B5-73F7-3FC2-DF57-864C29CF78ED}"/>
            </a:ext>
          </a:extLst>
        </p:cNvPr>
        <p:cNvGrpSpPr/>
        <p:nvPr/>
      </p:nvGrpSpPr>
      <p:grpSpPr>
        <a:xfrm>
          <a:off x="0" y="0"/>
          <a:ext cx="0" cy="0"/>
          <a:chOff x="0" y="0"/>
          <a:chExt cx="0" cy="0"/>
        </a:xfrm>
      </p:grpSpPr>
      <p:sp>
        <p:nvSpPr>
          <p:cNvPr id="4" name="Subtitle 3">
            <a:extLst>
              <a:ext uri="{FF2B5EF4-FFF2-40B4-BE49-F238E27FC236}">
                <a16:creationId xmlns:a16="http://schemas.microsoft.com/office/drawing/2014/main" xmlns="" id="{2EA34C26-52AE-6177-B533-1DF630474A81}"/>
              </a:ext>
            </a:extLst>
          </p:cNvPr>
          <p:cNvSpPr>
            <a:spLocks noGrp="1"/>
          </p:cNvSpPr>
          <p:nvPr>
            <p:ph type="subTitle" idx="1"/>
          </p:nvPr>
        </p:nvSpPr>
        <p:spPr>
          <a:xfrm>
            <a:off x="900113" y="5949950"/>
            <a:ext cx="3671888" cy="908050"/>
          </a:xfrm>
        </p:spPr>
        <p:txBody>
          <a:bodyPr>
            <a:normAutofit/>
          </a:bodyPr>
          <a:lstStyle/>
          <a:p>
            <a:r>
              <a:rPr lang="en-ZA" sz="1100" dirty="0"/>
              <a:t>Annual rainfall varies between 800–900 mm (890 mm for Paarl Weather Station) – not as high as Constantia’s, for example, but enough to make irrigation advantageous only in exceptional circumstances.</a:t>
            </a:r>
          </a:p>
          <a:p>
            <a:endParaRPr lang="en-ZA" sz="1100" dirty="0"/>
          </a:p>
        </p:txBody>
      </p:sp>
      <p:pic>
        <p:nvPicPr>
          <p:cNvPr id="2" name="Picture 1">
            <a:extLst>
              <a:ext uri="{FF2B5EF4-FFF2-40B4-BE49-F238E27FC236}">
                <a16:creationId xmlns:a16="http://schemas.microsoft.com/office/drawing/2014/main" xmlns="" id="{72892A28-D428-3CF2-BDB1-DC73C91A55EA}"/>
              </a:ext>
            </a:extLst>
          </p:cNvPr>
          <p:cNvPicPr>
            <a:picLocks noChangeAspect="1"/>
          </p:cNvPicPr>
          <p:nvPr/>
        </p:nvPicPr>
        <p:blipFill>
          <a:blip r:embed="rId3">
            <a:extLst>
              <a:ext uri="{28A0092B-C50C-407E-A947-70E740481C1C}">
                <a14:useLocalDpi xmlns:a14="http://schemas.microsoft.com/office/drawing/2010/main" val="0"/>
              </a:ext>
            </a:extLst>
          </a:blip>
          <a:srcRect l="12381" t="7152" r="15923" b="20787"/>
          <a:stretch>
            <a:fillRect/>
          </a:stretch>
        </p:blipFill>
        <p:spPr>
          <a:xfrm>
            <a:off x="611188" y="368300"/>
            <a:ext cx="7164387" cy="5400675"/>
          </a:xfrm>
          <a:prstGeom prst="rect">
            <a:avLst/>
          </a:prstGeom>
        </p:spPr>
      </p:pic>
    </p:spTree>
    <p:extLst>
      <p:ext uri="{BB962C8B-B14F-4D97-AF65-F5344CB8AC3E}">
        <p14:creationId xmlns:p14="http://schemas.microsoft.com/office/powerpoint/2010/main" val="18509115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7B80707-4705-789D-8780-54C7DD92DA5E}"/>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B9385BAB-4226-4075-6E09-A8C6BB6A5A59}"/>
              </a:ext>
            </a:extLst>
          </p:cNvPr>
          <p:cNvSpPr>
            <a:spLocks noGrp="1"/>
          </p:cNvSpPr>
          <p:nvPr>
            <p:ph type="subTitle" idx="1"/>
          </p:nvPr>
        </p:nvSpPr>
        <p:spPr>
          <a:xfrm>
            <a:off x="900112" y="5949950"/>
            <a:ext cx="5242780" cy="908050"/>
          </a:xfrm>
        </p:spPr>
        <p:txBody>
          <a:bodyPr>
            <a:normAutofit/>
          </a:bodyPr>
          <a:lstStyle/>
          <a:p>
            <a:r>
              <a:rPr lang="en-ZA" dirty="0"/>
              <a:t>Local soils fall into three main types: Table Mountain Sandstone-derived soils along the Berg River, granite soils in the vicinity of Paarl itself: and weathered shales to the north.</a:t>
            </a:r>
          </a:p>
        </p:txBody>
      </p:sp>
      <p:pic>
        <p:nvPicPr>
          <p:cNvPr id="4" name="Picture 3" descr="PAARL24.jpg">
            <a:extLst>
              <a:ext uri="{FF2B5EF4-FFF2-40B4-BE49-F238E27FC236}">
                <a16:creationId xmlns:a16="http://schemas.microsoft.com/office/drawing/2014/main" xmlns="" id="{2AB9A7F0-B992-3E2C-5CA8-3E2A3B8B6A31}"/>
              </a:ext>
            </a:extLst>
          </p:cNvPr>
          <p:cNvPicPr>
            <a:picLocks noChangeAspect="1"/>
          </p:cNvPicPr>
          <p:nvPr/>
        </p:nvPicPr>
        <p:blipFill>
          <a:blip r:embed="rId3" cstate="screen">
            <a:extLst>
              <a:ext uri="{28A0092B-C50C-407E-A947-70E740481C1C}">
                <a14:useLocalDpi xmlns:a14="http://schemas.microsoft.com/office/drawing/2010/main"/>
              </a:ext>
            </a:extLst>
          </a:blip>
          <a:srcRect l="6685" t="5371" r="6670" b="55043"/>
          <a:stretch>
            <a:fillRect/>
          </a:stretch>
        </p:blipFill>
        <p:spPr>
          <a:xfrm>
            <a:off x="611188" y="368300"/>
            <a:ext cx="7921625" cy="2714869"/>
          </a:xfrm>
          <a:prstGeom prst="rect">
            <a:avLst/>
          </a:prstGeom>
        </p:spPr>
      </p:pic>
    </p:spTree>
    <p:extLst>
      <p:ext uri="{BB962C8B-B14F-4D97-AF65-F5344CB8AC3E}">
        <p14:creationId xmlns:p14="http://schemas.microsoft.com/office/powerpoint/2010/main" val="3256545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DA6A07E-9599-A622-725D-06C6FFA4B3BE}"/>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7B547C2D-B3F5-2612-D64B-5BA994B5FDB4}"/>
              </a:ext>
            </a:extLst>
          </p:cNvPr>
          <p:cNvSpPr>
            <a:spLocks noGrp="1"/>
          </p:cNvSpPr>
          <p:nvPr>
            <p:ph type="subTitle" idx="1"/>
          </p:nvPr>
        </p:nvSpPr>
        <p:spPr>
          <a:xfrm>
            <a:off x="900113" y="5949950"/>
            <a:ext cx="3976688" cy="908050"/>
          </a:xfrm>
        </p:spPr>
        <p:txBody>
          <a:bodyPr>
            <a:normAutofit/>
          </a:bodyPr>
          <a:lstStyle/>
          <a:p>
            <a:r>
              <a:rPr lang="en-ZA" dirty="0"/>
              <a:t>The Paarl district has many different </a:t>
            </a:r>
            <a:r>
              <a:rPr lang="en-ZA" dirty="0" err="1"/>
              <a:t>mesoclimates</a:t>
            </a:r>
            <a:r>
              <a:rPr lang="en-ZA" dirty="0"/>
              <a:t> and it thus succeeds with a wide range of styles and varieties.</a:t>
            </a:r>
          </a:p>
        </p:txBody>
      </p:sp>
      <p:pic>
        <p:nvPicPr>
          <p:cNvPr id="2" name="Picture 1" descr="PAARL25.jpg">
            <a:extLst>
              <a:ext uri="{FF2B5EF4-FFF2-40B4-BE49-F238E27FC236}">
                <a16:creationId xmlns:a16="http://schemas.microsoft.com/office/drawing/2014/main" xmlns="" id="{C5FEF35B-0630-F5CF-6A99-D8ABC3960E3A}"/>
              </a:ext>
            </a:extLst>
          </p:cNvPr>
          <p:cNvPicPr>
            <a:picLocks noChangeAspect="1"/>
          </p:cNvPicPr>
          <p:nvPr/>
        </p:nvPicPr>
        <p:blipFill>
          <a:blip r:embed="rId3" cstate="screen">
            <a:extLst>
              <a:ext uri="{28A0092B-C50C-407E-A947-70E740481C1C}">
                <a14:useLocalDpi xmlns:a14="http://schemas.microsoft.com/office/drawing/2010/main"/>
              </a:ext>
            </a:extLst>
          </a:blip>
          <a:srcRect l="8766" t="6784" r="12035" b="21234"/>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180665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621603D-AA92-ABB9-3314-CF76CFD38AC4}"/>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62C80649-346D-DF8D-7587-47B32D330EE6}"/>
              </a:ext>
            </a:extLst>
          </p:cNvPr>
          <p:cNvSpPr>
            <a:spLocks noGrp="1"/>
          </p:cNvSpPr>
          <p:nvPr>
            <p:ph type="subTitle" idx="1"/>
          </p:nvPr>
        </p:nvSpPr>
        <p:spPr>
          <a:xfrm>
            <a:off x="900112" y="5949950"/>
            <a:ext cx="4313019" cy="908050"/>
          </a:xfrm>
        </p:spPr>
        <p:txBody>
          <a:bodyPr>
            <a:normAutofit/>
          </a:bodyPr>
          <a:lstStyle/>
          <a:p>
            <a:r>
              <a:rPr lang="en-ZA" sz="1100" dirty="0"/>
              <a:t>A wide variety of grapes are grown in Paarl, which has the second most vineyard plantings in the winelands. These include Chardonnay, Chenin Blanc, Cabernet Sauvignon, Pinotage and Shiraz, which have the best potential, particularly the latter.</a:t>
            </a:r>
          </a:p>
        </p:txBody>
      </p:sp>
      <p:pic>
        <p:nvPicPr>
          <p:cNvPr id="2" name="Picture 2" descr="C:\Users\Hanlie\AppData\Local\Microsoft\Windows\Temporary Internet Files\Content.Outlook\44YP5CDK\PAARL slide 26.jpg">
            <a:extLst>
              <a:ext uri="{FF2B5EF4-FFF2-40B4-BE49-F238E27FC236}">
                <a16:creationId xmlns:a16="http://schemas.microsoft.com/office/drawing/2014/main" xmlns="" id="{0A6F7F42-B1C3-898E-65AA-BEA8EE6B370D}"/>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6124" t="6407" r="14493" b="21441"/>
          <a:stretch>
            <a:fillRect/>
          </a:stretch>
        </p:blipFill>
        <p:spPr bwMode="auto">
          <a:xfrm>
            <a:off x="611188" y="368300"/>
            <a:ext cx="7921625" cy="5400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86396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D15365F-72D9-A09F-BF8A-D054388B9D4F}"/>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2F3D2991-6550-3210-6B8D-1A8BE95136CF}"/>
              </a:ext>
            </a:extLst>
          </p:cNvPr>
          <p:cNvSpPr>
            <a:spLocks noGrp="1"/>
          </p:cNvSpPr>
          <p:nvPr>
            <p:ph type="subTitle" idx="1"/>
          </p:nvPr>
        </p:nvSpPr>
        <p:spPr>
          <a:xfrm>
            <a:off x="900112" y="5949950"/>
            <a:ext cx="4313019" cy="908050"/>
          </a:xfrm>
        </p:spPr>
        <p:txBody>
          <a:bodyPr>
            <a:normAutofit/>
          </a:bodyPr>
          <a:lstStyle/>
          <a:p>
            <a:r>
              <a:rPr lang="en-ZA" dirty="0"/>
              <a:t>More recently, typically Mediterranean varieties such as Viognier and Mourvèdre have been planted on warmer slopes.</a:t>
            </a:r>
          </a:p>
        </p:txBody>
      </p:sp>
      <p:pic>
        <p:nvPicPr>
          <p:cNvPr id="2" name="Picture 1" descr="PAARL27.jpg">
            <a:extLst>
              <a:ext uri="{FF2B5EF4-FFF2-40B4-BE49-F238E27FC236}">
                <a16:creationId xmlns:a16="http://schemas.microsoft.com/office/drawing/2014/main" xmlns="" id="{D23AE4AF-5076-79B2-EE1B-2D47AED1A928}"/>
              </a:ext>
            </a:extLst>
          </p:cNvPr>
          <p:cNvPicPr>
            <a:picLocks noChangeAspect="1"/>
          </p:cNvPicPr>
          <p:nvPr/>
        </p:nvPicPr>
        <p:blipFill>
          <a:blip r:embed="rId3" cstate="screen">
            <a:extLst>
              <a:ext uri="{28A0092B-C50C-407E-A947-70E740481C1C}">
                <a14:useLocalDpi xmlns:a14="http://schemas.microsoft.com/office/drawing/2010/main"/>
              </a:ext>
            </a:extLst>
          </a:blip>
          <a:srcRect l="6685" t="5371" r="6670" b="30598"/>
          <a:stretch>
            <a:fillRect/>
          </a:stretch>
        </p:blipFill>
        <p:spPr>
          <a:xfrm>
            <a:off x="611188" y="368300"/>
            <a:ext cx="7921625" cy="4391269"/>
          </a:xfrm>
          <a:prstGeom prst="rect">
            <a:avLst/>
          </a:prstGeom>
        </p:spPr>
      </p:pic>
    </p:spTree>
    <p:extLst>
      <p:ext uri="{BB962C8B-B14F-4D97-AF65-F5344CB8AC3E}">
        <p14:creationId xmlns:p14="http://schemas.microsoft.com/office/powerpoint/2010/main" val="3486289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2BC87C8-0F29-C1F2-EDBD-B06A5CD78FBD}"/>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10CD7881-243C-36BF-BA0D-BC4F0C08B77D}"/>
              </a:ext>
            </a:extLst>
          </p:cNvPr>
          <p:cNvSpPr>
            <a:spLocks noGrp="1"/>
          </p:cNvSpPr>
          <p:nvPr>
            <p:ph type="subTitle" idx="1"/>
          </p:nvPr>
        </p:nvSpPr>
        <p:spPr>
          <a:xfrm>
            <a:off x="900112" y="5949950"/>
            <a:ext cx="4313019" cy="908050"/>
          </a:xfrm>
        </p:spPr>
        <p:txBody>
          <a:bodyPr>
            <a:normAutofit/>
          </a:bodyPr>
          <a:lstStyle/>
          <a:p>
            <a:r>
              <a:rPr lang="en-ZA" dirty="0"/>
              <a:t>The Paarl district includes three wards, each with its own characteristics.</a:t>
            </a:r>
          </a:p>
          <a:p>
            <a:endParaRPr lang="en-ZA" dirty="0"/>
          </a:p>
        </p:txBody>
      </p:sp>
      <p:pic>
        <p:nvPicPr>
          <p:cNvPr id="2" name="Picture 1" descr="PAARL28.jpg">
            <a:extLst>
              <a:ext uri="{FF2B5EF4-FFF2-40B4-BE49-F238E27FC236}">
                <a16:creationId xmlns:a16="http://schemas.microsoft.com/office/drawing/2014/main" xmlns="" id="{162E6832-0B02-D3A4-4B69-08D070E6C2F7}"/>
              </a:ext>
            </a:extLst>
          </p:cNvPr>
          <p:cNvPicPr>
            <a:picLocks noChangeAspect="1"/>
          </p:cNvPicPr>
          <p:nvPr/>
        </p:nvPicPr>
        <p:blipFill>
          <a:blip r:embed="rId3" cstate="screen">
            <a:extLst>
              <a:ext uri="{28A0092B-C50C-407E-A947-70E740481C1C}">
                <a14:useLocalDpi xmlns:a14="http://schemas.microsoft.com/office/drawing/2010/main"/>
              </a:ext>
            </a:extLst>
          </a:blip>
          <a:srcRect l="6380" t="5126" r="10933" b="19721"/>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31359444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04DF524-71B8-B905-84E1-8E10604D1BE5}"/>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BD9FB97D-3276-9C7B-5AE7-C13CD690D18A}"/>
              </a:ext>
            </a:extLst>
          </p:cNvPr>
          <p:cNvSpPr>
            <a:spLocks noGrp="1"/>
          </p:cNvSpPr>
          <p:nvPr>
            <p:ph type="subTitle" idx="1"/>
          </p:nvPr>
        </p:nvSpPr>
        <p:spPr>
          <a:xfrm>
            <a:off x="900112" y="5949950"/>
            <a:ext cx="4313019" cy="908050"/>
          </a:xfrm>
        </p:spPr>
        <p:txBody>
          <a:bodyPr>
            <a:normAutofit/>
          </a:bodyPr>
          <a:lstStyle/>
          <a:p>
            <a:r>
              <a:rPr lang="en-ZA" dirty="0"/>
              <a:t>The most recently proclaimed of the three wards, </a:t>
            </a:r>
            <a:r>
              <a:rPr lang="en-ZA" dirty="0" err="1"/>
              <a:t>Agter</a:t>
            </a:r>
            <a:r>
              <a:rPr lang="en-ZA" dirty="0"/>
              <a:t>-Paarl encompasses the southwestern slopes of Paarl mountain.</a:t>
            </a:r>
          </a:p>
          <a:p>
            <a:endParaRPr lang="en-ZA" dirty="0"/>
          </a:p>
        </p:txBody>
      </p:sp>
      <p:pic>
        <p:nvPicPr>
          <p:cNvPr id="2" name="Picture 1">
            <a:extLst>
              <a:ext uri="{FF2B5EF4-FFF2-40B4-BE49-F238E27FC236}">
                <a16:creationId xmlns:a16="http://schemas.microsoft.com/office/drawing/2014/main" xmlns="" id="{F9456389-D94C-6576-EB75-D5BE2768AA25}"/>
              </a:ext>
            </a:extLst>
          </p:cNvPr>
          <p:cNvPicPr>
            <a:picLocks noChangeAspect="1"/>
          </p:cNvPicPr>
          <p:nvPr/>
        </p:nvPicPr>
        <p:blipFill>
          <a:blip r:embed="rId3">
            <a:extLst>
              <a:ext uri="{28A0092B-C50C-407E-A947-70E740481C1C}">
                <a14:useLocalDpi xmlns:a14="http://schemas.microsoft.com/office/drawing/2010/main" val="0"/>
              </a:ext>
            </a:extLst>
          </a:blip>
          <a:srcRect l="6685" t="5364" r="6670" b="32988"/>
          <a:stretch>
            <a:fillRect/>
          </a:stretch>
        </p:blipFill>
        <p:spPr>
          <a:xfrm>
            <a:off x="611188" y="368300"/>
            <a:ext cx="7921625" cy="4227146"/>
          </a:xfrm>
          <a:prstGeom prst="rect">
            <a:avLst/>
          </a:prstGeom>
        </p:spPr>
      </p:pic>
    </p:spTree>
    <p:extLst>
      <p:ext uri="{BB962C8B-B14F-4D97-AF65-F5344CB8AC3E}">
        <p14:creationId xmlns:p14="http://schemas.microsoft.com/office/powerpoint/2010/main" val="16867316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6B07CAF-C50C-04D1-6B65-91AE0D8C53F7}"/>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F84FDC9E-BEA8-A199-8693-8CF56EBEF1C0}"/>
              </a:ext>
            </a:extLst>
          </p:cNvPr>
          <p:cNvSpPr>
            <a:spLocks noGrp="1"/>
          </p:cNvSpPr>
          <p:nvPr>
            <p:ph type="subTitle" idx="1"/>
          </p:nvPr>
        </p:nvSpPr>
        <p:spPr>
          <a:xfrm>
            <a:off x="900112" y="5949950"/>
            <a:ext cx="4586288" cy="908050"/>
          </a:xfrm>
        </p:spPr>
        <p:txBody>
          <a:bodyPr>
            <a:normAutofit/>
          </a:bodyPr>
          <a:lstStyle/>
          <a:p>
            <a:r>
              <a:rPr lang="en-ZA" dirty="0"/>
              <a:t>Simonsberg-Paarl on the northern foothills of the Simonsberg, prime wine-growing terroir recognised for Chardonnay, Shiraz and red blends.</a:t>
            </a:r>
          </a:p>
        </p:txBody>
      </p:sp>
      <p:pic>
        <p:nvPicPr>
          <p:cNvPr id="2" name="Picture 1" descr="PAARL29.jpg">
            <a:extLst>
              <a:ext uri="{FF2B5EF4-FFF2-40B4-BE49-F238E27FC236}">
                <a16:creationId xmlns:a16="http://schemas.microsoft.com/office/drawing/2014/main" xmlns="" id="{2EF5BC38-CCAE-B58F-7BE7-CDBF907C5D7C}"/>
              </a:ext>
            </a:extLst>
          </p:cNvPr>
          <p:cNvPicPr>
            <a:picLocks noChangeAspect="1"/>
          </p:cNvPicPr>
          <p:nvPr/>
        </p:nvPicPr>
        <p:blipFill>
          <a:blip r:embed="rId3" cstate="screen">
            <a:extLst>
              <a:ext uri="{28A0092B-C50C-407E-A947-70E740481C1C}">
                <a14:useLocalDpi xmlns:a14="http://schemas.microsoft.com/office/drawing/2010/main"/>
              </a:ext>
            </a:extLst>
          </a:blip>
          <a:srcRect l="6685" t="5371" r="6670" b="32820"/>
          <a:stretch>
            <a:fillRect/>
          </a:stretch>
        </p:blipFill>
        <p:spPr>
          <a:xfrm>
            <a:off x="611188" y="368300"/>
            <a:ext cx="7921625" cy="4238869"/>
          </a:xfrm>
          <a:prstGeom prst="rect">
            <a:avLst/>
          </a:prstGeom>
        </p:spPr>
      </p:pic>
    </p:spTree>
    <p:extLst>
      <p:ext uri="{BB962C8B-B14F-4D97-AF65-F5344CB8AC3E}">
        <p14:creationId xmlns:p14="http://schemas.microsoft.com/office/powerpoint/2010/main" val="10309546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F3B17DE-3F2F-841C-4E21-F2D4219B19C8}"/>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B029461D-73F5-78C7-7196-8E812B4FE5E8}"/>
              </a:ext>
            </a:extLst>
          </p:cNvPr>
          <p:cNvSpPr>
            <a:spLocks noGrp="1"/>
          </p:cNvSpPr>
          <p:nvPr>
            <p:ph type="subTitle" idx="1"/>
          </p:nvPr>
        </p:nvSpPr>
        <p:spPr>
          <a:xfrm>
            <a:off x="900111" y="5949950"/>
            <a:ext cx="4945518" cy="908050"/>
          </a:xfrm>
        </p:spPr>
        <p:txBody>
          <a:bodyPr>
            <a:normAutofit/>
          </a:bodyPr>
          <a:lstStyle/>
          <a:p>
            <a:r>
              <a:rPr lang="en-ZA" dirty="0"/>
              <a:t>And Voor-</a:t>
            </a:r>
            <a:r>
              <a:rPr lang="en-ZA" dirty="0" err="1"/>
              <a:t>Paardeberg</a:t>
            </a:r>
            <a:r>
              <a:rPr lang="en-ZA" dirty="0"/>
              <a:t> with its distinctive granite outcrop, long a source of top-quality grapes for top producers and now becoming a star in its own right. </a:t>
            </a:r>
          </a:p>
          <a:p>
            <a:endParaRPr lang="en-ZA" dirty="0"/>
          </a:p>
        </p:txBody>
      </p:sp>
      <p:pic>
        <p:nvPicPr>
          <p:cNvPr id="3" name="Picture 2" descr="PAARL30.jpg">
            <a:extLst>
              <a:ext uri="{FF2B5EF4-FFF2-40B4-BE49-F238E27FC236}">
                <a16:creationId xmlns:a16="http://schemas.microsoft.com/office/drawing/2014/main" xmlns="" id="{E2967118-C002-0BDE-A8BE-1FDBA71E9547}"/>
              </a:ext>
            </a:extLst>
          </p:cNvPr>
          <p:cNvPicPr>
            <a:picLocks noChangeAspect="1"/>
          </p:cNvPicPr>
          <p:nvPr/>
        </p:nvPicPr>
        <p:blipFill>
          <a:blip r:embed="rId3" cstate="screen">
            <a:extLst>
              <a:ext uri="{28A0092B-C50C-407E-A947-70E740481C1C}">
                <a14:useLocalDpi xmlns:a14="http://schemas.microsoft.com/office/drawing/2010/main"/>
              </a:ext>
            </a:extLst>
          </a:blip>
          <a:srcRect l="12906" t="5012" r="6225" b="21488"/>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32152144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23E20C8-8D4C-3CE9-AFF8-4EBCD43B1A68}"/>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063C084D-5611-86CA-411F-42B800785ACE}"/>
              </a:ext>
            </a:extLst>
          </p:cNvPr>
          <p:cNvSpPr>
            <a:spLocks noGrp="1"/>
          </p:cNvSpPr>
          <p:nvPr>
            <p:ph type="subTitle" idx="1"/>
          </p:nvPr>
        </p:nvSpPr>
        <p:spPr>
          <a:xfrm>
            <a:off x="900113" y="5921669"/>
            <a:ext cx="3973338" cy="908050"/>
          </a:xfrm>
        </p:spPr>
        <p:txBody>
          <a:bodyPr>
            <a:normAutofit/>
          </a:bodyPr>
          <a:lstStyle/>
          <a:p>
            <a:r>
              <a:rPr lang="en-GB" sz="900" dirty="0">
                <a:latin typeface="Avenir Next LT Pro Light" panose="020B0304020202020204" pitchFamily="34" charset="77"/>
              </a:rPr>
              <a:t>The images used in these presentations have been sourced from various producers, as well as industry and tourism bodies. These presentations are strictly for non-commercial, non-profit, educational purposes only and cannot be reproduced or transmitted in any form or by any means without written permission from Wines of South Africa (</a:t>
            </a:r>
            <a:r>
              <a:rPr lang="en-GB" sz="900" dirty="0" err="1">
                <a:latin typeface="Avenir Next LT Pro Light" panose="020B0304020202020204" pitchFamily="34" charset="77"/>
              </a:rPr>
              <a:t>WoSA</a:t>
            </a:r>
            <a:r>
              <a:rPr lang="en-GB" sz="900" dirty="0">
                <a:latin typeface="Avenir Next LT Pro Light" panose="020B0304020202020204" pitchFamily="34" charset="77"/>
              </a:rPr>
              <a:t>).</a:t>
            </a:r>
          </a:p>
          <a:p>
            <a:endParaRPr lang="en-GB" sz="900" dirty="0">
              <a:latin typeface="Avenir Next LT Pro Light" panose="020B0304020202020204" pitchFamily="34" charset="77"/>
            </a:endParaRPr>
          </a:p>
        </p:txBody>
      </p:sp>
      <p:pic>
        <p:nvPicPr>
          <p:cNvPr id="2" name="Picture 1">
            <a:extLst>
              <a:ext uri="{FF2B5EF4-FFF2-40B4-BE49-F238E27FC236}">
                <a16:creationId xmlns:a16="http://schemas.microsoft.com/office/drawing/2014/main" xmlns="" id="{381088DC-66D8-0D7E-4DE7-41EF7C0CA4F0}"/>
              </a:ext>
            </a:extLst>
          </p:cNvPr>
          <p:cNvPicPr>
            <a:picLocks noChangeAspect="1"/>
          </p:cNvPicPr>
          <p:nvPr/>
        </p:nvPicPr>
        <p:blipFill>
          <a:blip r:embed="rId3">
            <a:extLst>
              <a:ext uri="{28A0092B-C50C-407E-A947-70E740481C1C}">
                <a14:useLocalDpi xmlns:a14="http://schemas.microsoft.com/office/drawing/2010/main" val="0"/>
              </a:ext>
            </a:extLst>
          </a:blip>
          <a:srcRect l="14175" t="4934" r="6134" b="33021"/>
          <a:stretch>
            <a:fillRect/>
          </a:stretch>
        </p:blipFill>
        <p:spPr>
          <a:xfrm>
            <a:off x="611188" y="368300"/>
            <a:ext cx="7921625" cy="4625731"/>
          </a:xfrm>
          <a:prstGeom prst="rect">
            <a:avLst/>
          </a:prstGeom>
        </p:spPr>
      </p:pic>
    </p:spTree>
    <p:extLst>
      <p:ext uri="{BB962C8B-B14F-4D97-AF65-F5344CB8AC3E}">
        <p14:creationId xmlns:p14="http://schemas.microsoft.com/office/powerpoint/2010/main" val="22221660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D04C84AE-74AA-7591-3EF2-076550DD0DD3}"/>
              </a:ext>
            </a:extLst>
          </p:cNvPr>
          <p:cNvPicPr>
            <a:picLocks noChangeAspect="1"/>
          </p:cNvPicPr>
          <p:nvPr/>
        </p:nvPicPr>
        <p:blipFill>
          <a:blip r:embed="rId3"/>
          <a:srcRect/>
          <a:stretch/>
        </p:blipFill>
        <p:spPr>
          <a:xfrm>
            <a:off x="0" y="0"/>
            <a:ext cx="9144000" cy="6858000"/>
          </a:xfrm>
          <a:prstGeom prst="rect">
            <a:avLst/>
          </a:prstGeom>
        </p:spPr>
      </p:pic>
      <p:sp>
        <p:nvSpPr>
          <p:cNvPr id="5" name="object 20">
            <a:extLst>
              <a:ext uri="{FF2B5EF4-FFF2-40B4-BE49-F238E27FC236}">
                <a16:creationId xmlns:a16="http://schemas.microsoft.com/office/drawing/2014/main" xmlns="" id="{77DFABF0-92BF-44A1-A465-A2C7B3C42D8A}"/>
              </a:ext>
            </a:extLst>
          </p:cNvPr>
          <p:cNvSpPr txBox="1"/>
          <p:nvPr/>
        </p:nvSpPr>
        <p:spPr>
          <a:xfrm>
            <a:off x="22860" y="4915057"/>
            <a:ext cx="9121140" cy="784830"/>
          </a:xfrm>
          <a:prstGeom prst="rect">
            <a:avLst/>
          </a:prstGeom>
        </p:spPr>
        <p:txBody>
          <a:bodyPr vert="horz" wrap="square" lIns="0" tIns="15240" rIns="0" bIns="0" rtlCol="0">
            <a:spAutoFit/>
          </a:bodyPr>
          <a:lstStyle/>
          <a:p>
            <a:pPr algn="ctr">
              <a:lnSpc>
                <a:spcPct val="100000"/>
              </a:lnSpc>
              <a:spcBef>
                <a:spcPts val="120"/>
              </a:spcBef>
            </a:pPr>
            <a:r>
              <a:rPr lang="en-US" sz="5000" b="1" spc="-65" dirty="0">
                <a:solidFill>
                  <a:srgbClr val="FFFFFF"/>
                </a:solidFill>
                <a:latin typeface="Avenir Next LT Pro" panose="020B0504020202020204" pitchFamily="34" charset="77"/>
                <a:cs typeface="Segoe UI"/>
              </a:rPr>
              <a:t>The end</a:t>
            </a:r>
            <a:endParaRPr sz="5000" b="1" dirty="0">
              <a:latin typeface="Avenir Next LT Pro" panose="020B0504020202020204" pitchFamily="34" charset="77"/>
              <a:cs typeface="Segoe UI"/>
            </a:endParaRPr>
          </a:p>
        </p:txBody>
      </p:sp>
      <p:sp>
        <p:nvSpPr>
          <p:cNvPr id="2" name="Subtitle 23">
            <a:extLst>
              <a:ext uri="{FF2B5EF4-FFF2-40B4-BE49-F238E27FC236}">
                <a16:creationId xmlns:a16="http://schemas.microsoft.com/office/drawing/2014/main" xmlns="" id="{FD5B4994-9B03-DB4D-7C43-806A3D8F60DC}"/>
              </a:ext>
            </a:extLst>
          </p:cNvPr>
          <p:cNvSpPr txBox="1">
            <a:spLocks/>
          </p:cNvSpPr>
          <p:nvPr/>
        </p:nvSpPr>
        <p:spPr>
          <a:xfrm>
            <a:off x="611188" y="368300"/>
            <a:ext cx="7921625" cy="2195790"/>
          </a:xfrm>
          <a:prstGeom prst="rect">
            <a:avLst/>
          </a:prstGeom>
        </p:spPr>
        <p:txBody>
          <a:bodyPr anchor="ct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GB" sz="2000" b="1" dirty="0">
                <a:solidFill>
                  <a:schemeClr val="bg1"/>
                </a:solidFill>
                <a:latin typeface="Avenir Next LT Pro Demi" panose="020B0504020202020204" pitchFamily="34" charset="77"/>
              </a:rPr>
              <a:t>The Cape winelands, </a:t>
            </a:r>
            <a:r>
              <a:rPr lang="en-GB" sz="1500" dirty="0">
                <a:solidFill>
                  <a:schemeClr val="bg1"/>
                </a:solidFill>
                <a:latin typeface="Avenir Next LT Pro" panose="020B0504020202020204" pitchFamily="34" charset="77"/>
              </a:rPr>
              <a:t>considered by many to be the most </a:t>
            </a:r>
            <a:br>
              <a:rPr lang="en-GB" sz="1500" dirty="0">
                <a:solidFill>
                  <a:schemeClr val="bg1"/>
                </a:solidFill>
                <a:latin typeface="Avenir Next LT Pro" panose="020B0504020202020204" pitchFamily="34" charset="77"/>
              </a:rPr>
            </a:br>
            <a:r>
              <a:rPr lang="en-GB" sz="1500" dirty="0">
                <a:solidFill>
                  <a:schemeClr val="bg1"/>
                </a:solidFill>
                <a:latin typeface="Avenir Next LT Pro" panose="020B0504020202020204" pitchFamily="34" charset="77"/>
              </a:rPr>
              <a:t>beautiful in the world, have a network of diverse </a:t>
            </a:r>
            <a:br>
              <a:rPr lang="en-GB" sz="1500" dirty="0">
                <a:solidFill>
                  <a:schemeClr val="bg1"/>
                </a:solidFill>
                <a:latin typeface="Avenir Next LT Pro" panose="020B0504020202020204" pitchFamily="34" charset="77"/>
              </a:rPr>
            </a:br>
            <a:r>
              <a:rPr lang="en-GB" sz="1500" dirty="0">
                <a:solidFill>
                  <a:schemeClr val="bg1"/>
                </a:solidFill>
                <a:latin typeface="Avenir Next LT Pro" panose="020B0504020202020204" pitchFamily="34" charset="77"/>
              </a:rPr>
              <a:t>and well-run wine routes, affording visitors a varied </a:t>
            </a:r>
            <a:br>
              <a:rPr lang="en-GB" sz="1500" dirty="0">
                <a:solidFill>
                  <a:schemeClr val="bg1"/>
                </a:solidFill>
                <a:latin typeface="Avenir Next LT Pro" panose="020B0504020202020204" pitchFamily="34" charset="77"/>
              </a:rPr>
            </a:br>
            <a:r>
              <a:rPr lang="en-GB" sz="1500" dirty="0">
                <a:solidFill>
                  <a:schemeClr val="bg1"/>
                </a:solidFill>
                <a:latin typeface="Avenir Next LT Pro" panose="020B0504020202020204" pitchFamily="34" charset="77"/>
              </a:rPr>
              <a:t>and unforgettable experience.</a:t>
            </a:r>
          </a:p>
        </p:txBody>
      </p:sp>
    </p:spTree>
    <p:extLst>
      <p:ext uri="{BB962C8B-B14F-4D97-AF65-F5344CB8AC3E}">
        <p14:creationId xmlns:p14="http://schemas.microsoft.com/office/powerpoint/2010/main" val="34163521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11231</TotalTime>
  <Words>627</Words>
  <Application>Microsoft Office PowerPoint</Application>
  <PresentationFormat>On-screen Show (4:3)</PresentationFormat>
  <Paragraphs>70</Paragraphs>
  <Slides>32</Slides>
  <Notes>32</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private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WOSA</dc:creator>
  <cp:lastModifiedBy>Lindsaye</cp:lastModifiedBy>
  <cp:revision>303</cp:revision>
  <cp:lastPrinted>2016-05-23T10:12:21Z</cp:lastPrinted>
  <dcterms:created xsi:type="dcterms:W3CDTF">2013-06-26T13:00:34Z</dcterms:created>
  <dcterms:modified xsi:type="dcterms:W3CDTF">2026-07-27T06:48:43Z</dcterms:modified>
</cp:coreProperties>
</file>