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387" r:id="rId29"/>
    <p:sldId id="363" r:id="rId3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29" autoAdjust="0"/>
    <p:restoredTop sz="85699" autoAdjust="0"/>
  </p:normalViewPr>
  <p:slideViewPr>
    <p:cSldViewPr snapToGrid="0" snapToObjects="1">
      <p:cViewPr>
        <p:scale>
          <a:sx n="69" d="100"/>
          <a:sy n="69" d="100"/>
        </p:scale>
        <p:origin x="-1290" y="-7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 1925, Pinotage came into being when Professor Abraham Perold crossed Pinot Noir with  Cinsaut (then known as Hermitage and hence the contraction).</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a:t>
            </a:fld>
            <a:endParaRPr lang="en-US" dirty="0"/>
          </a:p>
        </p:txBody>
      </p:sp>
    </p:spTree>
    <p:extLst>
      <p:ext uri="{BB962C8B-B14F-4D97-AF65-F5344CB8AC3E}">
        <p14:creationId xmlns:p14="http://schemas.microsoft.com/office/powerpoint/2010/main" val="3686665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intention was to combine the noble characteristics of Pinot Noir with the reliability of Cinsaut.</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3</a:t>
            </a:fld>
            <a:endParaRPr lang="en-US" dirty="0"/>
          </a:p>
        </p:txBody>
      </p:sp>
    </p:spTree>
    <p:extLst>
      <p:ext uri="{BB962C8B-B14F-4D97-AF65-F5344CB8AC3E}">
        <p14:creationId xmlns:p14="http://schemas.microsoft.com/office/powerpoint/2010/main" val="728307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Pinotage first received recognition at the Cape Young Wine Show in 1959. The winning wine was made by Bellevue.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4</a:t>
            </a:fld>
            <a:endParaRPr lang="en-US" dirty="0"/>
          </a:p>
        </p:txBody>
      </p:sp>
    </p:spTree>
    <p:extLst>
      <p:ext uri="{BB962C8B-B14F-4D97-AF65-F5344CB8AC3E}">
        <p14:creationId xmlns:p14="http://schemas.microsoft.com/office/powerpoint/2010/main" val="120314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first commercial Pinotage was released in 1961 – a 1959 vintage under the Lanzerac label.</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5</a:t>
            </a:fld>
            <a:endParaRPr lang="en-US" dirty="0"/>
          </a:p>
        </p:txBody>
      </p:sp>
    </p:spTree>
    <p:extLst>
      <p:ext uri="{BB962C8B-B14F-4D97-AF65-F5344CB8AC3E}">
        <p14:creationId xmlns:p14="http://schemas.microsoft.com/office/powerpoint/2010/main" val="3321430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1991 was a watershed year for Pinotage. Kanonkop’s Beyers Truter was named International Winemaker of the Year at the International Wine and Spirit Competition for his 1989 Pinotage.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6</a:t>
            </a:fld>
            <a:endParaRPr lang="en-US" dirty="0"/>
          </a:p>
        </p:txBody>
      </p:sp>
    </p:spTree>
    <p:extLst>
      <p:ext uri="{BB962C8B-B14F-4D97-AF65-F5344CB8AC3E}">
        <p14:creationId xmlns:p14="http://schemas.microsoft.com/office/powerpoint/2010/main" val="1464413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Great strides have been made in the making and quality of Pinotage and South Africa’s own variety has achieved international success, both as a varietal bottling and in blends.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7</a:t>
            </a:fld>
            <a:endParaRPr lang="en-US" dirty="0"/>
          </a:p>
        </p:txBody>
      </p:sp>
    </p:spTree>
    <p:extLst>
      <p:ext uri="{BB962C8B-B14F-4D97-AF65-F5344CB8AC3E}">
        <p14:creationId xmlns:p14="http://schemas.microsoft.com/office/powerpoint/2010/main" val="3827011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Pinotage Association was formed in 1995 to increase awareness of the variety, share experience and knowledge with its members, serve as a forum to exchange ideas on production and marketing, and also pinpoint problems and prioritise research. Visit www.pinotage.co.za for more information.</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8</a:t>
            </a:fld>
            <a:endParaRPr lang="en-US" dirty="0"/>
          </a:p>
        </p:txBody>
      </p:sp>
    </p:spTree>
    <p:extLst>
      <p:ext uri="{BB962C8B-B14F-4D97-AF65-F5344CB8AC3E}">
        <p14:creationId xmlns:p14="http://schemas.microsoft.com/office/powerpoint/2010/main" val="3378130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key element of the promotional strategy is the annual ABSA Top Ten Pinotage Competition. This was launched in 1997 and is now well established as one of South Africa’s more prestigious wine competitions.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9</a:t>
            </a:fld>
            <a:endParaRPr lang="en-US" dirty="0"/>
          </a:p>
        </p:txBody>
      </p:sp>
    </p:spTree>
    <p:extLst>
      <p:ext uri="{BB962C8B-B14F-4D97-AF65-F5344CB8AC3E}">
        <p14:creationId xmlns:p14="http://schemas.microsoft.com/office/powerpoint/2010/main" val="644321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Pinotage is the third most planted red-wine variety in South Africa, with total plantings at the end of </a:t>
            </a:r>
            <a:r>
              <a:rPr lang="en-ZA" sz="1200" kern="1200" dirty="0" smtClean="0">
                <a:solidFill>
                  <a:schemeClr val="tx1"/>
                </a:solidFill>
                <a:effectLst/>
                <a:latin typeface="+mn-lt"/>
                <a:ea typeface="+mn-ea"/>
                <a:cs typeface="+mn-cs"/>
              </a:rPr>
              <a:t>2025 </a:t>
            </a:r>
            <a:r>
              <a:rPr lang="en-ZA" sz="1200" kern="1200" dirty="0">
                <a:solidFill>
                  <a:schemeClr val="tx1"/>
                </a:solidFill>
                <a:effectLst/>
                <a:latin typeface="+mn-lt"/>
                <a:ea typeface="+mn-ea"/>
                <a:cs typeface="+mn-cs"/>
              </a:rPr>
              <a:t>accounting for 6 </a:t>
            </a:r>
            <a:r>
              <a:rPr lang="en-ZA" sz="1200" kern="1200" dirty="0" smtClean="0">
                <a:solidFill>
                  <a:schemeClr val="tx1"/>
                </a:solidFill>
                <a:effectLst/>
                <a:latin typeface="+mn-lt"/>
                <a:ea typeface="+mn-ea"/>
                <a:cs typeface="+mn-cs"/>
              </a:rPr>
              <a:t>619 </a:t>
            </a:r>
            <a:r>
              <a:rPr lang="en-ZA" sz="1200" kern="1200" dirty="0">
                <a:solidFill>
                  <a:schemeClr val="tx1"/>
                </a:solidFill>
                <a:effectLst/>
                <a:latin typeface="+mn-lt"/>
                <a:ea typeface="+mn-ea"/>
                <a:cs typeface="+mn-cs"/>
              </a:rPr>
              <a:t>ha (7.6% of the national vineyard).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10</a:t>
            </a:fld>
            <a:endParaRPr lang="en-US" dirty="0"/>
          </a:p>
        </p:txBody>
      </p:sp>
    </p:spTree>
    <p:extLst>
      <p:ext uri="{BB962C8B-B14F-4D97-AF65-F5344CB8AC3E}">
        <p14:creationId xmlns:p14="http://schemas.microsoft.com/office/powerpoint/2010/main" val="398722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most plantings are found in the Swartland, closely followed by Paarl and then Stellenbosch.</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11</a:t>
            </a:fld>
            <a:endParaRPr lang="en-US" dirty="0"/>
          </a:p>
        </p:txBody>
      </p:sp>
    </p:spTree>
    <p:extLst>
      <p:ext uri="{BB962C8B-B14F-4D97-AF65-F5344CB8AC3E}">
        <p14:creationId xmlns:p14="http://schemas.microsoft.com/office/powerpoint/2010/main" val="905966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Unique to South Africa, it can produce complex wines with age but is also often very drinkable when young.</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12</a:t>
            </a:fld>
            <a:endParaRPr lang="en-US" dirty="0"/>
          </a:p>
        </p:txBody>
      </p:sp>
    </p:spTree>
    <p:extLst>
      <p:ext uri="{BB962C8B-B14F-4D97-AF65-F5344CB8AC3E}">
        <p14:creationId xmlns:p14="http://schemas.microsoft.com/office/powerpoint/2010/main" val="3713799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Versatile Pinotage is made in a range of styles, from easy-drinking and fruity to more ambitious well-oaked complex examples that are rich and spicy.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13</a:t>
            </a:fld>
            <a:endParaRPr lang="en-US" dirty="0"/>
          </a:p>
        </p:txBody>
      </p:sp>
    </p:spTree>
    <p:extLst>
      <p:ext uri="{BB962C8B-B14F-4D97-AF65-F5344CB8AC3E}">
        <p14:creationId xmlns:p14="http://schemas.microsoft.com/office/powerpoint/2010/main" val="532555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Pinotage is also used to make Rosé, both still and Cap Classique.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14</a:t>
            </a:fld>
            <a:endParaRPr lang="en-US" dirty="0"/>
          </a:p>
        </p:txBody>
      </p:sp>
    </p:spTree>
    <p:extLst>
      <p:ext uri="{BB962C8B-B14F-4D97-AF65-F5344CB8AC3E}">
        <p14:creationId xmlns:p14="http://schemas.microsoft.com/office/powerpoint/2010/main" val="55349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‘Cape blend’ is an evolving term established by South African wine producers which generally denotes a red blend with Pinotage as a component making up 30 to 70 percent of the wine. Wines entered into the annual ABSA Perold Cape Blends competition must adhere to this requirement.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15</a:t>
            </a:fld>
            <a:endParaRPr lang="en-US" dirty="0"/>
          </a:p>
        </p:txBody>
      </p:sp>
    </p:spTree>
    <p:extLst>
      <p:ext uri="{BB962C8B-B14F-4D97-AF65-F5344CB8AC3E}">
        <p14:creationId xmlns:p14="http://schemas.microsoft.com/office/powerpoint/2010/main" val="2446715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the centre Pinotage is an intense deep ruby to crimson and from fuchsia-purple to brick red on the edge.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16</a:t>
            </a:fld>
            <a:endParaRPr lang="en-US" dirty="0"/>
          </a:p>
        </p:txBody>
      </p:sp>
    </p:spTree>
    <p:extLst>
      <p:ext uri="{BB962C8B-B14F-4D97-AF65-F5344CB8AC3E}">
        <p14:creationId xmlns:p14="http://schemas.microsoft.com/office/powerpoint/2010/main" val="475744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When it comes to the aroma, associations include plum, black cherry, mulberry, strawberry, occasionally raspberry and bramble, sometimes spice and cloves.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17</a:t>
            </a:fld>
            <a:endParaRPr lang="en-US" dirty="0"/>
          </a:p>
        </p:txBody>
      </p:sp>
    </p:spTree>
    <p:extLst>
      <p:ext uri="{BB962C8B-B14F-4D97-AF65-F5344CB8AC3E}">
        <p14:creationId xmlns:p14="http://schemas.microsoft.com/office/powerpoint/2010/main" val="2763054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Wines made from Pinotage</a:t>
            </a:r>
            <a:r>
              <a:rPr lang="en-ZA" sz="1200" kern="1200" baseline="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range from light to full-bodied in weight.</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18</a:t>
            </a:fld>
            <a:endParaRPr lang="en-US" dirty="0"/>
          </a:p>
        </p:txBody>
      </p:sp>
    </p:spTree>
    <p:extLst>
      <p:ext uri="{BB962C8B-B14F-4D97-AF65-F5344CB8AC3E}">
        <p14:creationId xmlns:p14="http://schemas.microsoft.com/office/powerpoint/2010/main" val="2606854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When young, Pinotage is packed with plum and berry flavours, then it softens and develops associations with prune, cherry and cassis, as well as red and black berries.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19</a:t>
            </a:fld>
            <a:endParaRPr lang="en-US" dirty="0"/>
          </a:p>
        </p:txBody>
      </p:sp>
    </p:spTree>
    <p:extLst>
      <p:ext uri="{BB962C8B-B14F-4D97-AF65-F5344CB8AC3E}">
        <p14:creationId xmlns:p14="http://schemas.microsoft.com/office/powerpoint/2010/main" val="439243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terms of flavour profile, Stellenbosch Pinotage typically displays black cherry, plum and black currant fruit with firm tannins.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20</a:t>
            </a:fld>
            <a:endParaRPr lang="en-US" dirty="0"/>
          </a:p>
        </p:txBody>
      </p:sp>
    </p:spTree>
    <p:extLst>
      <p:ext uri="{BB962C8B-B14F-4D97-AF65-F5344CB8AC3E}">
        <p14:creationId xmlns:p14="http://schemas.microsoft.com/office/powerpoint/2010/main" val="80518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More inland areas such as Tulbagh produce wines of even more pronounced dark fruit flavour and are typically very rich and full.</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21</a:t>
            </a:fld>
            <a:endParaRPr lang="en-US" dirty="0"/>
          </a:p>
        </p:txBody>
      </p:sp>
    </p:spTree>
    <p:extLst>
      <p:ext uri="{BB962C8B-B14F-4D97-AF65-F5344CB8AC3E}">
        <p14:creationId xmlns:p14="http://schemas.microsoft.com/office/powerpoint/2010/main" val="1843692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While more maritime areas such as Walker Bay give wines that are more red-fruited, medium bodied and reminiscent of Pinot Noir.</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22</a:t>
            </a:fld>
            <a:endParaRPr lang="en-US" dirty="0"/>
          </a:p>
        </p:txBody>
      </p:sp>
    </p:spTree>
    <p:extLst>
      <p:ext uri="{BB962C8B-B14F-4D97-AF65-F5344CB8AC3E}">
        <p14:creationId xmlns:p14="http://schemas.microsoft.com/office/powerpoint/2010/main" val="1569242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Maturation in oak barrels can add cedar, vanilla and toasted flavours.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23</a:t>
            </a:fld>
            <a:endParaRPr lang="en-US" dirty="0"/>
          </a:p>
        </p:txBody>
      </p:sp>
    </p:spTree>
    <p:extLst>
      <p:ext uri="{BB962C8B-B14F-4D97-AF65-F5344CB8AC3E}">
        <p14:creationId xmlns:p14="http://schemas.microsoft.com/office/powerpoint/2010/main" val="3487961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 well-made Pinotage improves with age and its complexity allows it to mature in the bottle for up to 10 years and more. </a:t>
            </a:r>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24</a:t>
            </a:fld>
            <a:endParaRPr lang="en-US" dirty="0"/>
          </a:p>
        </p:txBody>
      </p:sp>
    </p:spTree>
    <p:extLst>
      <p:ext uri="{BB962C8B-B14F-4D97-AF65-F5344CB8AC3E}">
        <p14:creationId xmlns:p14="http://schemas.microsoft.com/office/powerpoint/2010/main" val="1093586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Pinotage wines go very well with food. Unwooded, medium-bodied and fruity Pinotages go well with lamb, braaied </a:t>
            </a:r>
            <a:r>
              <a:rPr lang="en-ZA" sz="1200" i="1" kern="1200" dirty="0">
                <a:solidFill>
                  <a:schemeClr val="tx1"/>
                </a:solidFill>
                <a:effectLst/>
                <a:latin typeface="+mn-lt"/>
                <a:ea typeface="+mn-ea"/>
                <a:cs typeface="+mn-cs"/>
              </a:rPr>
              <a:t>boerewors </a:t>
            </a:r>
            <a:r>
              <a:rPr lang="en-ZA" sz="1200" kern="1200" dirty="0">
                <a:solidFill>
                  <a:schemeClr val="tx1"/>
                </a:solidFill>
                <a:effectLst/>
                <a:latin typeface="+mn-lt"/>
                <a:ea typeface="+mn-ea"/>
                <a:cs typeface="+mn-cs"/>
              </a:rPr>
              <a:t>(barbecued farmer’s sausage) and game fish, a hearty winter soup, ratatouille, and young cheddar or gouda cheese.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25</a:t>
            </a:fld>
            <a:endParaRPr lang="en-US" dirty="0"/>
          </a:p>
        </p:txBody>
      </p:sp>
    </p:spTree>
    <p:extLst>
      <p:ext uri="{BB962C8B-B14F-4D97-AF65-F5344CB8AC3E}">
        <p14:creationId xmlns:p14="http://schemas.microsoft.com/office/powerpoint/2010/main" val="12229553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Fruity Pinotages also work well with bobotie, lamb curry and spicier dishes. Or try a fruity example with carpaccio or sashimi and sushi, or even chilled with oysters!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26</a:t>
            </a:fld>
            <a:endParaRPr lang="en-US" dirty="0"/>
          </a:p>
        </p:txBody>
      </p:sp>
    </p:spTree>
    <p:extLst>
      <p:ext uri="{BB962C8B-B14F-4D97-AF65-F5344CB8AC3E}">
        <p14:creationId xmlns:p14="http://schemas.microsoft.com/office/powerpoint/2010/main" val="8606478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Wooded, full-bodied Pinotage is the perfect partner to full-flavoured game fish, spare ribs, steak, venison dishes such as ostrich, guinea fowl, kudu and springbok, and osso buco.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091B87B-DF25-1A4C-B32F-EBE0776E43B8}" type="slidenum">
              <a:rPr lang="en-US" smtClean="0"/>
              <a:pPr/>
              <a:t>27</a:t>
            </a:fld>
            <a:endParaRPr lang="en-US" dirty="0"/>
          </a:p>
        </p:txBody>
      </p:sp>
    </p:spTree>
    <p:extLst>
      <p:ext uri="{BB962C8B-B14F-4D97-AF65-F5344CB8AC3E}">
        <p14:creationId xmlns:p14="http://schemas.microsoft.com/office/powerpoint/2010/main" val="1281620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28</a:t>
            </a:fld>
            <a:endParaRPr lang="en-US" dirty="0"/>
          </a:p>
        </p:txBody>
      </p:sp>
    </p:spTree>
    <p:extLst>
      <p:ext uri="{BB962C8B-B14F-4D97-AF65-F5344CB8AC3E}">
        <p14:creationId xmlns:p14="http://schemas.microsoft.com/office/powerpoint/2010/main" val="4199713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29</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 xmlns:a16="http://schemas.microsoft.com/office/drawing/2014/main" id="{B2350D44-672F-9B82-CAFB-1FBB4D3CF41A}"/>
              </a:ext>
            </a:extLst>
          </p:cNvPr>
          <p:cNvSpPr txBox="1"/>
          <p:nvPr userDrawn="1"/>
        </p:nvSpPr>
        <p:spPr>
          <a:xfrm>
            <a:off x="5846107" y="6128985"/>
            <a:ext cx="1605618" cy="408885"/>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Cabernet Sauvignon</a:t>
            </a:r>
          </a:p>
        </p:txBody>
      </p:sp>
      <p:sp>
        <p:nvSpPr>
          <p:cNvPr id="4" name="TextBox 3">
            <a:extLst>
              <a:ext uri="{FF2B5EF4-FFF2-40B4-BE49-F238E27FC236}">
                <a16:creationId xmlns="" xmlns:a16="http://schemas.microsoft.com/office/drawing/2014/main" id="{C168032E-78BF-3D5C-67BB-139B670CB39D}"/>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 xmlns:a16="http://schemas.microsoft.com/office/drawing/2014/main"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 xmlns:a16="http://schemas.microsoft.com/office/drawing/2014/main" id="{CA1A51E5-8DE2-70D1-BE53-358BA4F32781}"/>
              </a:ext>
            </a:extLst>
          </p:cNvPr>
          <p:cNvSpPr txBox="1"/>
          <p:nvPr userDrawn="1"/>
        </p:nvSpPr>
        <p:spPr>
          <a:xfrm>
            <a:off x="5846107" y="6270875"/>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Pinotage</a:t>
            </a:r>
          </a:p>
        </p:txBody>
      </p:sp>
      <p:sp>
        <p:nvSpPr>
          <p:cNvPr id="4" name="TextBox 3">
            <a:extLst>
              <a:ext uri="{FF2B5EF4-FFF2-40B4-BE49-F238E27FC236}">
                <a16:creationId xmlns="" xmlns:a16="http://schemas.microsoft.com/office/drawing/2014/main" id="{24C34764-DBD0-6D56-70A3-53FAEFD29E4A}"/>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 xmlns:a16="http://schemas.microsoft.com/office/drawing/2014/main"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 xmlns:a16="http://schemas.microsoft.com/office/drawing/2014/main" id="{B631FD9A-73B2-FC60-577F-620DFB4F2E97}"/>
              </a:ext>
            </a:extLst>
          </p:cNvPr>
          <p:cNvSpPr txBox="1"/>
          <p:nvPr/>
        </p:nvSpPr>
        <p:spPr>
          <a:xfrm>
            <a:off x="22860" y="4915057"/>
            <a:ext cx="9121140" cy="951543"/>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PINOTAGE</a:t>
            </a:r>
          </a:p>
          <a:p>
            <a:pPr algn="ctr">
              <a:lnSpc>
                <a:spcPct val="100000"/>
              </a:lnSpc>
              <a:spcBef>
                <a:spcPts val="120"/>
              </a:spcBef>
            </a:pP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jpg"/>
          <p:cNvPicPr>
            <a:picLocks noChangeAspect="1"/>
          </p:cNvPicPr>
          <p:nvPr/>
        </p:nvPicPr>
        <p:blipFill>
          <a:blip r:embed="rId3" cstate="screen">
            <a:extLst>
              <a:ext uri="{28A0092B-C50C-407E-A947-70E740481C1C}">
                <a14:useLocalDpi xmlns:a14="http://schemas.microsoft.com/office/drawing/2010/main"/>
              </a:ext>
            </a:extLst>
          </a:blip>
          <a:srcRect l="5357" t="6756" r="5099" b="11862"/>
          <a:stretch>
            <a:fillRect/>
          </a:stretch>
        </p:blipFill>
        <p:spPr>
          <a:xfrm>
            <a:off x="611189" y="368300"/>
            <a:ext cx="7921624" cy="5400675"/>
          </a:xfrm>
          <a:prstGeom prst="rect">
            <a:avLst/>
          </a:prstGeom>
        </p:spPr>
      </p:pic>
    </p:spTree>
    <p:extLst>
      <p:ext uri="{BB962C8B-B14F-4D97-AF65-F5344CB8AC3E}">
        <p14:creationId xmlns:p14="http://schemas.microsoft.com/office/powerpoint/2010/main" val="58497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3.jpg"/>
          <p:cNvPicPr>
            <a:picLocks noChangeAspect="1"/>
          </p:cNvPicPr>
          <p:nvPr/>
        </p:nvPicPr>
        <p:blipFill>
          <a:blip r:embed="rId3" cstate="screen">
            <a:extLst>
              <a:ext uri="{28A0092B-C50C-407E-A947-70E740481C1C}">
                <a14:useLocalDpi xmlns:a14="http://schemas.microsoft.com/office/drawing/2010/main"/>
              </a:ext>
            </a:extLst>
          </a:blip>
          <a:srcRect l="5466" t="7587" r="5338" b="1134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052602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nges.jpg"/>
          <p:cNvPicPr>
            <a:picLocks noChangeAspect="1"/>
          </p:cNvPicPr>
          <p:nvPr/>
        </p:nvPicPr>
        <p:blipFill>
          <a:blip r:embed="rId3" cstate="screen">
            <a:extLst>
              <a:ext uri="{28A0092B-C50C-407E-A947-70E740481C1C}">
                <a14:useLocalDpi xmlns:a14="http://schemas.microsoft.com/office/drawing/2010/main"/>
              </a:ext>
            </a:extLst>
          </a:blip>
          <a:srcRect l="4724" t="8322" r="5502" b="1008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678197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5.jpg"/>
          <p:cNvPicPr>
            <a:picLocks noChangeAspect="1"/>
          </p:cNvPicPr>
          <p:nvPr/>
        </p:nvPicPr>
        <p:blipFill>
          <a:blip r:embed="rId3" cstate="screen">
            <a:extLst>
              <a:ext uri="{28A0092B-C50C-407E-A947-70E740481C1C}">
                <a14:useLocalDpi xmlns:a14="http://schemas.microsoft.com/office/drawing/2010/main"/>
              </a:ext>
            </a:extLst>
          </a:blip>
          <a:srcRect l="5054" t="7113" r="5239" b="1135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064055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6.jpg"/>
          <p:cNvPicPr>
            <a:picLocks noChangeAspect="1"/>
          </p:cNvPicPr>
          <p:nvPr/>
        </p:nvPicPr>
        <p:blipFill>
          <a:blip r:embed="rId3" cstate="screen">
            <a:extLst>
              <a:ext uri="{28A0092B-C50C-407E-A947-70E740481C1C}">
                <a14:useLocalDpi xmlns:a14="http://schemas.microsoft.com/office/drawing/2010/main"/>
              </a:ext>
            </a:extLst>
          </a:blip>
          <a:srcRect l="5247" t="7290" r="4983" b="1112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85578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8.jpg"/>
          <p:cNvPicPr>
            <a:picLocks noChangeAspect="1"/>
          </p:cNvPicPr>
          <p:nvPr/>
        </p:nvPicPr>
        <p:blipFill>
          <a:blip r:embed="rId3" cstate="screen">
            <a:extLst>
              <a:ext uri="{28A0092B-C50C-407E-A947-70E740481C1C}">
                <a14:useLocalDpi xmlns:a14="http://schemas.microsoft.com/office/drawing/2010/main"/>
              </a:ext>
            </a:extLst>
          </a:blip>
          <a:srcRect l="6685" t="6536" r="6670" b="1471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071051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96DAC541-7B7A-43D3-8B79-37D633B846F1}">
                <asvg:svgBlip xmlns="" xmlns:asvg="http://schemas.microsoft.com/office/drawing/2016/SVG/main" r:embed="rId4"/>
              </a:ext>
            </a:extLst>
          </a:blip>
          <a:srcRect l="-6027" t="-7540" r="-7865" b="-6046"/>
          <a:stretch>
            <a:fillRect/>
          </a:stretch>
        </p:blipFill>
        <p:spPr>
          <a:xfrm>
            <a:off x="2453833" y="810227"/>
            <a:ext cx="4305782" cy="4294207"/>
          </a:xfrm>
          <a:prstGeom prst="rect">
            <a:avLst/>
          </a:prstGeom>
        </p:spPr>
      </p:pic>
      <p:sp>
        <p:nvSpPr>
          <p:cNvPr id="7" name="Subtitle 23">
            <a:extLst>
              <a:ext uri="{FF2B5EF4-FFF2-40B4-BE49-F238E27FC236}">
                <a16:creationId xmlns="" xmlns:a16="http://schemas.microsoft.com/office/drawing/2014/main" id="{8F32F3C8-E74D-D13A-3CC1-AE8F34E323DE}"/>
              </a:ext>
            </a:extLst>
          </p:cNvPr>
          <p:cNvSpPr txBox="1">
            <a:spLocks/>
          </p:cNvSpPr>
          <p:nvPr/>
        </p:nvSpPr>
        <p:spPr>
          <a:xfrm>
            <a:off x="807515" y="5625454"/>
            <a:ext cx="5308663" cy="960820"/>
          </a:xfrm>
          <a:prstGeom prst="rect">
            <a:avLst/>
          </a:prstGeom>
        </p:spPr>
        <p:txBody>
          <a:bodyPr wrap="square">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1900"/>
              </a:lnSpc>
              <a:buNone/>
            </a:pPr>
            <a:r>
              <a:rPr lang="en-ZA" sz="1500" spc="-50" dirty="0">
                <a:solidFill>
                  <a:srgbClr val="5C3719"/>
                </a:solidFill>
                <a:latin typeface="Avenir Next LT Pro" panose="020B0504020202020204" pitchFamily="34" charset="77"/>
              </a:rPr>
              <a:t>www. pinotage.co.za</a:t>
            </a:r>
          </a:p>
        </p:txBody>
      </p:sp>
    </p:spTree>
    <p:extLst>
      <p:ext uri="{BB962C8B-B14F-4D97-AF65-F5344CB8AC3E}">
        <p14:creationId xmlns:p14="http://schemas.microsoft.com/office/powerpoint/2010/main" val="2370923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10.jpg"/>
          <p:cNvPicPr>
            <a:picLocks noChangeAspect="1"/>
          </p:cNvPicPr>
          <p:nvPr/>
        </p:nvPicPr>
        <p:blipFill>
          <a:blip r:embed="rId3" cstate="screen">
            <a:extLst>
              <a:ext uri="{28A0092B-C50C-407E-A947-70E740481C1C}">
                <a14:useLocalDpi xmlns:a14="http://schemas.microsoft.com/office/drawing/2010/main"/>
              </a:ext>
            </a:extLst>
          </a:blip>
          <a:srcRect l="4918" t="6960" r="5350" b="1148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88153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11.jpg"/>
          <p:cNvPicPr>
            <a:picLocks noChangeAspect="1"/>
          </p:cNvPicPr>
          <p:nvPr/>
        </p:nvPicPr>
        <p:blipFill>
          <a:blip r:embed="rId3" cstate="screen">
            <a:extLst>
              <a:ext uri="{28A0092B-C50C-407E-A947-70E740481C1C}">
                <a14:useLocalDpi xmlns:a14="http://schemas.microsoft.com/office/drawing/2010/main"/>
              </a:ext>
            </a:extLst>
          </a:blip>
          <a:srcRect l="5106" t="5582" r="4843" b="1257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057408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CF8BC7D9-04FF-884D-3936-34D8E39CDD83}"/>
              </a:ext>
            </a:extLst>
          </p:cNvPr>
          <p:cNvPicPr>
            <a:picLocks noChangeAspect="1"/>
          </p:cNvPicPr>
          <p:nvPr/>
        </p:nvPicPr>
        <p:blipFill>
          <a:blip r:embed="rId3"/>
          <a:srcRect t="15914" r="85455" b="20582"/>
          <a:stretch>
            <a:fillRect/>
          </a:stretch>
        </p:blipFill>
        <p:spPr>
          <a:xfrm>
            <a:off x="426290" y="365760"/>
            <a:ext cx="1749989" cy="5405555"/>
          </a:xfrm>
          <a:prstGeom prst="rect">
            <a:avLst/>
          </a:prstGeom>
        </p:spPr>
      </p:pic>
      <p:pic>
        <p:nvPicPr>
          <p:cNvPr id="7" name="Picture 6">
            <a:extLst>
              <a:ext uri="{FF2B5EF4-FFF2-40B4-BE49-F238E27FC236}">
                <a16:creationId xmlns="" xmlns:a16="http://schemas.microsoft.com/office/drawing/2014/main" id="{1D223970-DFCC-9AD5-8D7C-CA87B9DE2331}"/>
              </a:ext>
            </a:extLst>
          </p:cNvPr>
          <p:cNvPicPr>
            <a:picLocks noChangeAspect="1"/>
          </p:cNvPicPr>
          <p:nvPr/>
        </p:nvPicPr>
        <p:blipFill>
          <a:blip r:embed="rId3"/>
          <a:srcRect l="18434" t="2423" r="2094" b="2533"/>
          <a:stretch>
            <a:fillRect/>
          </a:stretch>
        </p:blipFill>
        <p:spPr>
          <a:xfrm>
            <a:off x="2149934" y="368300"/>
            <a:ext cx="6382879" cy="5400675"/>
          </a:xfrm>
          <a:prstGeom prst="rect">
            <a:avLst/>
          </a:prstGeom>
        </p:spPr>
      </p:pic>
    </p:spTree>
    <p:extLst>
      <p:ext uri="{BB962C8B-B14F-4D97-AF65-F5344CB8AC3E}">
        <p14:creationId xmlns:p14="http://schemas.microsoft.com/office/powerpoint/2010/main" val="764524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13.jpg"/>
          <p:cNvPicPr>
            <a:picLocks noChangeAspect="1"/>
          </p:cNvPicPr>
          <p:nvPr/>
        </p:nvPicPr>
        <p:blipFill>
          <a:blip r:embed="rId3" cstate="screen">
            <a:extLst>
              <a:ext uri="{28A0092B-C50C-407E-A947-70E740481C1C}">
                <a14:useLocalDpi xmlns:a14="http://schemas.microsoft.com/office/drawing/2010/main"/>
              </a:ext>
            </a:extLst>
          </a:blip>
          <a:srcRect l="5275" t="11206" r="4584" b="686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642834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14.jpg"/>
          <p:cNvPicPr>
            <a:picLocks noChangeAspect="1"/>
          </p:cNvPicPr>
          <p:nvPr/>
        </p:nvPicPr>
        <p:blipFill>
          <a:blip r:embed="rId3" cstate="screen">
            <a:extLst>
              <a:ext uri="{28A0092B-C50C-407E-A947-70E740481C1C}">
                <a14:useLocalDpi xmlns:a14="http://schemas.microsoft.com/office/drawing/2010/main"/>
              </a:ext>
            </a:extLst>
          </a:blip>
          <a:srcRect l="5099" t="7150" r="4967" b="1111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011550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15.jpg"/>
          <p:cNvPicPr>
            <a:picLocks noChangeAspect="1"/>
          </p:cNvPicPr>
          <p:nvPr/>
        </p:nvPicPr>
        <p:blipFill>
          <a:blip r:embed="rId3" cstate="screen">
            <a:extLst>
              <a:ext uri="{28A0092B-C50C-407E-A947-70E740481C1C}">
                <a14:useLocalDpi xmlns:a14="http://schemas.microsoft.com/office/drawing/2010/main"/>
              </a:ext>
            </a:extLst>
          </a:blip>
          <a:srcRect l="5223" t="8191" r="4961" b="1017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544360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nges3.jpg"/>
          <p:cNvPicPr>
            <a:picLocks noChangeAspect="1"/>
          </p:cNvPicPr>
          <p:nvPr/>
        </p:nvPicPr>
        <p:blipFill>
          <a:blip r:embed="rId3" cstate="screen">
            <a:extLst>
              <a:ext uri="{28A0092B-C50C-407E-A947-70E740481C1C}">
                <a14:useLocalDpi xmlns:a14="http://schemas.microsoft.com/office/drawing/2010/main"/>
              </a:ext>
            </a:extLst>
          </a:blip>
          <a:srcRect l="8951" t="6401" r="7653" b="1780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43301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17.jpg"/>
          <p:cNvPicPr>
            <a:picLocks noChangeAspect="1"/>
          </p:cNvPicPr>
          <p:nvPr/>
        </p:nvPicPr>
        <p:blipFill>
          <a:blip r:embed="rId3" cstate="screen">
            <a:extLst>
              <a:ext uri="{28A0092B-C50C-407E-A947-70E740481C1C}">
                <a14:useLocalDpi xmlns:a14="http://schemas.microsoft.com/office/drawing/2010/main"/>
              </a:ext>
            </a:extLst>
          </a:blip>
          <a:srcRect l="6670" t="6721" r="6685" b="1452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70847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l="-533" t="2658" r="-2379" b="1846"/>
          <a:stretch>
            <a:fillRect/>
          </a:stretch>
        </p:blipFill>
        <p:spPr>
          <a:xfrm>
            <a:off x="1506532" y="243069"/>
            <a:ext cx="6190785" cy="6007260"/>
          </a:xfrm>
          <a:prstGeom prst="rect">
            <a:avLst/>
          </a:prstGeom>
        </p:spPr>
      </p:pic>
    </p:spTree>
    <p:extLst>
      <p:ext uri="{BB962C8B-B14F-4D97-AF65-F5344CB8AC3E}">
        <p14:creationId xmlns:p14="http://schemas.microsoft.com/office/powerpoint/2010/main" val="652111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ntotageslide 19.jpg"/>
          <p:cNvPicPr>
            <a:picLocks noChangeAspect="1"/>
          </p:cNvPicPr>
          <p:nvPr/>
        </p:nvPicPr>
        <p:blipFill>
          <a:blip r:embed="rId3" cstate="screen">
            <a:extLst>
              <a:ext uri="{28A0092B-C50C-407E-A947-70E740481C1C}">
                <a14:useLocalDpi xmlns:a14="http://schemas.microsoft.com/office/drawing/2010/main"/>
              </a:ext>
            </a:extLst>
          </a:blip>
          <a:srcRect l="5061" t="9983" r="5672" b="888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245826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0.jpg"/>
          <p:cNvPicPr>
            <a:picLocks noChangeAspect="1"/>
          </p:cNvPicPr>
          <p:nvPr/>
        </p:nvPicPr>
        <p:blipFill>
          <a:blip r:embed="rId3" cstate="screen">
            <a:extLst>
              <a:ext uri="{28A0092B-C50C-407E-A947-70E740481C1C}">
                <a14:useLocalDpi xmlns:a14="http://schemas.microsoft.com/office/drawing/2010/main"/>
              </a:ext>
            </a:extLst>
          </a:blip>
          <a:srcRect l="5451" t="7270" r="5305" b="1161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925203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1.jpg"/>
          <p:cNvPicPr>
            <a:picLocks noChangeAspect="1"/>
          </p:cNvPicPr>
          <p:nvPr/>
        </p:nvPicPr>
        <p:blipFill>
          <a:blip r:embed="rId3" cstate="screen">
            <a:extLst>
              <a:ext uri="{28A0092B-C50C-407E-A947-70E740481C1C}">
                <a14:useLocalDpi xmlns:a14="http://schemas.microsoft.com/office/drawing/2010/main"/>
              </a:ext>
            </a:extLst>
          </a:blip>
          <a:srcRect l="5436" t="11316" r="4950" b="723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919048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2.jpg"/>
          <p:cNvPicPr>
            <a:picLocks noChangeAspect="1"/>
          </p:cNvPicPr>
          <p:nvPr/>
        </p:nvPicPr>
        <p:blipFill>
          <a:blip r:embed="rId3" cstate="screen">
            <a:extLst>
              <a:ext uri="{28A0092B-C50C-407E-A947-70E740481C1C}">
                <a14:useLocalDpi xmlns:a14="http://schemas.microsoft.com/office/drawing/2010/main"/>
              </a:ext>
            </a:extLst>
          </a:blip>
          <a:srcRect l="4996" t="10387" r="4345" b="721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196926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3.jpg"/>
          <p:cNvPicPr>
            <a:picLocks noChangeAspect="1"/>
          </p:cNvPicPr>
          <p:nvPr/>
        </p:nvPicPr>
        <p:blipFill>
          <a:blip r:embed="rId3" cstate="screen">
            <a:extLst>
              <a:ext uri="{28A0092B-C50C-407E-A947-70E740481C1C}">
                <a14:useLocalDpi xmlns:a14="http://schemas.microsoft.com/office/drawing/2010/main"/>
              </a:ext>
            </a:extLst>
          </a:blip>
          <a:srcRect l="5188" t="8912" r="5603" b="1000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262381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4.jpg"/>
          <p:cNvPicPr>
            <a:picLocks noChangeAspect="1"/>
          </p:cNvPicPr>
          <p:nvPr/>
        </p:nvPicPr>
        <p:blipFill>
          <a:blip r:embed="rId3" cstate="screen">
            <a:extLst>
              <a:ext uri="{28A0092B-C50C-407E-A947-70E740481C1C}">
                <a14:useLocalDpi xmlns:a14="http://schemas.microsoft.com/office/drawing/2010/main"/>
              </a:ext>
            </a:extLst>
          </a:blip>
          <a:srcRect l="5071" t="8939" r="5465" b="975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055816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5.jpg"/>
          <p:cNvPicPr>
            <a:picLocks noChangeAspect="1"/>
          </p:cNvPicPr>
          <p:nvPr/>
        </p:nvPicPr>
        <p:blipFill>
          <a:blip r:embed="rId3" cstate="screen">
            <a:extLst>
              <a:ext uri="{28A0092B-C50C-407E-A947-70E740481C1C}">
                <a14:useLocalDpi xmlns:a14="http://schemas.microsoft.com/office/drawing/2010/main"/>
              </a:ext>
            </a:extLst>
          </a:blip>
          <a:srcRect l="5301" t="11917" r="5802" b="728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910885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6.jpg"/>
          <p:cNvPicPr>
            <a:picLocks noChangeAspect="1"/>
          </p:cNvPicPr>
          <p:nvPr/>
        </p:nvPicPr>
        <p:blipFill>
          <a:blip r:embed="rId3" cstate="screen">
            <a:extLst>
              <a:ext uri="{28A0092B-C50C-407E-A947-70E740481C1C}">
                <a14:useLocalDpi xmlns:a14="http://schemas.microsoft.com/office/drawing/2010/main"/>
              </a:ext>
            </a:extLst>
          </a:blip>
          <a:srcRect l="5085" t="8960" r="5239" b="953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95809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ntotage27.jpg"/>
          <p:cNvPicPr>
            <a:picLocks noChangeAspect="1"/>
          </p:cNvPicPr>
          <p:nvPr/>
        </p:nvPicPr>
        <p:blipFill>
          <a:blip r:embed="rId3" cstate="screen">
            <a:extLst>
              <a:ext uri="{28A0092B-C50C-407E-A947-70E740481C1C}">
                <a14:useLocalDpi xmlns:a14="http://schemas.microsoft.com/office/drawing/2010/main"/>
              </a:ext>
            </a:extLst>
          </a:blip>
          <a:srcRect l="5088" t="11331" r="5160" b="709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570944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ntotageslide 28.jpg"/>
          <p:cNvPicPr>
            <a:picLocks noChangeAspect="1"/>
          </p:cNvPicPr>
          <p:nvPr/>
        </p:nvPicPr>
        <p:blipFill>
          <a:blip r:embed="rId3" cstate="screen">
            <a:extLst>
              <a:ext uri="{28A0092B-C50C-407E-A947-70E740481C1C}">
                <a14:useLocalDpi xmlns:a14="http://schemas.microsoft.com/office/drawing/2010/main"/>
              </a:ext>
            </a:extLst>
          </a:blip>
          <a:srcRect l="4843" t="7511" r="5106" b="1064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063276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C9E5FF3-BF8C-35CC-267F-9DF8DD1BF314}"/>
              </a:ext>
            </a:extLst>
          </p:cNvPr>
          <p:cNvPicPr>
            <a:picLocks noChangeAspect="1"/>
          </p:cNvPicPr>
          <p:nvPr/>
        </p:nvPicPr>
        <p:blipFill>
          <a:blip r:embed="rId3"/>
          <a:srcRect/>
          <a:stretch/>
        </p:blipFill>
        <p:spPr>
          <a:xfrm>
            <a:off x="-2" y="-2"/>
            <a:ext cx="9144000" cy="6858000"/>
          </a:xfrm>
          <a:prstGeom prst="rect">
            <a:avLst/>
          </a:prstGeom>
        </p:spPr>
      </p:pic>
      <p:sp>
        <p:nvSpPr>
          <p:cNvPr id="3" name="object 20">
            <a:extLst>
              <a:ext uri="{FF2B5EF4-FFF2-40B4-BE49-F238E27FC236}">
                <a16:creationId xmlns="" xmlns:a16="http://schemas.microsoft.com/office/drawing/2014/main" id="{1ACC3694-589B-756B-37B2-A9A464FF23D8}"/>
              </a:ext>
            </a:extLst>
          </p:cNvPr>
          <p:cNvSpPr txBox="1"/>
          <p:nvPr/>
        </p:nvSpPr>
        <p:spPr>
          <a:xfrm>
            <a:off x="611188" y="1528931"/>
            <a:ext cx="7921625" cy="3888244"/>
          </a:xfrm>
          <a:prstGeom prst="rect">
            <a:avLst/>
          </a:prstGeom>
        </p:spPr>
        <p:txBody>
          <a:bodyPr vert="horz" wrap="square" lIns="0" tIns="15240" rIns="0" bIns="0" rtlCol="0">
            <a:spAutoFit/>
          </a:bodyPr>
          <a:lstStyle/>
          <a:p>
            <a:pPr algn="ctr">
              <a:lnSpc>
                <a:spcPct val="100000"/>
              </a:lnSpc>
              <a:spcBef>
                <a:spcPts val="120"/>
              </a:spcBef>
            </a:pPr>
            <a:r>
              <a:rPr lang="en-US" sz="3000" b="1" spc="-65" dirty="0">
                <a:solidFill>
                  <a:srgbClr val="FFFFFF"/>
                </a:solidFill>
                <a:latin typeface="Avenir Next LT Pro Demi" panose="020B0504020202020204" pitchFamily="34" charset="77"/>
                <a:cs typeface="Segoe UI"/>
              </a:rPr>
              <a:t>“Pinotage seems to develop beautifully,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and also consistently, compared to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other varieties. There's earthiness,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forest floor and spice, as well as a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bit of red fruit – a very stable character in Pinotage as it develops.”</a:t>
            </a:r>
          </a:p>
          <a:p>
            <a:pPr algn="ctr">
              <a:lnSpc>
                <a:spcPct val="100000"/>
              </a:lnSpc>
              <a:spcBef>
                <a:spcPts val="120"/>
              </a:spcBef>
            </a:pPr>
            <a:endParaRPr lang="ja-JP" altLang="en-US" sz="3000" spc="-65" dirty="0">
              <a:solidFill>
                <a:srgbClr val="FFFFFF"/>
              </a:solidFill>
              <a:latin typeface="Avenir Next LT Pro" panose="020B0504020202020204" pitchFamily="34" charset="77"/>
              <a:cs typeface="Segoe UI"/>
            </a:endParaRPr>
          </a:p>
          <a:p>
            <a:pPr algn="ctr">
              <a:lnSpc>
                <a:spcPct val="100000"/>
              </a:lnSpc>
              <a:spcBef>
                <a:spcPts val="120"/>
              </a:spcBef>
            </a:pPr>
            <a:r>
              <a:rPr lang="en-US" sz="2000" spc="-65" dirty="0">
                <a:solidFill>
                  <a:srgbClr val="FFFFFF"/>
                </a:solidFill>
                <a:latin typeface="Avenir Next LT Pro" panose="020B0504020202020204" pitchFamily="34" charset="77"/>
                <a:cs typeface="Segoe UI"/>
              </a:rPr>
              <a:t>– Abrie Beeslaar, owner/cellarmaster at  Beeslaar Wines </a:t>
            </a:r>
            <a:br>
              <a:rPr lang="en-US" sz="2000" spc="-65" dirty="0">
                <a:solidFill>
                  <a:srgbClr val="FFFFFF"/>
                </a:solidFill>
                <a:latin typeface="Avenir Next LT Pro" panose="020B0504020202020204" pitchFamily="34" charset="77"/>
                <a:cs typeface="Segoe UI"/>
              </a:rPr>
            </a:br>
            <a:r>
              <a:rPr lang="en-US" sz="2000" spc="-65" dirty="0">
                <a:solidFill>
                  <a:srgbClr val="FFFFFF"/>
                </a:solidFill>
                <a:latin typeface="Avenir Next LT Pro" panose="020B0504020202020204" pitchFamily="34" charset="77"/>
                <a:cs typeface="Segoe UI"/>
              </a:rPr>
              <a:t>and former cellarmaster at Kanonkop</a:t>
            </a:r>
            <a:endParaRPr sz="2000" dirty="0">
              <a:latin typeface="Avenir Next LT Pro" panose="020B0504020202020204" pitchFamily="34" charset="77"/>
              <a:cs typeface="Segoe UI"/>
            </a:endParaRPr>
          </a:p>
        </p:txBody>
      </p:sp>
    </p:spTree>
    <p:extLst>
      <p:ext uri="{BB962C8B-B14F-4D97-AF65-F5344CB8AC3E}">
        <p14:creationId xmlns:p14="http://schemas.microsoft.com/office/powerpoint/2010/main" val="1723972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 xmlns:a16="http://schemas.microsoft.com/office/drawing/2014/main"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10951</TotalTime>
  <Words>743</Words>
  <Application>Microsoft Office PowerPoint</Application>
  <PresentationFormat>On-screen Show (4:3)</PresentationFormat>
  <Paragraphs>62</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277</cp:revision>
  <cp:lastPrinted>2016-05-23T10:12:21Z</cp:lastPrinted>
  <dcterms:created xsi:type="dcterms:W3CDTF">2013-06-26T13:00:34Z</dcterms:created>
  <dcterms:modified xsi:type="dcterms:W3CDTF">2026-07-31T06:47:51Z</dcterms:modified>
</cp:coreProperties>
</file>