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0" r:id="rId9"/>
    <p:sldId id="383" r:id="rId10"/>
    <p:sldId id="384" r:id="rId11"/>
    <p:sldId id="381" r:id="rId12"/>
    <p:sldId id="382" r:id="rId13"/>
    <p:sldId id="393" r:id="rId14"/>
    <p:sldId id="388" r:id="rId15"/>
    <p:sldId id="385" r:id="rId16"/>
    <p:sldId id="386" r:id="rId17"/>
    <p:sldId id="387" r:id="rId18"/>
    <p:sldId id="389" r:id="rId19"/>
    <p:sldId id="390" r:id="rId20"/>
    <p:sldId id="391" r:id="rId21"/>
    <p:sldId id="394" r:id="rId22"/>
    <p:sldId id="395" r:id="rId23"/>
    <p:sldId id="396" r:id="rId24"/>
    <p:sldId id="397" r:id="rId25"/>
    <p:sldId id="398" r:id="rId26"/>
    <p:sldId id="399" r:id="rId27"/>
    <p:sldId id="400" r:id="rId28"/>
    <p:sldId id="401" r:id="rId29"/>
    <p:sldId id="402" r:id="rId30"/>
    <p:sldId id="403" r:id="rId31"/>
    <p:sldId id="285" r:id="rId32"/>
    <p:sldId id="404" r:id="rId33"/>
    <p:sldId id="392" r:id="rId34"/>
    <p:sldId id="363" r:id="rId3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48" autoAdjust="0"/>
    <p:restoredTop sz="95645" autoAdjust="0"/>
  </p:normalViewPr>
  <p:slideViewPr>
    <p:cSldViewPr snapToGrid="0" snapToObjects="1">
      <p:cViewPr>
        <p:scale>
          <a:sx n="60" d="100"/>
          <a:sy n="60" d="100"/>
        </p:scale>
        <p:origin x="-1752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2026-07-27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A61B50E-0335-4401-25E4-56BB6CDAE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6C27C97-4B77-A4F4-5C02-DFA433500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A450984-9F97-F821-4B6D-3F4931351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A616B6E-9AE7-FA21-8EA4-A34BB91B2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47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DB28F4-F2AB-B9CF-EFF7-6F7365C4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1B4AB74-0099-9824-D659-292F6EC7D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40123B7-890B-795D-D8D1-3ED6632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8909403-6B65-4C6C-151B-3282910BB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83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8BB4CB-2106-2537-2860-9E0F88207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ECAA471-7411-ED34-4812-8E8751DB2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1A42C8F-88D7-2F6D-65EE-91ED51AE6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1860DF5-1254-1832-428E-8F3C3B1A3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794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78E301E-B969-7A46-0B42-8A97C9346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F3BB450-D5F3-79E2-DF8C-42A2A01A3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9BA5F45-0451-63FB-9A49-69BC4BD9FC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FDDB24D-B635-D754-BD31-3BA8C06027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127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2DCBA1-9F66-BF40-DE12-8E6393C29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9B3C812-2FFC-C6E9-3F38-38B93759BE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30ADAE4-05DE-15D3-06E7-C86347EEF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BD8DE4B-7575-0936-CD0A-0FF3755961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5927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8CEA983-03F7-81C6-03E8-FF3D72F9F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C8884BD-7060-9B4F-A642-BE420E18A9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57E5751-E963-1127-3FAB-956BAE03C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F61499E-BBDE-CD23-8004-18FEE66CFF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494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01CDD13-C103-32E7-1538-69CD30B3F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DA3A535-4A65-C9C2-AF83-70294CED25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92433C6-80C6-F156-D390-B56E47A38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99EC1DE-BF0A-0DFA-461E-43C97169CC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825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0879C1-04CB-3B70-F1FE-F2C6EAFF4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F44395D-6CE6-13FC-9F25-1A32D608A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8126082C-FB1A-6287-9FB3-AEA1B56ACC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1C6582-3C4E-AC5E-819D-3FED9939F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4482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A6D7BC-BCAE-4245-AD1A-A65900D45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06628F3-F79B-C998-94CB-AA304D73C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0003391-7579-1C8A-1925-079F43C8C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35DDA32-5D06-3F0B-65D2-952F5FFA1B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6541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19286F7-516D-CC58-F8F1-D772E9B48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1998390-BF89-85DC-24A0-A9583199C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2854FB72-6A6A-E49A-AF08-E63C0E4784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6A4E965-BAC0-CC98-14F1-1E40F01E5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6937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C677B81-1EAF-5CEC-A5F3-6BC512ACF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D2E8668-EB6C-0FE1-7FCF-4C57796BB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17E25AB-DF04-C19B-07FB-08F4E4758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CC2EA6-C983-EB09-A2B2-4C595752DE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3506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1ECB1C3-2511-E061-1CD6-A623FC0C8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3C2A81-B6BF-B419-280D-27A10390B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22C945C-DA41-D692-D43D-BB55482CDF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734D1DC-4AEB-5619-FAF3-6FC3DD0BC7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9581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3BC1020-3763-09C2-83E0-930BE3E30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8A2F162-5D31-416A-681F-CDC14B770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806FE21-BCC7-5C8C-9625-A21DEE706E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4096B89-2802-D093-6B58-6EE13A6BA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9627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AF6F15-4785-22D7-9C60-7D4AE28C2E12}"/>
              </a:ext>
            </a:extLst>
          </p:cNvPr>
          <p:cNvSpPr txBox="1"/>
          <p:nvPr userDrawn="1"/>
        </p:nvSpPr>
        <p:spPr>
          <a:xfrm>
            <a:off x="6243029" y="6525261"/>
            <a:ext cx="121187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BREEDE RIVER VALLEY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211977-5EA5-6819-C3F6-489438556569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Robertson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308664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01D3DE8-6B3E-A92C-1FED-3C378B95BBFD}"/>
              </a:ext>
            </a:extLst>
          </p:cNvPr>
          <p:cNvSpPr txBox="1"/>
          <p:nvPr userDrawn="1"/>
        </p:nvSpPr>
        <p:spPr>
          <a:xfrm>
            <a:off x="6243029" y="6525261"/>
            <a:ext cx="1211871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BREEDE RIVER VALLEY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5A10B0-5F35-DD18-5454-B02918871C8F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Robertson</a:t>
            </a:r>
          </a:p>
        </p:txBody>
      </p: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ROBERTSON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FC79A5C-1682-20AC-CF77-D67B4F8B72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2"/>
            <a:ext cx="7921624" cy="9448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Breed River Valley</a:t>
            </a:r>
          </a:p>
        </p:txBody>
      </p:sp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920FA28C-0567-E65F-8D12-19DEF554A2B9}"/>
              </a:ext>
            </a:extLst>
          </p:cNvPr>
          <p:cNvSpPr txBox="1">
            <a:spLocks/>
          </p:cNvSpPr>
          <p:nvPr/>
        </p:nvSpPr>
        <p:spPr>
          <a:xfrm>
            <a:off x="3465878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Breede River Valley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Robertson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Wards: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		</a:t>
            </a:r>
          </a:p>
          <a:p>
            <a:pPr algn="l" defTabSz="360000">
              <a:spcBef>
                <a:spcPts val="1200"/>
              </a:spcBef>
            </a:pP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5C37E3A-CDCC-DD9B-8436-3E947CC93964}"/>
              </a:ext>
            </a:extLst>
          </p:cNvPr>
          <p:cNvSpPr txBox="1"/>
          <p:nvPr/>
        </p:nvSpPr>
        <p:spPr>
          <a:xfrm>
            <a:off x="4658420" y="3352029"/>
            <a:ext cx="3760366" cy="2512743"/>
          </a:xfrm>
          <a:prstGeom prst="rect">
            <a:avLst/>
          </a:prstGeom>
          <a:noFill/>
        </p:spPr>
        <p:txBody>
          <a:bodyPr wrap="square" lIns="0" tIns="0" rIns="0" bIns="0" numCol="2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600" dirty="0" err="1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Agterkliphoogte</a:t>
            </a:r>
            <a:endParaRPr lang="en-US" sz="1600" dirty="0">
              <a:solidFill>
                <a:srgbClr val="5C3719"/>
              </a:solidFill>
              <a:latin typeface="Avenir Next LT Pro Light" panose="020B0304020202020204" pitchFamily="34" charset="77"/>
              <a:cs typeface="Myriad Pro Light"/>
            </a:endParaRP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Ashton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Bonnievale 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Boesmansrivier  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Eilandia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Goedemoed 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Goree </a:t>
            </a:r>
          </a:p>
          <a:p>
            <a:pPr>
              <a:lnSpc>
                <a:spcPct val="120000"/>
              </a:lnSpc>
            </a:pPr>
            <a:endParaRPr lang="en-US" sz="1600" dirty="0">
              <a:solidFill>
                <a:srgbClr val="5C3719"/>
              </a:solidFill>
              <a:latin typeface="Avenir Next LT Pro Light" panose="020B0304020202020204" pitchFamily="34" charset="77"/>
              <a:cs typeface="Myriad Pro Light"/>
            </a:endParaRP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Goudmyn</a:t>
            </a:r>
            <a:b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</a:b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Hoopsrivier 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Klaasvoogds 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Le Chasseur</a:t>
            </a:r>
            <a:b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</a:b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McGregor 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Vinkrivier  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5C3719"/>
                </a:solidFill>
                <a:latin typeface="Avenir Next LT Pro Light" panose="020B0304020202020204" pitchFamily="34" charset="77"/>
                <a:cs typeface="Myriad Pro Light"/>
              </a:rPr>
              <a:t>Zandrivier</a:t>
            </a:r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5F4B1A-5C57-033B-9FD6-C35047381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eedekloof8.jpg">
            <a:extLst>
              <a:ext uri="{FF2B5EF4-FFF2-40B4-BE49-F238E27FC236}">
                <a16:creationId xmlns:a16="http://schemas.microsoft.com/office/drawing/2014/main" xmlns="" id="{F8665D98-0E0F-D1ED-BA4D-2F1054F82E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07" t="6033" r="15229" b="2110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814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D1E13C-C3A9-955F-AB92-45A2A38D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2693D7C-4545-E45B-84AC-BA3D8CA5B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890316"/>
            <a:ext cx="5308664" cy="908050"/>
          </a:xfrm>
        </p:spPr>
        <p:txBody>
          <a:bodyPr>
            <a:normAutofit/>
          </a:bodyPr>
          <a:lstStyle/>
          <a:p>
            <a:r>
              <a:rPr lang="en-ZA" dirty="0"/>
              <a:t>Robertson is dubbed the 'valley of vines and roses'.</a:t>
            </a:r>
          </a:p>
        </p:txBody>
      </p:sp>
      <p:pic>
        <p:nvPicPr>
          <p:cNvPr id="3" name="Picture 2" descr="ROBERTSON9.jpg">
            <a:extLst>
              <a:ext uri="{FF2B5EF4-FFF2-40B4-BE49-F238E27FC236}">
                <a16:creationId xmlns:a16="http://schemas.microsoft.com/office/drawing/2014/main" xmlns="" id="{11F4FE61-36C6-409B-9693-8FEFCECB65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83" t="5841" r="24771" b="3140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24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002B0C-03FB-D160-93FC-B94C62BB9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E4C5DCE-47F2-F17C-97A1-B405F06EE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738995"/>
            <a:ext cx="4466366" cy="1089025"/>
          </a:xfrm>
        </p:spPr>
        <p:txBody>
          <a:bodyPr wrap="square">
            <a:noAutofit/>
          </a:bodyPr>
          <a:lstStyle/>
          <a:p>
            <a:r>
              <a:rPr lang="en-ZA" dirty="0"/>
              <a:t>Its lime-rich soils make the area eminently suitable for racehorse stud farming and also, of course, for winegrowing. Many of the farms have been owned by the same family for generations.</a:t>
            </a:r>
          </a:p>
        </p:txBody>
      </p:sp>
      <p:pic>
        <p:nvPicPr>
          <p:cNvPr id="2" name="Picture 1" descr="ROBERTSON10.jpg">
            <a:extLst>
              <a:ext uri="{FF2B5EF4-FFF2-40B4-BE49-F238E27FC236}">
                <a16:creationId xmlns:a16="http://schemas.microsoft.com/office/drawing/2014/main" xmlns="" id="{B62EAC2D-7F68-B5C1-3096-E2BD675974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37" t="6553" r="12345" b="41574"/>
          <a:stretch>
            <a:fillRect/>
          </a:stretch>
        </p:blipFill>
        <p:spPr>
          <a:xfrm>
            <a:off x="611188" y="368300"/>
            <a:ext cx="7947212" cy="372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94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2CB2524-39DD-25A8-98A9-EC1797CE3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768975"/>
            <a:ext cx="3819805" cy="1019354"/>
          </a:xfrm>
        </p:spPr>
        <p:txBody>
          <a:bodyPr>
            <a:normAutofit/>
          </a:bodyPr>
          <a:lstStyle/>
          <a:p>
            <a:r>
              <a:rPr lang="en-ZA" dirty="0"/>
              <a:t>The Robertson district runs along the Breede River between the Langeberg and </a:t>
            </a:r>
            <a:r>
              <a:rPr lang="en-ZA" dirty="0" err="1"/>
              <a:t>Riviersonderend</a:t>
            </a:r>
            <a:r>
              <a:rPr lang="en-ZA" dirty="0"/>
              <a:t> mountain ranges.</a:t>
            </a:r>
          </a:p>
        </p:txBody>
      </p:sp>
      <p:pic>
        <p:nvPicPr>
          <p:cNvPr id="3" name="Picture 2" descr="ROBERTSON11.jpg">
            <a:extLst>
              <a:ext uri="{FF2B5EF4-FFF2-40B4-BE49-F238E27FC236}">
                <a16:creationId xmlns:a16="http://schemas.microsoft.com/office/drawing/2014/main" xmlns="" id="{CCC8C9F2-55E7-3EB5-5EF1-041DFFFFA5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70" t="6939" r="6685" b="39020"/>
          <a:stretch>
            <a:fillRect/>
          </a:stretch>
        </p:blipFill>
        <p:spPr>
          <a:xfrm>
            <a:off x="611188" y="368300"/>
            <a:ext cx="7921625" cy="370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873593" cy="908050"/>
          </a:xfrm>
        </p:spPr>
        <p:txBody>
          <a:bodyPr/>
          <a:lstStyle/>
          <a:p>
            <a:r>
              <a:rPr lang="en-ZA" dirty="0"/>
              <a:t>The valley offers many attractions and exciting outdoor activities, from river cruises to rafting, hiking and mountain biking.</a:t>
            </a:r>
          </a:p>
        </p:txBody>
      </p:sp>
      <p:pic>
        <p:nvPicPr>
          <p:cNvPr id="2" name="Picture 1" descr="ROBERTSON12.jpg">
            <a:extLst>
              <a:ext uri="{FF2B5EF4-FFF2-40B4-BE49-F238E27FC236}">
                <a16:creationId xmlns:a16="http://schemas.microsoft.com/office/drawing/2014/main" xmlns="" id="{7FCB2C33-77A9-315D-6351-BF8CE2925F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925" t="6219" r="6165" b="21155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102193" cy="908050"/>
          </a:xfrm>
        </p:spPr>
        <p:txBody>
          <a:bodyPr>
            <a:normAutofit/>
          </a:bodyPr>
          <a:lstStyle/>
          <a:p>
            <a:r>
              <a:rPr lang="en-ZA" dirty="0"/>
              <a:t>The broad river with its early morning mists is the lifeblood of this lower rainfall district.</a:t>
            </a:r>
          </a:p>
        </p:txBody>
      </p:sp>
      <p:pic>
        <p:nvPicPr>
          <p:cNvPr id="3" name="Picture 2" descr="ROBERTSON slide 13.jpg">
            <a:extLst>
              <a:ext uri="{FF2B5EF4-FFF2-40B4-BE49-F238E27FC236}">
                <a16:creationId xmlns:a16="http://schemas.microsoft.com/office/drawing/2014/main" xmlns="" id="{07321207-CF88-D332-A4EC-84DCF78C2E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57" t="6891" r="7933" b="2284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ZA" sz="1500" dirty="0">
                <a:solidFill>
                  <a:srgbClr val="5C3719"/>
                </a:solidFill>
                <a:latin typeface="Avenir Next LT Pro" panose="020B0504020202020204" pitchFamily="34" charset="77"/>
              </a:rPr>
              <a:t>It has an average annual rainfall of around 280–400 mm.   </a:t>
            </a:r>
          </a:p>
          <a:p>
            <a:pPr algn="l"/>
            <a:endParaRPr lang="en-ZA" sz="1500" dirty="0">
              <a:solidFill>
                <a:srgbClr val="5C3719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8149328-4664-4A0A-E49A-4CF3DFD37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6522" r="12577" b="2140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871572"/>
            <a:ext cx="3833252" cy="908050"/>
          </a:xfrm>
        </p:spPr>
        <p:txBody>
          <a:bodyPr>
            <a:normAutofit/>
          </a:bodyPr>
          <a:lstStyle/>
          <a:p>
            <a:r>
              <a:rPr lang="en-ZA" dirty="0"/>
              <a:t>The valley is characterised by extreme differences in day and night temperatures.</a:t>
            </a:r>
          </a:p>
        </p:txBody>
      </p:sp>
      <p:pic>
        <p:nvPicPr>
          <p:cNvPr id="2" name="Picture 1" descr="ROBERTSON slide 15.jpg">
            <a:extLst>
              <a:ext uri="{FF2B5EF4-FFF2-40B4-BE49-F238E27FC236}">
                <a16:creationId xmlns:a16="http://schemas.microsoft.com/office/drawing/2014/main" xmlns="" id="{4CC15786-228B-45C5-B1C5-DC77A16DDF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143" t="6495" r="11086" b="25548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852967"/>
            <a:ext cx="3860146" cy="908050"/>
          </a:xfrm>
        </p:spPr>
        <p:txBody>
          <a:bodyPr>
            <a:normAutofit/>
          </a:bodyPr>
          <a:lstStyle/>
          <a:p>
            <a:r>
              <a:rPr lang="en-ZA" dirty="0"/>
              <a:t>Although summer temperatures can be high, cooling south-easterly winds channel moisture-laden air into the valley.</a:t>
            </a:r>
          </a:p>
        </p:txBody>
      </p:sp>
      <p:pic>
        <p:nvPicPr>
          <p:cNvPr id="2" name="Picture 1" descr="ROBERTSON16.jpg">
            <a:extLst>
              <a:ext uri="{FF2B5EF4-FFF2-40B4-BE49-F238E27FC236}">
                <a16:creationId xmlns:a16="http://schemas.microsoft.com/office/drawing/2014/main" xmlns="" id="{6998993B-AFFC-2A06-4D8C-87683DB4E9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82" t="8125" r="5111" b="32278"/>
          <a:stretch>
            <a:fillRect/>
          </a:stretch>
        </p:blipFill>
        <p:spPr>
          <a:xfrm>
            <a:off x="611188" y="368300"/>
            <a:ext cx="7921625" cy="393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ZA" dirty="0"/>
              <a:t>The mean February temperature is 23⁰C. 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51FEB98-05D0-C9AD-7F39-044FA18AA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t="6932" r="6670" b="30192"/>
          <a:stretch>
            <a:fillRect/>
          </a:stretch>
        </p:blipFill>
        <p:spPr>
          <a:xfrm>
            <a:off x="611188" y="368300"/>
            <a:ext cx="7921625" cy="431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806358" cy="908050"/>
          </a:xfrm>
        </p:spPr>
        <p:txBody>
          <a:bodyPr/>
          <a:lstStyle/>
          <a:p>
            <a:r>
              <a:rPr lang="en-ZA" dirty="0"/>
              <a:t>The district of Robertson incorporates several wards.</a:t>
            </a:r>
          </a:p>
        </p:txBody>
      </p:sp>
      <p:pic>
        <p:nvPicPr>
          <p:cNvPr id="2" name="Picture 1" descr="ROBERTSON slide 18.jpg">
            <a:extLst>
              <a:ext uri="{FF2B5EF4-FFF2-40B4-BE49-F238E27FC236}">
                <a16:creationId xmlns:a16="http://schemas.microsoft.com/office/drawing/2014/main" xmlns="" id="{1D7B4BBE-07C7-A4D8-B1BF-1C05FD7CCB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78" t="6553" r="11175" b="21122"/>
          <a:stretch>
            <a:fillRect/>
          </a:stretch>
        </p:blipFill>
        <p:spPr>
          <a:xfrm>
            <a:off x="611188" y="368300"/>
            <a:ext cx="7921626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These reflect the variety of unique environments, a result of the soil diversity in the valley.</a:t>
            </a:r>
          </a:p>
        </p:txBody>
      </p:sp>
      <p:pic>
        <p:nvPicPr>
          <p:cNvPr id="2" name="Picture 1" descr="ROBERTSON19.jpg">
            <a:extLst>
              <a:ext uri="{FF2B5EF4-FFF2-40B4-BE49-F238E27FC236}">
                <a16:creationId xmlns:a16="http://schemas.microsoft.com/office/drawing/2014/main" xmlns="" id="{5EC616BF-C1E8-EC8B-2FF9-E56DC80CED6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54" t="5973" r="6084" b="2235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  <p:pic>
        <p:nvPicPr>
          <p:cNvPr id="4" name="Picture 3" descr="ROBERTSON19.jpg">
            <a:extLst>
              <a:ext uri="{FF2B5EF4-FFF2-40B4-BE49-F238E27FC236}">
                <a16:creationId xmlns:a16="http://schemas.microsoft.com/office/drawing/2014/main" xmlns="" id="{CE6E4A40-FB33-ABB5-3A5E-74FC48AEFB7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58" t="5973" r="66198" b="22351"/>
          <a:stretch>
            <a:fillRect/>
          </a:stretch>
        </p:blipFill>
        <p:spPr>
          <a:xfrm>
            <a:off x="611188" y="368300"/>
            <a:ext cx="2616106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9D0EAB-DDF3-CF5A-EA11-7881166EA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19470"/>
            <a:ext cx="3456734" cy="908050"/>
          </a:xfrm>
        </p:spPr>
        <p:txBody>
          <a:bodyPr>
            <a:noAutofit/>
          </a:bodyPr>
          <a:lstStyle/>
          <a:p>
            <a:r>
              <a:rPr lang="en-ZA" dirty="0"/>
              <a:t>This winegrowing area features three main soil types.</a:t>
            </a:r>
          </a:p>
        </p:txBody>
      </p:sp>
      <p:pic>
        <p:nvPicPr>
          <p:cNvPr id="2" name="Picture 1" descr="ROBERTSON20.jpg">
            <a:extLst>
              <a:ext uri="{FF2B5EF4-FFF2-40B4-BE49-F238E27FC236}">
                <a16:creationId xmlns:a16="http://schemas.microsoft.com/office/drawing/2014/main" xmlns="" id="{FDFED815-9482-F04B-4DFD-D2B173BD86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545" t="6354" r="6121" b="2154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960922E-4AF7-475B-DE2D-D4BC7ED84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BERTSON21.jpg">
            <a:extLst>
              <a:ext uri="{FF2B5EF4-FFF2-40B4-BE49-F238E27FC236}">
                <a16:creationId xmlns:a16="http://schemas.microsoft.com/office/drawing/2014/main" xmlns="" id="{09681350-05B7-469D-42DE-9989080D232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78" t="6207" r="8758" b="21298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96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DD6014-580F-CDB0-157A-052CB244F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5DF0059F-EEAC-1FC0-B588-B4FF11DDDB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40597" cy="908050"/>
          </a:xfrm>
        </p:spPr>
        <p:txBody>
          <a:bodyPr>
            <a:noAutofit/>
          </a:bodyPr>
          <a:lstStyle/>
          <a:p>
            <a:r>
              <a:rPr lang="en-ZA" dirty="0"/>
              <a:t>Dark-coloured, light-textured, humid alluvial soils on the lower riverine terraces which induce vigorous growth.</a:t>
            </a:r>
          </a:p>
        </p:txBody>
      </p:sp>
      <p:pic>
        <p:nvPicPr>
          <p:cNvPr id="2" name="Picture 1" descr="ROBERTSON22.jpg">
            <a:extLst>
              <a:ext uri="{FF2B5EF4-FFF2-40B4-BE49-F238E27FC236}">
                <a16:creationId xmlns:a16="http://schemas.microsoft.com/office/drawing/2014/main" xmlns="" id="{534E6EA0-FF8D-30B8-225B-68FBF1B087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25" t="18870" r="12140" b="36581"/>
          <a:stretch>
            <a:fillRect/>
          </a:stretch>
        </p:blipFill>
        <p:spPr>
          <a:xfrm>
            <a:off x="611188" y="368300"/>
            <a:ext cx="7921625" cy="350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694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767C04-FF78-A369-C775-5D9FE9799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29C9E322-4432-6959-9A37-0CE00E778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264713" cy="908050"/>
          </a:xfrm>
        </p:spPr>
        <p:txBody>
          <a:bodyPr>
            <a:noAutofit/>
          </a:bodyPr>
          <a:lstStyle/>
          <a:p>
            <a:r>
              <a:rPr lang="en-ZA" dirty="0"/>
              <a:t>Reddish-brown, heavy-textured soils, often calcareous, on older, higher terraces which, depending on the salt content and structure, also promote vigorous growth of vines.</a:t>
            </a:r>
          </a:p>
        </p:txBody>
      </p:sp>
      <p:pic>
        <p:nvPicPr>
          <p:cNvPr id="3" name="Picture 2" descr="ROBERTSON23.jpg">
            <a:extLst>
              <a:ext uri="{FF2B5EF4-FFF2-40B4-BE49-F238E27FC236}">
                <a16:creationId xmlns:a16="http://schemas.microsoft.com/office/drawing/2014/main" xmlns="" id="{7CEB2F66-16FC-FD25-6414-E0D9EA97E90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62" t="5954" r="14578" b="39000"/>
          <a:stretch>
            <a:fillRect/>
          </a:stretch>
        </p:blipFill>
        <p:spPr>
          <a:xfrm>
            <a:off x="611188" y="368300"/>
            <a:ext cx="7921625" cy="423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279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C2B69EC-49CF-C7EE-1934-FD52C95B6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1B2088-EEF9-8ED3-9525-140C0384E4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3863616" cy="908050"/>
          </a:xfrm>
        </p:spPr>
        <p:txBody>
          <a:bodyPr>
            <a:noAutofit/>
          </a:bodyPr>
          <a:lstStyle/>
          <a:p>
            <a:r>
              <a:rPr lang="en-ZA" dirty="0"/>
              <a:t>And relatively shallow soils on </a:t>
            </a:r>
            <a:r>
              <a:rPr lang="en-ZA" dirty="0" err="1"/>
              <a:t>Bokkeveld</a:t>
            </a:r>
            <a:r>
              <a:rPr lang="en-ZA" dirty="0"/>
              <a:t> shale which induce moderate vigour and yields if properly prepared.</a:t>
            </a:r>
          </a:p>
        </p:txBody>
      </p:sp>
      <p:pic>
        <p:nvPicPr>
          <p:cNvPr id="2" name="Picture 1" descr="ROBERTSON24.jpg">
            <a:extLst>
              <a:ext uri="{FF2B5EF4-FFF2-40B4-BE49-F238E27FC236}">
                <a16:creationId xmlns:a16="http://schemas.microsoft.com/office/drawing/2014/main" xmlns="" id="{5AF661DF-D9FA-1DA0-822B-B662E42254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555" r="6670" b="32719"/>
          <a:stretch>
            <a:fillRect/>
          </a:stretch>
        </p:blipFill>
        <p:spPr>
          <a:xfrm>
            <a:off x="611188" y="368300"/>
            <a:ext cx="7921625" cy="4233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014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1274D80-74B3-1919-6215-E60679793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1D0A0A4-1642-34D8-D633-2C2862957A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3952106" cy="908050"/>
          </a:xfrm>
        </p:spPr>
        <p:txBody>
          <a:bodyPr>
            <a:noAutofit/>
          </a:bodyPr>
          <a:lstStyle/>
          <a:p>
            <a:r>
              <a:rPr lang="en-ZA" dirty="0"/>
              <a:t>Robertson has the third-most hectarage of vineyard plantings in South Africa.</a:t>
            </a:r>
          </a:p>
        </p:txBody>
      </p:sp>
      <p:pic>
        <p:nvPicPr>
          <p:cNvPr id="3" name="Picture 2" descr="ROBERTSON25.jpg">
            <a:extLst>
              <a:ext uri="{FF2B5EF4-FFF2-40B4-BE49-F238E27FC236}">
                <a16:creationId xmlns:a16="http://schemas.microsoft.com/office/drawing/2014/main" xmlns="" id="{9CACB19E-931E-37CE-DD99-BA3609CD74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741" t="6478" r="6107" b="21579"/>
          <a:stretch>
            <a:fillRect/>
          </a:stretch>
        </p:blipFill>
        <p:spPr>
          <a:xfrm>
            <a:off x="611188" y="368299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199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DB73451-71E3-BEEA-B5DE-7A3000CB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44E3961-B6AC-B6DC-0A8A-1FD1B1F29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4444396" cy="908050"/>
          </a:xfrm>
        </p:spPr>
        <p:txBody>
          <a:bodyPr>
            <a:noAutofit/>
          </a:bodyPr>
          <a:lstStyle/>
          <a:p>
            <a:r>
              <a:rPr lang="en-ZA" dirty="0"/>
              <a:t>Plantings of </a:t>
            </a:r>
            <a:r>
              <a:rPr lang="en-ZA" dirty="0"/>
              <a:t>Sauvignon Blanc </a:t>
            </a:r>
            <a:r>
              <a:rPr lang="en-ZA" dirty="0" smtClean="0"/>
              <a:t>account </a:t>
            </a:r>
            <a:r>
              <a:rPr lang="en-ZA" dirty="0"/>
              <a:t>for the most hectarage of white-wine varieties, followed </a:t>
            </a:r>
            <a:r>
              <a:rPr lang="en-ZA" dirty="0"/>
              <a:t>by </a:t>
            </a:r>
            <a:r>
              <a:rPr lang="en-ZA" dirty="0" err="1" smtClean="0"/>
              <a:t>Colombard</a:t>
            </a:r>
            <a:r>
              <a:rPr lang="en-ZA" dirty="0" smtClean="0"/>
              <a:t> </a:t>
            </a:r>
            <a:r>
              <a:rPr lang="en-ZA" dirty="0"/>
              <a:t>, </a:t>
            </a:r>
            <a:r>
              <a:rPr lang="en-ZA" dirty="0"/>
              <a:t>Chardonnay and Chenin Blanc.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AFED031-2848-D6DA-93EE-E650D8F2F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6" t="6178" r="9866" b="37224"/>
          <a:stretch>
            <a:fillRect/>
          </a:stretch>
        </p:blipFill>
        <p:spPr>
          <a:xfrm>
            <a:off x="611188" y="368300"/>
            <a:ext cx="7921625" cy="443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4560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C1104D4-2029-9530-2903-75333ED70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0DDA832-5769-4843-B5F2-DC38AA69A8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4837010" cy="908050"/>
          </a:xfrm>
        </p:spPr>
        <p:txBody>
          <a:bodyPr>
            <a:noAutofit/>
          </a:bodyPr>
          <a:lstStyle/>
          <a:p>
            <a:r>
              <a:rPr lang="en-ZA" dirty="0"/>
              <a:t>The most widely planted red-wine variety is Cabernet Sauvignon, followed by </a:t>
            </a:r>
            <a:r>
              <a:rPr lang="en-ZA" dirty="0" smtClean="0"/>
              <a:t>Pinotage and Shiraz.</a:t>
            </a:r>
            <a:endParaRPr lang="en-ZA" dirty="0"/>
          </a:p>
          <a:p>
            <a:endParaRPr lang="en-ZA" dirty="0"/>
          </a:p>
        </p:txBody>
      </p:sp>
      <p:pic>
        <p:nvPicPr>
          <p:cNvPr id="3" name="Picture 2" descr="ROBERTSON27.jpg">
            <a:extLst>
              <a:ext uri="{FF2B5EF4-FFF2-40B4-BE49-F238E27FC236}">
                <a16:creationId xmlns:a16="http://schemas.microsoft.com/office/drawing/2014/main" xmlns="" id="{5A8503CD-2EC7-1CD3-E470-071AFA09DE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132" t="6215" r="12330" b="36645"/>
          <a:stretch>
            <a:fillRect/>
          </a:stretch>
        </p:blipFill>
        <p:spPr>
          <a:xfrm>
            <a:off x="611188" y="368299"/>
            <a:ext cx="7921625" cy="443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079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FDFF05D-F26E-7BC5-8DAD-2B90CD00F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E5DEB23-8DBF-F59C-8E61-0333877FBE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4837010" cy="908050"/>
          </a:xfrm>
        </p:spPr>
        <p:txBody>
          <a:bodyPr>
            <a:noAutofit/>
          </a:bodyPr>
          <a:lstStyle/>
          <a:p>
            <a:r>
              <a:rPr lang="en-ZA" dirty="0"/>
              <a:t>Robertson is renowned for the quality of its wines.</a:t>
            </a:r>
          </a:p>
        </p:txBody>
      </p:sp>
      <p:pic>
        <p:nvPicPr>
          <p:cNvPr id="2" name="Picture 1" descr="ROBERTSON28.jpg">
            <a:extLst>
              <a:ext uri="{FF2B5EF4-FFF2-40B4-BE49-F238E27FC236}">
                <a16:creationId xmlns:a16="http://schemas.microsoft.com/office/drawing/2014/main" xmlns="" id="{A3DAF795-7014-94DB-7161-9D00698310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02" t="6407" r="7653" b="39107"/>
          <a:stretch>
            <a:fillRect/>
          </a:stretch>
        </p:blipFill>
        <p:spPr>
          <a:xfrm>
            <a:off x="611188" y="368300"/>
            <a:ext cx="7921625" cy="389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02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0791AB7-7C6C-378E-BBD8-718FBEA0C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9F715AF-A6CA-CA4B-48E9-4C7B903ADC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4668173" cy="908050"/>
          </a:xfrm>
        </p:spPr>
        <p:txBody>
          <a:bodyPr>
            <a:noAutofit/>
          </a:bodyPr>
          <a:lstStyle/>
          <a:p>
            <a:r>
              <a:rPr lang="en-ZA" dirty="0"/>
              <a:t>Traditionally considered white-wine territory, the district is known mainly for its Chardonnay and more recently for the quality of its Sauvignon Blanc.</a:t>
            </a:r>
          </a:p>
        </p:txBody>
      </p:sp>
      <p:pic>
        <p:nvPicPr>
          <p:cNvPr id="2" name="Picture 1" descr="ROBERTSON29.jpg">
            <a:extLst>
              <a:ext uri="{FF2B5EF4-FFF2-40B4-BE49-F238E27FC236}">
                <a16:creationId xmlns:a16="http://schemas.microsoft.com/office/drawing/2014/main" xmlns="" id="{5DF340FA-BD0B-C08C-6040-6806977DDF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370" r="6670" b="37850"/>
          <a:stretch>
            <a:fillRect/>
          </a:stretch>
        </p:blipFill>
        <p:spPr>
          <a:xfrm>
            <a:off x="611188" y="368301"/>
            <a:ext cx="7921625" cy="389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3934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DA7389-C0A7-552F-A5D6-7C41D84D3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5757A329-BFD5-13C3-2F35-2D67AA1C3E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4188080" cy="908050"/>
          </a:xfrm>
        </p:spPr>
        <p:txBody>
          <a:bodyPr>
            <a:noAutofit/>
          </a:bodyPr>
          <a:lstStyle/>
          <a:p>
            <a:r>
              <a:rPr lang="en-ZA" dirty="0"/>
              <a:t>Robertson it is also increasingly being recognised for its fine red wines, particularly Cabernet Sauvignon and Shiraz.</a:t>
            </a:r>
          </a:p>
        </p:txBody>
      </p:sp>
      <p:pic>
        <p:nvPicPr>
          <p:cNvPr id="2" name="Picture 1" descr="ROBERTSON30.jpg">
            <a:extLst>
              <a:ext uri="{FF2B5EF4-FFF2-40B4-BE49-F238E27FC236}">
                <a16:creationId xmlns:a16="http://schemas.microsoft.com/office/drawing/2014/main" xmlns="" id="{0EFDD968-7508-7374-EB5D-AF7F8BB646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5370" r="6670" b="37853"/>
          <a:stretch>
            <a:fillRect/>
          </a:stretch>
        </p:blipFill>
        <p:spPr>
          <a:xfrm>
            <a:off x="611188" y="368300"/>
            <a:ext cx="7921625" cy="38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162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BERTSON31.jpg">
            <a:extLst>
              <a:ext uri="{FF2B5EF4-FFF2-40B4-BE49-F238E27FC236}">
                <a16:creationId xmlns:a16="http://schemas.microsoft.com/office/drawing/2014/main" xmlns="" id="{4A230512-C0A4-BF3C-9B00-03D23EB4C07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15" t="5910" r="67793" b="29112"/>
          <a:stretch>
            <a:fillRect/>
          </a:stretch>
        </p:blipFill>
        <p:spPr>
          <a:xfrm>
            <a:off x="611189" y="368300"/>
            <a:ext cx="2957511" cy="5400675"/>
          </a:xfrm>
          <a:prstGeom prst="rect">
            <a:avLst/>
          </a:prstGeom>
        </p:spPr>
      </p:pic>
      <p:pic>
        <p:nvPicPr>
          <p:cNvPr id="4" name="Picture 3" descr="ROBERTSON31.jpg">
            <a:extLst>
              <a:ext uri="{FF2B5EF4-FFF2-40B4-BE49-F238E27FC236}">
                <a16:creationId xmlns:a16="http://schemas.microsoft.com/office/drawing/2014/main" xmlns="" id="{8822A7AE-9B9C-F804-C38F-6387EDB10E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982" t="5868" r="11852" b="30891"/>
          <a:stretch>
            <a:fillRect/>
          </a:stretch>
        </p:blipFill>
        <p:spPr>
          <a:xfrm>
            <a:off x="3390900" y="368300"/>
            <a:ext cx="5141913" cy="5400675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A330C32A-57BA-8487-BAD4-1C581F9F42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The district also produces stand-out Cap </a:t>
            </a:r>
            <a:r>
              <a:rPr lang="en-GB" dirty="0" err="1"/>
              <a:t>Classiques</a:t>
            </a:r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32241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797B17-3D52-D199-B13A-6FA6EB4CF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xmlns="" id="{C48D6210-A2C4-F46D-017C-FDAC304CD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149559" cy="908050"/>
          </a:xfrm>
        </p:spPr>
        <p:txBody>
          <a:bodyPr/>
          <a:lstStyle/>
          <a:p>
            <a:r>
              <a:rPr lang="en-ZA" dirty="0"/>
              <a:t>As well as the distinctive fortified dessert wines for which it was originally famed.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B0B083A-D124-7F1A-4DA7-7EC2C0F11296}"/>
              </a:ext>
            </a:extLst>
          </p:cNvPr>
          <p:cNvSpPr txBox="1"/>
          <p:nvPr/>
        </p:nvSpPr>
        <p:spPr>
          <a:xfrm>
            <a:off x="2702257" y="-5322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2" name="Picture 1" descr="ROBERTSON32.jpg">
            <a:extLst>
              <a:ext uri="{FF2B5EF4-FFF2-40B4-BE49-F238E27FC236}">
                <a16:creationId xmlns:a16="http://schemas.microsoft.com/office/drawing/2014/main" xmlns="" id="{EB341CB8-4088-FA35-539E-E2AE8B2009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18" t="6545" r="7818" b="38422"/>
          <a:stretch>
            <a:fillRect/>
          </a:stretch>
        </p:blipFill>
        <p:spPr>
          <a:xfrm>
            <a:off x="611188" y="368300"/>
            <a:ext cx="7921625" cy="387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14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2" name="Picture 1" descr="ROBERTSON33.jpg">
            <a:extLst>
              <a:ext uri="{FF2B5EF4-FFF2-40B4-BE49-F238E27FC236}">
                <a16:creationId xmlns:a16="http://schemas.microsoft.com/office/drawing/2014/main" xmlns="" id="{481A821D-1924-E4F8-EE16-C37C79DB307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62" t="6263" r="8948" b="21852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E84704-A50E-5487-F7BD-E16CB72EF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-2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10987</TotalTime>
  <Words>527</Words>
  <Application>Microsoft Office PowerPoint</Application>
  <PresentationFormat>On-screen Show (4:3)</PresentationFormat>
  <Paragraphs>84</Paragraphs>
  <Slides>34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275</cp:revision>
  <cp:lastPrinted>2016-05-23T10:12:21Z</cp:lastPrinted>
  <dcterms:created xsi:type="dcterms:W3CDTF">2013-06-26T13:00:34Z</dcterms:created>
  <dcterms:modified xsi:type="dcterms:W3CDTF">2026-07-27T06:53:31Z</dcterms:modified>
</cp:coreProperties>
</file>