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handoutMasterIdLst>
    <p:handoutMasterId r:id="rId24"/>
  </p:handoutMasterIdLst>
  <p:sldIdLst>
    <p:sldId id="256" r:id="rId2"/>
    <p:sldId id="257" r:id="rId3"/>
    <p:sldId id="258" r:id="rId4"/>
    <p:sldId id="259" r:id="rId5"/>
    <p:sldId id="260" r:id="rId6"/>
    <p:sldId id="261" r:id="rId7"/>
    <p:sldId id="263" r:id="rId8"/>
    <p:sldId id="264" r:id="rId9"/>
    <p:sldId id="265" r:id="rId10"/>
    <p:sldId id="266" r:id="rId11"/>
    <p:sldId id="388" r:id="rId12"/>
    <p:sldId id="268" r:id="rId13"/>
    <p:sldId id="269" r:id="rId14"/>
    <p:sldId id="270" r:id="rId15"/>
    <p:sldId id="271" r:id="rId16"/>
    <p:sldId id="272" r:id="rId17"/>
    <p:sldId id="273" r:id="rId18"/>
    <p:sldId id="274" r:id="rId19"/>
    <p:sldId id="275" r:id="rId20"/>
    <p:sldId id="387" r:id="rId21"/>
    <p:sldId id="363" r:id="rId22"/>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6"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dsaye" initial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719"/>
    <a:srgbClr val="7E112B"/>
    <a:srgbClr val="FFCB27"/>
    <a:srgbClr val="F58220"/>
    <a:srgbClr val="8F8944"/>
    <a:srgbClr val="4C80B0"/>
    <a:srgbClr val="78B16D"/>
    <a:srgbClr val="B20F23"/>
    <a:srgbClr val="0099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8637FC-68CE-4EC1-9202-09ED15649CAB}" v="2" dt="2019-06-28T08:37:27.7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84" autoAdjust="0"/>
    <p:restoredTop sz="85682" autoAdjust="0"/>
  </p:normalViewPr>
  <p:slideViewPr>
    <p:cSldViewPr snapToGrid="0" snapToObjects="1">
      <p:cViewPr>
        <p:scale>
          <a:sx n="69" d="100"/>
          <a:sy n="69" d="100"/>
        </p:scale>
        <p:origin x="-1356" y="6"/>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notesViewPr>
    <p:cSldViewPr snapToGrid="0" snapToObjects="1" showGuides="1">
      <p:cViewPr varScale="1">
        <p:scale>
          <a:sx n="110" d="100"/>
          <a:sy n="110" d="100"/>
        </p:scale>
        <p:origin x="2496" y="19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CBC6BE3-D50D-403D-8967-FD6C4940A126}" type="datetimeFigureOut">
              <a:rPr lang="en-ZA" smtClean="0"/>
              <a:pPr/>
              <a:t>2026-07-31</a:t>
            </a:fld>
            <a:endParaRPr lang="en-ZA"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341AFD1-AD3B-498F-B42A-140D6ABE565B}" type="slidenum">
              <a:rPr lang="en-ZA" smtClean="0"/>
              <a:pPr/>
              <a:t>‹#›</a:t>
            </a:fld>
            <a:endParaRPr lang="en-ZA" dirty="0"/>
          </a:p>
        </p:txBody>
      </p:sp>
    </p:spTree>
    <p:extLst>
      <p:ext uri="{BB962C8B-B14F-4D97-AF65-F5344CB8AC3E}">
        <p14:creationId xmlns:p14="http://schemas.microsoft.com/office/powerpoint/2010/main" val="30470458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466CBFB-CBC5-6D45-B81E-D5087457DA0C}" type="datetimeFigureOut">
              <a:rPr lang="en-US" smtClean="0"/>
              <a:pPr/>
              <a:t>7/31/2026</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2396F31-D46C-174D-9DA5-0F156D17816F}" type="slidenum">
              <a:rPr lang="en-US" smtClean="0"/>
              <a:pPr/>
              <a:t>‹#›</a:t>
            </a:fld>
            <a:endParaRPr lang="en-US" dirty="0"/>
          </a:p>
        </p:txBody>
      </p:sp>
    </p:spTree>
    <p:extLst>
      <p:ext uri="{BB962C8B-B14F-4D97-AF65-F5344CB8AC3E}">
        <p14:creationId xmlns:p14="http://schemas.microsoft.com/office/powerpoint/2010/main" val="26092540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shirazsa.co.za/"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a:t>
            </a:fld>
            <a:endParaRPr lang="en-US" dirty="0"/>
          </a:p>
        </p:txBody>
      </p:sp>
    </p:spTree>
    <p:extLst>
      <p:ext uri="{BB962C8B-B14F-4D97-AF65-F5344CB8AC3E}">
        <p14:creationId xmlns:p14="http://schemas.microsoft.com/office/powerpoint/2010/main" val="93781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A noble variety of French origin, Shiraz originally hails from the Rhône valley in France where it is known as Syrah (it is sometimes also labelled as such in the Cape).</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4A68145-D0DA-F449-B84B-F7A54B3EE2D7}" type="slidenum">
              <a:rPr lang="en-US" smtClean="0"/>
              <a:pPr/>
              <a:t>2</a:t>
            </a:fld>
            <a:endParaRPr lang="en-US" dirty="0"/>
          </a:p>
        </p:txBody>
      </p:sp>
    </p:spTree>
    <p:extLst>
      <p:ext uri="{BB962C8B-B14F-4D97-AF65-F5344CB8AC3E}">
        <p14:creationId xmlns:p14="http://schemas.microsoft.com/office/powerpoint/2010/main" val="1117066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 </a:t>
            </a:r>
            <a:r>
              <a:rPr lang="en-ZA" sz="1200" kern="1200" dirty="0">
                <a:solidFill>
                  <a:schemeClr val="tx1"/>
                </a:solidFill>
                <a:effectLst/>
                <a:latin typeface="+mn-lt"/>
                <a:ea typeface="+mn-ea"/>
                <a:cs typeface="+mn-cs"/>
              </a:rPr>
              <a:t>It was once widely believed this grape originated in ancient Persia (present-day Iran) in the town of Shiraz.</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4A68145-D0DA-F449-B84B-F7A54B3EE2D7}" type="slidenum">
              <a:rPr lang="en-US" smtClean="0"/>
              <a:pPr/>
              <a:t>3</a:t>
            </a:fld>
            <a:endParaRPr lang="en-US" dirty="0"/>
          </a:p>
        </p:txBody>
      </p:sp>
    </p:spTree>
    <p:extLst>
      <p:ext uri="{BB962C8B-B14F-4D97-AF65-F5344CB8AC3E}">
        <p14:creationId xmlns:p14="http://schemas.microsoft.com/office/powerpoint/2010/main" val="2828794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Historians were of the opinion that it was brought from the Middle East to Marseilles in approximately 560 BC.</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4A68145-D0DA-F449-B84B-F7A54B3EE2D7}" type="slidenum">
              <a:rPr lang="en-US" smtClean="0"/>
              <a:pPr/>
              <a:t>4</a:t>
            </a:fld>
            <a:endParaRPr lang="en-US" dirty="0"/>
          </a:p>
        </p:txBody>
      </p:sp>
    </p:spTree>
    <p:extLst>
      <p:ext uri="{BB962C8B-B14F-4D97-AF65-F5344CB8AC3E}">
        <p14:creationId xmlns:p14="http://schemas.microsoft.com/office/powerpoint/2010/main" val="3866821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Another of the theories was that Roman legions from Egypt carried it to Syracuse on the island of Sicily and yet another that it found its way into France through Crusaders from Cyprus returning from the Middle East in the 13th century.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4A68145-D0DA-F449-B84B-F7A54B3EE2D7}" type="slidenum">
              <a:rPr lang="en-US" smtClean="0"/>
              <a:pPr/>
              <a:t>5</a:t>
            </a:fld>
            <a:endParaRPr lang="en-US" dirty="0"/>
          </a:p>
        </p:txBody>
      </p:sp>
    </p:spTree>
    <p:extLst>
      <p:ext uri="{BB962C8B-B14F-4D97-AF65-F5344CB8AC3E}">
        <p14:creationId xmlns:p14="http://schemas.microsoft.com/office/powerpoint/2010/main" val="803210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However, these turned out to be nothing but romantic legends, as in 2001 it was announced that</a:t>
            </a:r>
            <a:r>
              <a:rPr lang="en-ZA" sz="1200" kern="1200" baseline="0" dirty="0">
                <a:solidFill>
                  <a:schemeClr val="tx1"/>
                </a:solidFill>
                <a:effectLst/>
                <a:latin typeface="+mn-lt"/>
                <a:ea typeface="+mn-ea"/>
                <a:cs typeface="+mn-cs"/>
              </a:rPr>
              <a:t> </a:t>
            </a:r>
            <a:r>
              <a:rPr lang="en-ZA" sz="1200" kern="1200" dirty="0">
                <a:solidFill>
                  <a:schemeClr val="tx1"/>
                </a:solidFill>
                <a:effectLst/>
                <a:latin typeface="+mn-lt"/>
                <a:ea typeface="+mn-ea"/>
                <a:cs typeface="+mn-cs"/>
              </a:rPr>
              <a:t>Shiraz actually originated in France. This was backed by conclusive evidence from experts using DNA testing. Shiraz, they proclaimed, is the offspring of two obscure French varieties, Dureza and Mondeuse Blanche – the former native to the Ardéche and the latter native to the Savoie.</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4A68145-D0DA-F449-B84B-F7A54B3EE2D7}" type="slidenum">
              <a:rPr lang="en-US" smtClean="0"/>
              <a:pPr/>
              <a:t>6</a:t>
            </a:fld>
            <a:endParaRPr lang="en-US" dirty="0"/>
          </a:p>
        </p:txBody>
      </p:sp>
    </p:spTree>
    <p:extLst>
      <p:ext uri="{BB962C8B-B14F-4D97-AF65-F5344CB8AC3E}">
        <p14:creationId xmlns:p14="http://schemas.microsoft.com/office/powerpoint/2010/main" val="31574552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The first confirmation of it being planted on South African soil was at the end of the 1890s in the vineyards of Groot Constantia.</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4A68145-D0DA-F449-B84B-F7A54B3EE2D7}" type="slidenum">
              <a:rPr lang="en-US" smtClean="0"/>
              <a:pPr/>
              <a:t>7</a:t>
            </a:fld>
            <a:endParaRPr lang="en-US" dirty="0"/>
          </a:p>
        </p:txBody>
      </p:sp>
    </p:spTree>
    <p:extLst>
      <p:ext uri="{BB962C8B-B14F-4D97-AF65-F5344CB8AC3E}">
        <p14:creationId xmlns:p14="http://schemas.microsoft.com/office/powerpoint/2010/main" val="2466201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In 1957 winemaker Bernard Podlashuk, generally referred to as ‘The Father of Shiraz in South Africa’, was the first to bottle Shiraz as a single varietal wine in Franschhoek under the Bellingham label.</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4A68145-D0DA-F449-B84B-F7A54B3EE2D7}" type="slidenum">
              <a:rPr lang="en-US" smtClean="0"/>
              <a:pPr/>
              <a:t>8</a:t>
            </a:fld>
            <a:endParaRPr lang="en-US" dirty="0"/>
          </a:p>
        </p:txBody>
      </p:sp>
    </p:spTree>
    <p:extLst>
      <p:ext uri="{BB962C8B-B14F-4D97-AF65-F5344CB8AC3E}">
        <p14:creationId xmlns:p14="http://schemas.microsoft.com/office/powerpoint/2010/main" val="3953167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Shiraz SA was launched in 2008 with the purpose of establishing an organisation that could act in the interests of all producers of Shiraz in South Africa and promote the image of South African Shiraz. Visit </a:t>
            </a:r>
            <a:r>
              <a:rPr lang="en-ZA" sz="1200" u="sng" kern="1200" dirty="0">
                <a:solidFill>
                  <a:schemeClr val="tx1"/>
                </a:solidFill>
                <a:effectLst/>
                <a:latin typeface="+mn-lt"/>
                <a:ea typeface="+mn-ea"/>
                <a:cs typeface="+mn-cs"/>
                <a:hlinkClick r:id="rId3"/>
              </a:rPr>
              <a:t>www.shirazsa.co.za</a:t>
            </a:r>
            <a:r>
              <a:rPr lang="en-ZA" sz="1200" kern="1200" dirty="0">
                <a:solidFill>
                  <a:schemeClr val="tx1"/>
                </a:solidFill>
                <a:effectLst/>
                <a:latin typeface="+mn-lt"/>
                <a:ea typeface="+mn-ea"/>
                <a:cs typeface="+mn-cs"/>
              </a:rPr>
              <a:t> for more information.</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4A68145-D0DA-F449-B84B-F7A54B3EE2D7}" type="slidenum">
              <a:rPr lang="en-US" smtClean="0"/>
              <a:pPr/>
              <a:t>9</a:t>
            </a:fld>
            <a:endParaRPr lang="en-US" dirty="0"/>
          </a:p>
        </p:txBody>
      </p:sp>
    </p:spTree>
    <p:extLst>
      <p:ext uri="{BB962C8B-B14F-4D97-AF65-F5344CB8AC3E}">
        <p14:creationId xmlns:p14="http://schemas.microsoft.com/office/powerpoint/2010/main" val="3136159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The highest production of Shiraz is in France, followed by </a:t>
            </a:r>
            <a:r>
              <a:rPr lang="en-ZA" sz="1200" kern="1200" dirty="0" smtClean="0">
                <a:solidFill>
                  <a:schemeClr val="tx1"/>
                </a:solidFill>
                <a:effectLst/>
                <a:latin typeface="+mn-lt"/>
                <a:ea typeface="+mn-ea"/>
                <a:cs typeface="+mn-cs"/>
              </a:rPr>
              <a:t>Australia, Spain and Argentina, </a:t>
            </a:r>
            <a:r>
              <a:rPr lang="en-ZA" sz="1200" kern="1200" dirty="0">
                <a:solidFill>
                  <a:schemeClr val="tx1"/>
                </a:solidFill>
                <a:effectLst/>
                <a:latin typeface="+mn-lt"/>
                <a:ea typeface="+mn-ea"/>
                <a:cs typeface="+mn-cs"/>
              </a:rPr>
              <a:t>with South Africa</a:t>
            </a:r>
            <a:r>
              <a:rPr lang="en-ZA" sz="1200" kern="1200" baseline="0" dirty="0">
                <a:solidFill>
                  <a:schemeClr val="tx1"/>
                </a:solidFill>
                <a:effectLst/>
                <a:latin typeface="+mn-lt"/>
                <a:ea typeface="+mn-ea"/>
                <a:cs typeface="+mn-cs"/>
              </a:rPr>
              <a:t> </a:t>
            </a:r>
            <a:r>
              <a:rPr lang="en-ZA" sz="1200" kern="1200" dirty="0">
                <a:solidFill>
                  <a:schemeClr val="tx1"/>
                </a:solidFill>
                <a:effectLst/>
                <a:latin typeface="+mn-lt"/>
                <a:ea typeface="+mn-ea"/>
                <a:cs typeface="+mn-cs"/>
              </a:rPr>
              <a:t>in </a:t>
            </a:r>
            <a:r>
              <a:rPr lang="en-ZA" sz="1200" kern="1200" dirty="0" smtClean="0">
                <a:solidFill>
                  <a:schemeClr val="tx1"/>
                </a:solidFill>
                <a:effectLst/>
                <a:latin typeface="+mn-lt"/>
                <a:ea typeface="+mn-ea"/>
                <a:cs typeface="+mn-cs"/>
              </a:rPr>
              <a:t>fifth </a:t>
            </a:r>
            <a:r>
              <a:rPr lang="en-ZA" sz="1200" kern="1200" dirty="0">
                <a:solidFill>
                  <a:schemeClr val="tx1"/>
                </a:solidFill>
                <a:effectLst/>
                <a:latin typeface="+mn-lt"/>
                <a:ea typeface="+mn-ea"/>
                <a:cs typeface="+mn-cs"/>
              </a:rPr>
              <a:t>position.</a:t>
            </a:r>
            <a:endParaRPr lang="en-US" dirty="0"/>
          </a:p>
        </p:txBody>
      </p:sp>
      <p:sp>
        <p:nvSpPr>
          <p:cNvPr id="4" name="Slide Number Placeholder 3"/>
          <p:cNvSpPr>
            <a:spLocks noGrp="1"/>
          </p:cNvSpPr>
          <p:nvPr>
            <p:ph type="sldNum" sz="quarter" idx="10"/>
          </p:nvPr>
        </p:nvSpPr>
        <p:spPr/>
        <p:txBody>
          <a:bodyPr/>
          <a:lstStyle/>
          <a:p>
            <a:fld id="{E4A68145-D0DA-F449-B84B-F7A54B3EE2D7}" type="slidenum">
              <a:rPr lang="en-US" smtClean="0"/>
              <a:pPr/>
              <a:t>10</a:t>
            </a:fld>
            <a:endParaRPr lang="en-US" dirty="0"/>
          </a:p>
        </p:txBody>
      </p:sp>
    </p:spTree>
    <p:extLst>
      <p:ext uri="{BB962C8B-B14F-4D97-AF65-F5344CB8AC3E}">
        <p14:creationId xmlns:p14="http://schemas.microsoft.com/office/powerpoint/2010/main" val="2636893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Shiraz is the second most planted red-wine variety in South Africa, with total plantings at the end of</a:t>
            </a:r>
            <a:r>
              <a:rPr lang="en-ZA" sz="1200" kern="1200" baseline="0" dirty="0">
                <a:solidFill>
                  <a:schemeClr val="tx1"/>
                </a:solidFill>
                <a:effectLst/>
                <a:latin typeface="+mn-lt"/>
                <a:ea typeface="+mn-ea"/>
                <a:cs typeface="+mn-cs"/>
              </a:rPr>
              <a:t> </a:t>
            </a:r>
            <a:r>
              <a:rPr lang="en-ZA" sz="1200" kern="1200" dirty="0" smtClean="0">
                <a:solidFill>
                  <a:schemeClr val="tx1"/>
                </a:solidFill>
                <a:effectLst/>
                <a:latin typeface="+mn-lt"/>
                <a:ea typeface="+mn-ea"/>
                <a:cs typeface="+mn-cs"/>
              </a:rPr>
              <a:t>2025 </a:t>
            </a:r>
            <a:r>
              <a:rPr lang="en-ZA" sz="1200" kern="1200" dirty="0">
                <a:solidFill>
                  <a:schemeClr val="tx1"/>
                </a:solidFill>
                <a:effectLst/>
                <a:latin typeface="+mn-lt"/>
                <a:ea typeface="+mn-ea"/>
                <a:cs typeface="+mn-cs"/>
              </a:rPr>
              <a:t>accounting for 8 </a:t>
            </a:r>
            <a:r>
              <a:rPr lang="en-ZA" sz="1200" kern="1200" dirty="0" smtClean="0">
                <a:solidFill>
                  <a:schemeClr val="tx1"/>
                </a:solidFill>
                <a:effectLst/>
                <a:latin typeface="+mn-lt"/>
                <a:ea typeface="+mn-ea"/>
                <a:cs typeface="+mn-cs"/>
              </a:rPr>
              <a:t>103 </a:t>
            </a:r>
            <a:r>
              <a:rPr lang="en-ZA" sz="1200" kern="1200" dirty="0">
                <a:solidFill>
                  <a:schemeClr val="tx1"/>
                </a:solidFill>
                <a:effectLst/>
                <a:latin typeface="+mn-lt"/>
                <a:ea typeface="+mn-ea"/>
                <a:cs typeface="+mn-cs"/>
              </a:rPr>
              <a:t>ha (</a:t>
            </a:r>
            <a:r>
              <a:rPr lang="en-ZA" sz="1200" kern="1200" dirty="0" smtClean="0">
                <a:solidFill>
                  <a:schemeClr val="tx1"/>
                </a:solidFill>
                <a:effectLst/>
                <a:latin typeface="+mn-lt"/>
                <a:ea typeface="+mn-ea"/>
                <a:cs typeface="+mn-cs"/>
              </a:rPr>
              <a:t>9.4% </a:t>
            </a:r>
            <a:r>
              <a:rPr lang="en-ZA" sz="1200" kern="1200" dirty="0">
                <a:solidFill>
                  <a:schemeClr val="tx1"/>
                </a:solidFill>
                <a:effectLst/>
                <a:latin typeface="+mn-lt"/>
                <a:ea typeface="+mn-ea"/>
                <a:cs typeface="+mn-cs"/>
              </a:rPr>
              <a:t>of the national vineyard). </a:t>
            </a:r>
            <a:endParaRPr lang="en-US" dirty="0"/>
          </a:p>
        </p:txBody>
      </p:sp>
      <p:sp>
        <p:nvSpPr>
          <p:cNvPr id="4" name="Slide Number Placeholder 3"/>
          <p:cNvSpPr>
            <a:spLocks noGrp="1"/>
          </p:cNvSpPr>
          <p:nvPr>
            <p:ph type="sldNum" sz="quarter" idx="10"/>
          </p:nvPr>
        </p:nvSpPr>
        <p:spPr/>
        <p:txBody>
          <a:bodyPr/>
          <a:lstStyle/>
          <a:p>
            <a:fld id="{E4A68145-D0DA-F449-B84B-F7A54B3EE2D7}" type="slidenum">
              <a:rPr lang="en-US" smtClean="0"/>
              <a:pPr/>
              <a:t>11</a:t>
            </a:fld>
            <a:endParaRPr lang="en-US" dirty="0"/>
          </a:p>
        </p:txBody>
      </p:sp>
    </p:spTree>
    <p:extLst>
      <p:ext uri="{BB962C8B-B14F-4D97-AF65-F5344CB8AC3E}">
        <p14:creationId xmlns:p14="http://schemas.microsoft.com/office/powerpoint/2010/main" val="24147044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Over a fifth of our red-wine vineyards are now planted to Shiraz, with the most plantings</a:t>
            </a:r>
            <a:r>
              <a:rPr lang="en-ZA" sz="1200" kern="1200" baseline="0" dirty="0">
                <a:solidFill>
                  <a:schemeClr val="tx1"/>
                </a:solidFill>
                <a:effectLst/>
                <a:latin typeface="+mn-lt"/>
                <a:ea typeface="+mn-ea"/>
                <a:cs typeface="+mn-cs"/>
              </a:rPr>
              <a:t> </a:t>
            </a:r>
            <a:r>
              <a:rPr lang="en-ZA" sz="1200" kern="1200" dirty="0">
                <a:solidFill>
                  <a:schemeClr val="tx1"/>
                </a:solidFill>
                <a:effectLst/>
                <a:latin typeface="+mn-lt"/>
                <a:ea typeface="+mn-ea"/>
                <a:cs typeface="+mn-cs"/>
              </a:rPr>
              <a:t>concentrated in Paarl, the Swartland – where Rhône-style Shiraz-based blends are being produced to much acclaim – and Stellenbosch.</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4A68145-D0DA-F449-B84B-F7A54B3EE2D7}" type="slidenum">
              <a:rPr lang="en-US" smtClean="0"/>
              <a:pPr/>
              <a:t>12</a:t>
            </a:fld>
            <a:endParaRPr lang="en-US" dirty="0"/>
          </a:p>
        </p:txBody>
      </p:sp>
    </p:spTree>
    <p:extLst>
      <p:ext uri="{BB962C8B-B14F-4D97-AF65-F5344CB8AC3E}">
        <p14:creationId xmlns:p14="http://schemas.microsoft.com/office/powerpoint/2010/main" val="28971975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Clearly happy in warmer climates, Shiraz is seen by many as the great hope for South African red wine and a number of South African Shiraz wines have already gained international recognition and </a:t>
            </a:r>
            <a:r>
              <a:rPr lang="en-ZA" sz="1200" kern="1200" dirty="0" smtClean="0">
                <a:solidFill>
                  <a:schemeClr val="tx1"/>
                </a:solidFill>
                <a:effectLst/>
                <a:latin typeface="+mn-lt"/>
                <a:ea typeface="+mn-ea"/>
                <a:cs typeface="+mn-cs"/>
              </a:rPr>
              <a:t>accolades</a:t>
            </a:r>
            <a:r>
              <a:rPr lang="en-ZA" sz="120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E4A68145-D0DA-F449-B84B-F7A54B3EE2D7}" type="slidenum">
              <a:rPr lang="en-US" smtClean="0"/>
              <a:pPr/>
              <a:t>13</a:t>
            </a:fld>
            <a:endParaRPr lang="en-US" dirty="0"/>
          </a:p>
        </p:txBody>
      </p:sp>
    </p:spTree>
    <p:extLst>
      <p:ext uri="{BB962C8B-B14F-4D97-AF65-F5344CB8AC3E}">
        <p14:creationId xmlns:p14="http://schemas.microsoft.com/office/powerpoint/2010/main" val="34462322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No other variety has had been planted at a faster rate in recent years, with the variety going from only 4% of the national vineyard in 1999 to 10% in 2010 and just over that occasionally in the following years. As the vines have come into maturity, the push for quality has accelerated.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4A68145-D0DA-F449-B84B-F7A54B3EE2D7}" type="slidenum">
              <a:rPr lang="en-US" smtClean="0"/>
              <a:pPr/>
              <a:t>14</a:t>
            </a:fld>
            <a:endParaRPr lang="en-US" dirty="0"/>
          </a:p>
        </p:txBody>
      </p:sp>
    </p:spTree>
    <p:extLst>
      <p:ext uri="{BB962C8B-B14F-4D97-AF65-F5344CB8AC3E}">
        <p14:creationId xmlns:p14="http://schemas.microsoft.com/office/powerpoint/2010/main" val="3020775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I</a:t>
            </a:r>
            <a:r>
              <a:rPr lang="en-US" sz="1200" kern="1200" dirty="0">
                <a:solidFill>
                  <a:schemeClr val="tx1"/>
                </a:solidFill>
                <a:latin typeface="+mn-lt"/>
                <a:ea typeface="+mn-ea"/>
                <a:cs typeface="+mn-cs"/>
              </a:rPr>
              <a:t>ncreasing in popularity internationally, Shiraz in South Africa is made in a variety of different styles, generally wooded.</a:t>
            </a:r>
            <a:endParaRPr lang="en-US" dirty="0"/>
          </a:p>
        </p:txBody>
      </p:sp>
      <p:sp>
        <p:nvSpPr>
          <p:cNvPr id="4" name="Slide Number Placeholder 3"/>
          <p:cNvSpPr>
            <a:spLocks noGrp="1"/>
          </p:cNvSpPr>
          <p:nvPr>
            <p:ph type="sldNum" sz="quarter" idx="10"/>
          </p:nvPr>
        </p:nvSpPr>
        <p:spPr/>
        <p:txBody>
          <a:bodyPr/>
          <a:lstStyle/>
          <a:p>
            <a:fld id="{E4A68145-D0DA-F449-B84B-F7A54B3EE2D7}" type="slidenum">
              <a:rPr lang="en-US" smtClean="0"/>
              <a:pPr/>
              <a:t>15</a:t>
            </a:fld>
            <a:endParaRPr lang="en-US" dirty="0"/>
          </a:p>
        </p:txBody>
      </p:sp>
    </p:spTree>
    <p:extLst>
      <p:ext uri="{BB962C8B-B14F-4D97-AF65-F5344CB8AC3E}">
        <p14:creationId xmlns:p14="http://schemas.microsoft.com/office/powerpoint/2010/main" val="38121153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Shiraz yields intense deep purple smoky and spicy wines which develop a complex character with age.</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4A68145-D0DA-F449-B84B-F7A54B3EE2D7}" type="slidenum">
              <a:rPr lang="en-US" smtClean="0"/>
              <a:pPr/>
              <a:t>16</a:t>
            </a:fld>
            <a:endParaRPr lang="en-US" dirty="0"/>
          </a:p>
        </p:txBody>
      </p:sp>
    </p:spTree>
    <p:extLst>
      <p:ext uri="{BB962C8B-B14F-4D97-AF65-F5344CB8AC3E}">
        <p14:creationId xmlns:p14="http://schemas.microsoft.com/office/powerpoint/2010/main" val="31727013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The defining character of the best examples is density of fruit rather than real complexity but there is every indication that this will come as the vineyards in question get older.</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4A68145-D0DA-F449-B84B-F7A54B3EE2D7}" type="slidenum">
              <a:rPr lang="en-US" smtClean="0"/>
              <a:pPr/>
              <a:t>17</a:t>
            </a:fld>
            <a:endParaRPr lang="en-US" dirty="0"/>
          </a:p>
        </p:txBody>
      </p:sp>
    </p:spTree>
    <p:extLst>
      <p:ext uri="{BB962C8B-B14F-4D97-AF65-F5344CB8AC3E}">
        <p14:creationId xmlns:p14="http://schemas.microsoft.com/office/powerpoint/2010/main" val="9063447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A red berry fruit flavour profile often shows fynbos and wild herb nuances as well as a spicy pepperiness, gaminess or smokiness.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4A68145-D0DA-F449-B84B-F7A54B3EE2D7}" type="slidenum">
              <a:rPr lang="en-US" smtClean="0"/>
              <a:pPr/>
              <a:t>18</a:t>
            </a:fld>
            <a:endParaRPr lang="en-US" dirty="0"/>
          </a:p>
        </p:txBody>
      </p:sp>
    </p:spTree>
    <p:extLst>
      <p:ext uri="{BB962C8B-B14F-4D97-AF65-F5344CB8AC3E}">
        <p14:creationId xmlns:p14="http://schemas.microsoft.com/office/powerpoint/2010/main" val="6041189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Shiraz partners well with meaty dishes with strong flavours, from hearty casseroles and stews to potjies. Game, from venison pie to ostrich steak, works well too, as does smoky braai (barbecue) fare.</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4A68145-D0DA-F449-B84B-F7A54B3EE2D7}" type="slidenum">
              <a:rPr lang="en-US" smtClean="0"/>
              <a:pPr/>
              <a:t>19</a:t>
            </a:fld>
            <a:endParaRPr lang="en-US" dirty="0"/>
          </a:p>
        </p:txBody>
      </p:sp>
    </p:spTree>
    <p:extLst>
      <p:ext uri="{BB962C8B-B14F-4D97-AF65-F5344CB8AC3E}">
        <p14:creationId xmlns:p14="http://schemas.microsoft.com/office/powerpoint/2010/main" val="15445046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20</a:t>
            </a:fld>
            <a:endParaRPr lang="en-US" dirty="0"/>
          </a:p>
        </p:txBody>
      </p:sp>
    </p:spTree>
    <p:extLst>
      <p:ext uri="{BB962C8B-B14F-4D97-AF65-F5344CB8AC3E}">
        <p14:creationId xmlns:p14="http://schemas.microsoft.com/office/powerpoint/2010/main" val="41997130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end</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21</a:t>
            </a:fld>
            <a:endParaRPr lang="en-US" dirty="0"/>
          </a:p>
        </p:txBody>
      </p:sp>
    </p:spTree>
    <p:extLst>
      <p:ext uri="{BB962C8B-B14F-4D97-AF65-F5344CB8AC3E}">
        <p14:creationId xmlns:p14="http://schemas.microsoft.com/office/powerpoint/2010/main" val="982322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Big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897180"/>
            <a:ext cx="5308664"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9" name="Picture 18">
            <a:extLst>
              <a:ext uri="{FF2B5EF4-FFF2-40B4-BE49-F238E27FC236}">
                <a16:creationId xmlns="" xmlns:a16="http://schemas.microsoft.com/office/drawing/2014/main"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 xmlns:a16="http://schemas.microsoft.com/office/drawing/2014/main"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 xmlns:a16="http://schemas.microsoft.com/office/drawing/2014/main" id="{C168032E-78BF-3D5C-67BB-139B670CB39D}"/>
              </a:ext>
            </a:extLst>
          </p:cNvPr>
          <p:cNvSpPr txBox="1"/>
          <p:nvPr userDrawn="1"/>
        </p:nvSpPr>
        <p:spPr>
          <a:xfrm>
            <a:off x="6929114" y="6525261"/>
            <a:ext cx="525786"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VARIETAL</a:t>
            </a:r>
          </a:p>
        </p:txBody>
      </p:sp>
      <p:sp>
        <p:nvSpPr>
          <p:cNvPr id="5" name="TextBox 4">
            <a:extLst>
              <a:ext uri="{FF2B5EF4-FFF2-40B4-BE49-F238E27FC236}">
                <a16:creationId xmlns="" xmlns:a16="http://schemas.microsoft.com/office/drawing/2014/main" id="{8D6DF8E5-46C2-6A57-16EA-0E8FE9DA5582}"/>
              </a:ext>
            </a:extLst>
          </p:cNvPr>
          <p:cNvSpPr txBox="1"/>
          <p:nvPr userDrawn="1"/>
        </p:nvSpPr>
        <p:spPr>
          <a:xfrm>
            <a:off x="5846107" y="6270875"/>
            <a:ext cx="1605618" cy="242173"/>
          </a:xfrm>
          <a:prstGeom prst="rect">
            <a:avLst/>
          </a:prstGeom>
          <a:noFill/>
        </p:spPr>
        <p:txBody>
          <a:bodyPr wrap="square" lIns="0" tIns="0" rIns="0" bIns="72000" rtlCol="0">
            <a:spAutoFit/>
          </a:bodyPr>
          <a:lstStyle/>
          <a:p>
            <a:pPr algn="r">
              <a:lnSpc>
                <a:spcPts val="1300"/>
              </a:lnSpc>
            </a:pPr>
            <a:r>
              <a:rPr lang="en-US" sz="1400" b="1" i="0" dirty="0">
                <a:solidFill>
                  <a:srgbClr val="FFCB27"/>
                </a:solidFill>
                <a:latin typeface="Avenir Next LT Pro" panose="020B0504020202020204" pitchFamily="34" charset="77"/>
                <a:cs typeface="Myriad Pro"/>
              </a:rPr>
              <a:t>Shiraz</a:t>
            </a:r>
          </a:p>
        </p:txBody>
      </p:sp>
    </p:spTree>
    <p:extLst>
      <p:ext uri="{BB962C8B-B14F-4D97-AF65-F5344CB8AC3E}">
        <p14:creationId xmlns:p14="http://schemas.microsoft.com/office/powerpoint/2010/main" val="665668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Small writing">
    <p:spTree>
      <p:nvGrpSpPr>
        <p:cNvPr id="1" name=""/>
        <p:cNvGrpSpPr/>
        <p:nvPr/>
      </p:nvGrpSpPr>
      <p:grpSpPr>
        <a:xfrm>
          <a:off x="0" y="0"/>
          <a:ext cx="0" cy="0"/>
          <a:chOff x="0" y="0"/>
          <a:chExt cx="0" cy="0"/>
        </a:xfrm>
      </p:grpSpPr>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9" name="Picture 18">
            <a:extLst>
              <a:ext uri="{FF2B5EF4-FFF2-40B4-BE49-F238E27FC236}">
                <a16:creationId xmlns="" xmlns:a16="http://schemas.microsoft.com/office/drawing/2014/main"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 xmlns:a16="http://schemas.microsoft.com/office/drawing/2014/main"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 xmlns:a16="http://schemas.microsoft.com/office/drawing/2014/main" id="{CA1A51E5-8DE2-70D1-BE53-358BA4F32781}"/>
              </a:ext>
            </a:extLst>
          </p:cNvPr>
          <p:cNvSpPr txBox="1"/>
          <p:nvPr userDrawn="1"/>
        </p:nvSpPr>
        <p:spPr>
          <a:xfrm>
            <a:off x="5846107" y="6270875"/>
            <a:ext cx="1605618" cy="242173"/>
          </a:xfrm>
          <a:prstGeom prst="rect">
            <a:avLst/>
          </a:prstGeom>
          <a:noFill/>
        </p:spPr>
        <p:txBody>
          <a:bodyPr wrap="square" lIns="0" tIns="0" rIns="0" bIns="72000" rtlCol="0">
            <a:spAutoFit/>
          </a:bodyPr>
          <a:lstStyle/>
          <a:p>
            <a:pPr algn="r">
              <a:lnSpc>
                <a:spcPts val="1300"/>
              </a:lnSpc>
            </a:pPr>
            <a:r>
              <a:rPr lang="en-US" sz="1400" b="1" i="0" dirty="0">
                <a:solidFill>
                  <a:srgbClr val="FFCB27"/>
                </a:solidFill>
                <a:latin typeface="Avenir Next LT Pro" panose="020B0504020202020204" pitchFamily="34" charset="77"/>
                <a:cs typeface="Myriad Pro"/>
              </a:rPr>
              <a:t>Shiraz</a:t>
            </a:r>
          </a:p>
        </p:txBody>
      </p:sp>
      <p:sp>
        <p:nvSpPr>
          <p:cNvPr id="4" name="TextBox 3">
            <a:extLst>
              <a:ext uri="{FF2B5EF4-FFF2-40B4-BE49-F238E27FC236}">
                <a16:creationId xmlns="" xmlns:a16="http://schemas.microsoft.com/office/drawing/2014/main" id="{24C34764-DBD0-6D56-70A3-53FAEFD29E4A}"/>
              </a:ext>
            </a:extLst>
          </p:cNvPr>
          <p:cNvSpPr txBox="1"/>
          <p:nvPr userDrawn="1"/>
        </p:nvSpPr>
        <p:spPr>
          <a:xfrm>
            <a:off x="6929114" y="6525261"/>
            <a:ext cx="525786"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VARIETAL</a:t>
            </a:r>
          </a:p>
        </p:txBody>
      </p:sp>
    </p:spTree>
    <p:extLst>
      <p:ext uri="{BB962C8B-B14F-4D97-AF65-F5344CB8AC3E}">
        <p14:creationId xmlns:p14="http://schemas.microsoft.com/office/powerpoint/2010/main" val="79091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4C80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2602854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8F89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17766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roo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7E11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305772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rang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F58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627871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D1C7A6-7CAC-7048-B745-F418703F627F}" type="datetimeFigureOut">
              <a:rPr lang="en-US" smtClean="0"/>
              <a:pPr/>
              <a:t>7/31/2026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1238128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D1C7A6-7CAC-7048-B745-F418703F627F}" type="datetimeFigureOut">
              <a:rPr lang="en-US" smtClean="0"/>
              <a:pPr/>
              <a:t>7/31/2026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342615341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6" r:id="rId3"/>
    <p:sldLayoutId id="2147483657" r:id="rId4"/>
    <p:sldLayoutId id="2147483658" r:id="rId5"/>
    <p:sldLayoutId id="2147483659" r:id="rId6"/>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guide id="4" pos="385" userDrawn="1">
          <p15:clr>
            <a:srgbClr val="F26B43"/>
          </p15:clr>
        </p15:guide>
        <p15:guide id="5" pos="5375" userDrawn="1">
          <p15:clr>
            <a:srgbClr val="F26B43"/>
          </p15:clr>
        </p15:guide>
        <p15:guide id="6" orient="horz" pos="3634" userDrawn="1">
          <p15:clr>
            <a:srgbClr val="F26B43"/>
          </p15:clr>
        </p15:guide>
        <p15:guide id="7" orient="horz" pos="232" userDrawn="1">
          <p15:clr>
            <a:srgbClr val="F26B43"/>
          </p15:clr>
        </p15:guide>
        <p15:guide id="8" orient="horz" pos="3748" userDrawn="1">
          <p15:clr>
            <a:srgbClr val="F26B43"/>
          </p15:clr>
        </p15:guide>
        <p15:guide id="9" pos="4898" userDrawn="1">
          <p15:clr>
            <a:srgbClr val="F26B43"/>
          </p15:clr>
        </p15:guide>
        <p15:guide id="10" orient="horz" pos="3430" userDrawn="1">
          <p15:clr>
            <a:srgbClr val="F26B43"/>
          </p15:clr>
        </p15:guide>
        <p15:guide id="11" pos="4694" userDrawn="1">
          <p15:clr>
            <a:srgbClr val="F26B43"/>
          </p15:clr>
        </p15:guide>
        <p15:guide id="12" orient="horz" pos="4178" userDrawn="1">
          <p15:clr>
            <a:srgbClr val="F26B43"/>
          </p15:clr>
        </p15:guide>
        <p15:guide id="13" pos="5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file://localhost/Users/ericamoodie/Documents/Updates%20to%20PP/Shiraz%20/jpegs%20/6.jp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007953EE-5A27-FBC7-8CE1-C98A361CA7F1}"/>
              </a:ext>
            </a:extLst>
          </p:cNvPr>
          <p:cNvPicPr>
            <a:picLocks noChangeAspect="1"/>
          </p:cNvPicPr>
          <p:nvPr/>
        </p:nvPicPr>
        <p:blipFill>
          <a:blip r:embed="rId3"/>
          <a:srcRect/>
          <a:stretch/>
        </p:blipFill>
        <p:spPr>
          <a:xfrm>
            <a:off x="0" y="0"/>
            <a:ext cx="9144000" cy="6858000"/>
          </a:xfrm>
          <a:prstGeom prst="rect">
            <a:avLst/>
          </a:prstGeom>
        </p:spPr>
      </p:pic>
      <p:sp>
        <p:nvSpPr>
          <p:cNvPr id="19" name="object 20">
            <a:extLst>
              <a:ext uri="{FF2B5EF4-FFF2-40B4-BE49-F238E27FC236}">
                <a16:creationId xmlns="" xmlns:a16="http://schemas.microsoft.com/office/drawing/2014/main" id="{B631FD9A-73B2-FC60-577F-620DFB4F2E97}"/>
              </a:ext>
            </a:extLst>
          </p:cNvPr>
          <p:cNvSpPr txBox="1"/>
          <p:nvPr/>
        </p:nvSpPr>
        <p:spPr>
          <a:xfrm>
            <a:off x="22860" y="4915057"/>
            <a:ext cx="9121140" cy="951543"/>
          </a:xfrm>
          <a:prstGeom prst="rect">
            <a:avLst/>
          </a:prstGeom>
        </p:spPr>
        <p:txBody>
          <a:bodyPr vert="horz" wrap="square" lIns="0" tIns="15240" rIns="0" bIns="0" rtlCol="0">
            <a:spAutoFit/>
          </a:bodyPr>
          <a:lstStyle/>
          <a:p>
            <a:pPr algn="ctr">
              <a:lnSpc>
                <a:spcPct val="100000"/>
              </a:lnSpc>
              <a:spcBef>
                <a:spcPts val="120"/>
              </a:spcBef>
            </a:pPr>
            <a:r>
              <a:rPr lang="en-US" sz="3000" b="1" spc="100" dirty="0">
                <a:solidFill>
                  <a:srgbClr val="FFFFFF"/>
                </a:solidFill>
                <a:latin typeface="Avenir Next LT Pro" panose="020B0504020202020204" pitchFamily="34" charset="77"/>
                <a:cs typeface="Segoe UI"/>
              </a:rPr>
              <a:t>SHIRAZ</a:t>
            </a:r>
          </a:p>
          <a:p>
            <a:pPr algn="ctr">
              <a:lnSpc>
                <a:spcPct val="100000"/>
              </a:lnSpc>
              <a:spcBef>
                <a:spcPts val="120"/>
              </a:spcBef>
            </a:pPr>
            <a:endParaRPr lang="en-US" sz="3000" b="1" spc="-65" dirty="0">
              <a:solidFill>
                <a:srgbClr val="FFFFFF"/>
              </a:solidFill>
              <a:latin typeface="Avenir Next LT Pro" panose="020B0504020202020204" pitchFamily="34" charset="77"/>
              <a:cs typeface="Segoe UI"/>
            </a:endParaRPr>
          </a:p>
        </p:txBody>
      </p:sp>
    </p:spTree>
    <p:extLst>
      <p:ext uri="{BB962C8B-B14F-4D97-AF65-F5344CB8AC3E}">
        <p14:creationId xmlns:p14="http://schemas.microsoft.com/office/powerpoint/2010/main" val="2533286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iraz2.jpg"/>
          <p:cNvPicPr>
            <a:picLocks noChangeAspect="1"/>
          </p:cNvPicPr>
          <p:nvPr/>
        </p:nvPicPr>
        <p:blipFill>
          <a:blip r:embed="rId3" cstate="screen">
            <a:extLst>
              <a:ext uri="{28A0092B-C50C-407E-A947-70E740481C1C}">
                <a14:useLocalDpi xmlns:a14="http://schemas.microsoft.com/office/drawing/2010/main"/>
              </a:ext>
            </a:extLst>
          </a:blip>
          <a:srcRect l="4725" t="8297" r="4949" b="9609"/>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943005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iraz3.jpg"/>
          <p:cNvPicPr>
            <a:picLocks noChangeAspect="1"/>
          </p:cNvPicPr>
          <p:nvPr/>
        </p:nvPicPr>
        <p:blipFill>
          <a:blip r:embed="rId3" cstate="screen">
            <a:extLst>
              <a:ext uri="{28A0092B-C50C-407E-A947-70E740481C1C}">
                <a14:useLocalDpi xmlns:a14="http://schemas.microsoft.com/office/drawing/2010/main"/>
              </a:ext>
            </a:extLst>
          </a:blip>
          <a:srcRect l="7429" t="11136" r="7553" b="12251"/>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662596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iraz4.jpg"/>
          <p:cNvPicPr>
            <a:picLocks noChangeAspect="1"/>
          </p:cNvPicPr>
          <p:nvPr/>
        </p:nvPicPr>
        <p:blipFill>
          <a:blip r:embed="rId3" cstate="screen">
            <a:extLst>
              <a:ext uri="{28A0092B-C50C-407E-A947-70E740481C1C}">
                <a14:useLocalDpi xmlns:a14="http://schemas.microsoft.com/office/drawing/2010/main"/>
              </a:ext>
            </a:extLst>
          </a:blip>
          <a:srcRect l="5254" t="8888" r="4959" b="9507"/>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481828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iraz5.jpg"/>
          <p:cNvPicPr>
            <a:picLocks noChangeAspect="1"/>
          </p:cNvPicPr>
          <p:nvPr/>
        </p:nvPicPr>
        <p:blipFill>
          <a:blip r:embed="rId3" cstate="screen">
            <a:extLst>
              <a:ext uri="{28A0092B-C50C-407E-A947-70E740481C1C}">
                <a14:useLocalDpi xmlns:a14="http://schemas.microsoft.com/office/drawing/2010/main"/>
              </a:ext>
            </a:extLst>
          </a:blip>
          <a:srcRect l="4953" t="5814" r="4626" b="12189"/>
          <a:stretch>
            <a:fillRect/>
          </a:stretch>
        </p:blipFill>
        <p:spPr>
          <a:xfrm>
            <a:off x="611189" y="381965"/>
            <a:ext cx="7919354" cy="5387010"/>
          </a:xfrm>
          <a:prstGeom prst="rect">
            <a:avLst/>
          </a:prstGeom>
        </p:spPr>
      </p:pic>
    </p:spTree>
    <p:extLst>
      <p:ext uri="{BB962C8B-B14F-4D97-AF65-F5344CB8AC3E}">
        <p14:creationId xmlns:p14="http://schemas.microsoft.com/office/powerpoint/2010/main" val="2754768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6.jpg" descr="/Users/ericamoodie/Documents/Updates to PP/Shiraz /jpegs /6.jpg"/>
          <p:cNvPicPr>
            <a:picLocks noChangeAspect="1"/>
          </p:cNvPicPr>
          <p:nvPr/>
        </p:nvPicPr>
        <p:blipFill>
          <a:blip r:embed="rId3" r:link="rId4" cstate="screen">
            <a:extLst>
              <a:ext uri="{28A0092B-C50C-407E-A947-70E740481C1C}">
                <a14:useLocalDpi xmlns:a14="http://schemas.microsoft.com/office/drawing/2010/main"/>
              </a:ext>
            </a:extLst>
          </a:blip>
          <a:srcRect l="5419" t="6721" r="7935" b="14529"/>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664539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8.jpg"/>
          <p:cNvPicPr>
            <a:picLocks noChangeAspect="1"/>
          </p:cNvPicPr>
          <p:nvPr/>
        </p:nvPicPr>
        <p:blipFill>
          <a:blip r:embed="rId3" cstate="screen">
            <a:extLst>
              <a:ext uri="{28A0092B-C50C-407E-A947-70E740481C1C}">
                <a14:useLocalDpi xmlns:a14="http://schemas.microsoft.com/office/drawing/2010/main"/>
              </a:ext>
            </a:extLst>
          </a:blip>
          <a:srcRect l="15034" t="7304" r="4879" b="19904"/>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589887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iraz9.jpg"/>
          <p:cNvPicPr>
            <a:picLocks noChangeAspect="1"/>
          </p:cNvPicPr>
          <p:nvPr/>
        </p:nvPicPr>
        <p:blipFill>
          <a:blip r:embed="rId3" cstate="screen">
            <a:extLst>
              <a:ext uri="{28A0092B-C50C-407E-A947-70E740481C1C}">
                <a14:useLocalDpi xmlns:a14="http://schemas.microsoft.com/office/drawing/2010/main"/>
              </a:ext>
            </a:extLst>
          </a:blip>
          <a:srcRect l="5443" t="7085" r="5443" b="11920"/>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525179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iraz10.jpg"/>
          <p:cNvPicPr>
            <a:picLocks noChangeAspect="1"/>
          </p:cNvPicPr>
          <p:nvPr/>
        </p:nvPicPr>
        <p:blipFill>
          <a:blip r:embed="rId3" cstate="screen">
            <a:extLst>
              <a:ext uri="{28A0092B-C50C-407E-A947-70E740481C1C}">
                <a14:useLocalDpi xmlns:a14="http://schemas.microsoft.com/office/drawing/2010/main"/>
              </a:ext>
            </a:extLst>
          </a:blip>
          <a:srcRect l="10097" t="6530" r="7763" b="18814"/>
          <a:stretch>
            <a:fillRect/>
          </a:stretch>
        </p:blipFill>
        <p:spPr>
          <a:xfrm>
            <a:off x="611188" y="368300"/>
            <a:ext cx="7921625" cy="5400675"/>
          </a:xfrm>
          <a:prstGeom prst="rect">
            <a:avLst/>
          </a:prstGeom>
        </p:spPr>
      </p:pic>
      <p:sp>
        <p:nvSpPr>
          <p:cNvPr id="3" name="Rectangle 2"/>
          <p:cNvSpPr/>
          <p:nvPr/>
        </p:nvSpPr>
        <p:spPr>
          <a:xfrm>
            <a:off x="5376897" y="6462133"/>
            <a:ext cx="3403521" cy="307777"/>
          </a:xfrm>
          <a:prstGeom prst="rect">
            <a:avLst/>
          </a:prstGeom>
        </p:spPr>
        <p:txBody>
          <a:bodyPr wrap="none">
            <a:spAutoFit/>
          </a:bodyPr>
          <a:lstStyle/>
          <a:p>
            <a:r>
              <a:rPr lang="en-ZA" sz="1400" dirty="0">
                <a:solidFill>
                  <a:schemeClr val="bg1">
                    <a:lumMod val="65000"/>
                  </a:schemeClr>
                </a:solidFill>
              </a:rPr>
              <a:t>Visit www.shiraz.co.za for more information</a:t>
            </a:r>
            <a:endParaRPr lang="en-US" sz="1400" u="sng" dirty="0">
              <a:solidFill>
                <a:schemeClr val="bg1">
                  <a:lumMod val="65000"/>
                </a:schemeClr>
              </a:solidFill>
            </a:endParaRPr>
          </a:p>
        </p:txBody>
      </p:sp>
    </p:spTree>
    <p:extLst>
      <p:ext uri="{BB962C8B-B14F-4D97-AF65-F5344CB8AC3E}">
        <p14:creationId xmlns:p14="http://schemas.microsoft.com/office/powerpoint/2010/main" val="1329761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0.jpg"/>
          <p:cNvPicPr>
            <a:picLocks noChangeAspect="1"/>
          </p:cNvPicPr>
          <p:nvPr/>
        </p:nvPicPr>
        <p:blipFill>
          <a:blip r:embed="rId3"/>
          <a:srcRect l="5092" t="7133" r="5092" b="1122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668633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iraz12.jpg"/>
          <p:cNvPicPr>
            <a:picLocks noChangeAspect="1"/>
          </p:cNvPicPr>
          <p:nvPr/>
        </p:nvPicPr>
        <p:blipFill>
          <a:blip r:embed="rId3" cstate="screen">
            <a:extLst>
              <a:ext uri="{28A0092B-C50C-407E-A947-70E740481C1C}">
                <a14:useLocalDpi xmlns:a14="http://schemas.microsoft.com/office/drawing/2010/main"/>
              </a:ext>
            </a:extLst>
          </a:blip>
          <a:srcRect l="5066" t="8926" r="5588" b="9868"/>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145222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CBFC0F62-708F-DE2D-2329-CD7DB933561E}"/>
              </a:ext>
            </a:extLst>
          </p:cNvPr>
          <p:cNvPicPr>
            <a:picLocks noChangeAspect="1"/>
          </p:cNvPicPr>
          <p:nvPr/>
        </p:nvPicPr>
        <p:blipFill>
          <a:blip r:embed="rId3"/>
          <a:srcRect t="15914" r="85455" b="20582"/>
          <a:stretch>
            <a:fillRect/>
          </a:stretch>
        </p:blipFill>
        <p:spPr>
          <a:xfrm>
            <a:off x="426290" y="365760"/>
            <a:ext cx="1749989" cy="5405555"/>
          </a:xfrm>
          <a:prstGeom prst="rect">
            <a:avLst/>
          </a:prstGeom>
        </p:spPr>
      </p:pic>
      <p:pic>
        <p:nvPicPr>
          <p:cNvPr id="7" name="Picture 6">
            <a:extLst>
              <a:ext uri="{FF2B5EF4-FFF2-40B4-BE49-F238E27FC236}">
                <a16:creationId xmlns="" xmlns:a16="http://schemas.microsoft.com/office/drawing/2014/main" id="{2C6492D0-616F-B70D-C466-B7691BE7D56C}"/>
              </a:ext>
            </a:extLst>
          </p:cNvPr>
          <p:cNvPicPr>
            <a:picLocks noChangeAspect="1"/>
          </p:cNvPicPr>
          <p:nvPr/>
        </p:nvPicPr>
        <p:blipFill>
          <a:blip r:embed="rId3"/>
          <a:srcRect l="18434" t="2423" r="2094" b="2533"/>
          <a:stretch>
            <a:fillRect/>
          </a:stretch>
        </p:blipFill>
        <p:spPr>
          <a:xfrm>
            <a:off x="2149934" y="368300"/>
            <a:ext cx="6382879" cy="5400675"/>
          </a:xfrm>
          <a:prstGeom prst="rect">
            <a:avLst/>
          </a:prstGeom>
        </p:spPr>
      </p:pic>
    </p:spTree>
    <p:extLst>
      <p:ext uri="{BB962C8B-B14F-4D97-AF65-F5344CB8AC3E}">
        <p14:creationId xmlns:p14="http://schemas.microsoft.com/office/powerpoint/2010/main" val="2382191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iraz14.jpg"/>
          <p:cNvPicPr>
            <a:picLocks noChangeAspect="1"/>
          </p:cNvPicPr>
          <p:nvPr/>
        </p:nvPicPr>
        <p:blipFill>
          <a:blip r:embed="rId3" cstate="screen">
            <a:extLst>
              <a:ext uri="{28A0092B-C50C-407E-A947-70E740481C1C}">
                <a14:useLocalDpi xmlns:a14="http://schemas.microsoft.com/office/drawing/2010/main"/>
              </a:ext>
            </a:extLst>
          </a:blip>
          <a:srcRect l="4961" t="7315" r="5224" b="11053"/>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683337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iraz15.jpg"/>
          <p:cNvPicPr>
            <a:picLocks noChangeAspect="1"/>
          </p:cNvPicPr>
          <p:nvPr/>
        </p:nvPicPr>
        <p:blipFill>
          <a:blip r:embed="rId3" cstate="screen">
            <a:extLst>
              <a:ext uri="{28A0092B-C50C-407E-A947-70E740481C1C}">
                <a14:useLocalDpi xmlns:a14="http://schemas.microsoft.com/office/drawing/2010/main"/>
              </a:ext>
            </a:extLst>
          </a:blip>
          <a:srcRect l="6670" t="7058" r="6685" b="1419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337846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iraz16.jpg"/>
          <p:cNvPicPr>
            <a:picLocks noChangeAspect="1"/>
          </p:cNvPicPr>
          <p:nvPr/>
        </p:nvPicPr>
        <p:blipFill>
          <a:blip r:embed="rId3" cstate="screen">
            <a:extLst>
              <a:ext uri="{28A0092B-C50C-407E-A947-70E740481C1C}">
                <a14:useLocalDpi xmlns:a14="http://schemas.microsoft.com/office/drawing/2010/main"/>
              </a:ext>
            </a:extLst>
          </a:blip>
          <a:srcRect l="5453" t="10403" r="5264" b="8450"/>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914230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iraz17.jpg"/>
          <p:cNvPicPr>
            <a:picLocks noChangeAspect="1"/>
          </p:cNvPicPr>
          <p:nvPr/>
        </p:nvPicPr>
        <p:blipFill>
          <a:blip r:embed="rId3" cstate="screen">
            <a:extLst>
              <a:ext uri="{28A0092B-C50C-407E-A947-70E740481C1C}">
                <a14:useLocalDpi xmlns:a14="http://schemas.microsoft.com/office/drawing/2010/main"/>
              </a:ext>
            </a:extLst>
          </a:blip>
          <a:srcRect l="5092" t="7141" r="5097" b="1123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4146167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iraz18.jpg"/>
          <p:cNvPicPr>
            <a:picLocks noChangeAspect="1"/>
          </p:cNvPicPr>
          <p:nvPr/>
        </p:nvPicPr>
        <p:blipFill>
          <a:blip r:embed="rId3" cstate="screen">
            <a:extLst>
              <a:ext uri="{28A0092B-C50C-407E-A947-70E740481C1C}">
                <a14:useLocalDpi xmlns:a14="http://schemas.microsoft.com/office/drawing/2010/main"/>
              </a:ext>
            </a:extLst>
          </a:blip>
          <a:srcRect l="5327" t="8527" r="5327" b="11518"/>
          <a:stretch>
            <a:fillRect/>
          </a:stretch>
        </p:blipFill>
        <p:spPr>
          <a:xfrm>
            <a:off x="611188" y="451413"/>
            <a:ext cx="7921625" cy="5317562"/>
          </a:xfrm>
          <a:prstGeom prst="rect">
            <a:avLst/>
          </a:prstGeom>
        </p:spPr>
      </p:pic>
    </p:spTree>
    <p:extLst>
      <p:ext uri="{BB962C8B-B14F-4D97-AF65-F5344CB8AC3E}">
        <p14:creationId xmlns:p14="http://schemas.microsoft.com/office/powerpoint/2010/main" val="1930420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iraz19.jpg"/>
          <p:cNvPicPr>
            <a:picLocks noChangeAspect="1"/>
          </p:cNvPicPr>
          <p:nvPr/>
        </p:nvPicPr>
        <p:blipFill>
          <a:blip r:embed="rId3" cstate="screen">
            <a:extLst>
              <a:ext uri="{28A0092B-C50C-407E-A947-70E740481C1C}">
                <a14:useLocalDpi xmlns:a14="http://schemas.microsoft.com/office/drawing/2010/main"/>
              </a:ext>
            </a:extLst>
          </a:blip>
          <a:srcRect l="4967" t="7326" r="5099" b="10934"/>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558210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rcRect l="1165" r="1165"/>
          <a:stretch/>
        </p:blipFill>
        <p:spPr>
          <a:xfrm>
            <a:off x="611188" y="368300"/>
            <a:ext cx="7921625" cy="5400675"/>
          </a:xfrm>
          <a:prstGeom prst="rect">
            <a:avLst/>
          </a:prstGeom>
        </p:spPr>
      </p:pic>
    </p:spTree>
    <p:extLst>
      <p:ext uri="{BB962C8B-B14F-4D97-AF65-F5344CB8AC3E}">
        <p14:creationId xmlns:p14="http://schemas.microsoft.com/office/powerpoint/2010/main" val="1000491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6C9E5FF3-BF8C-35CC-267F-9DF8DD1BF314}"/>
              </a:ext>
            </a:extLst>
          </p:cNvPr>
          <p:cNvPicPr>
            <a:picLocks noChangeAspect="1"/>
          </p:cNvPicPr>
          <p:nvPr/>
        </p:nvPicPr>
        <p:blipFill>
          <a:blip r:embed="rId3"/>
          <a:srcRect/>
          <a:stretch/>
        </p:blipFill>
        <p:spPr>
          <a:xfrm>
            <a:off x="-2" y="-2"/>
            <a:ext cx="9144000" cy="6858000"/>
          </a:xfrm>
          <a:prstGeom prst="rect">
            <a:avLst/>
          </a:prstGeom>
        </p:spPr>
      </p:pic>
      <p:sp>
        <p:nvSpPr>
          <p:cNvPr id="3" name="object 20">
            <a:extLst>
              <a:ext uri="{FF2B5EF4-FFF2-40B4-BE49-F238E27FC236}">
                <a16:creationId xmlns="" xmlns:a16="http://schemas.microsoft.com/office/drawing/2014/main" id="{1ACC3694-589B-756B-37B2-A9A464FF23D8}"/>
              </a:ext>
            </a:extLst>
          </p:cNvPr>
          <p:cNvSpPr txBox="1"/>
          <p:nvPr/>
        </p:nvSpPr>
        <p:spPr>
          <a:xfrm>
            <a:off x="611188" y="1528931"/>
            <a:ext cx="7921625" cy="4349909"/>
          </a:xfrm>
          <a:prstGeom prst="rect">
            <a:avLst/>
          </a:prstGeom>
        </p:spPr>
        <p:txBody>
          <a:bodyPr vert="horz" wrap="square" lIns="0" tIns="15240" rIns="0" bIns="0" rtlCol="0">
            <a:spAutoFit/>
          </a:bodyPr>
          <a:lstStyle/>
          <a:p>
            <a:pPr algn="ctr">
              <a:lnSpc>
                <a:spcPct val="100000"/>
              </a:lnSpc>
              <a:spcBef>
                <a:spcPts val="120"/>
              </a:spcBef>
            </a:pPr>
            <a:r>
              <a:rPr lang="en-US" sz="3000" b="1" spc="-65" dirty="0">
                <a:solidFill>
                  <a:srgbClr val="FFFFFF"/>
                </a:solidFill>
                <a:latin typeface="Avenir Next LT Pro Demi" panose="020B0504020202020204" pitchFamily="34" charset="77"/>
                <a:cs typeface="Segoe UI"/>
              </a:rPr>
              <a:t>“Shiraz is a very easy red to pair with food. </a:t>
            </a:r>
            <a:br>
              <a:rPr lang="en-US" sz="3000" b="1" spc="-65" dirty="0">
                <a:solidFill>
                  <a:srgbClr val="FFFFFF"/>
                </a:solidFill>
                <a:latin typeface="Avenir Next LT Pro Demi" panose="020B0504020202020204" pitchFamily="34" charset="77"/>
                <a:cs typeface="Segoe UI"/>
              </a:rPr>
            </a:br>
            <a:r>
              <a:rPr lang="en-US" sz="3000" b="1" spc="-65" dirty="0">
                <a:solidFill>
                  <a:srgbClr val="FFFFFF"/>
                </a:solidFill>
                <a:latin typeface="Avenir Next LT Pro Demi" panose="020B0504020202020204" pitchFamily="34" charset="77"/>
                <a:cs typeface="Segoe UI"/>
              </a:rPr>
              <a:t>No wonder most food and wine pairers say that Shiraz is, without question, the greatest invention in the history of mankind. </a:t>
            </a:r>
            <a:br>
              <a:rPr lang="en-US" sz="3000" b="1" spc="-65" dirty="0">
                <a:solidFill>
                  <a:srgbClr val="FFFFFF"/>
                </a:solidFill>
                <a:latin typeface="Avenir Next LT Pro Demi" panose="020B0504020202020204" pitchFamily="34" charset="77"/>
                <a:cs typeface="Segoe UI"/>
              </a:rPr>
            </a:br>
            <a:r>
              <a:rPr lang="en-US" sz="3000" b="1" spc="-65" dirty="0">
                <a:solidFill>
                  <a:srgbClr val="FFFFFF"/>
                </a:solidFill>
                <a:latin typeface="Avenir Next LT Pro Demi" panose="020B0504020202020204" pitchFamily="34" charset="77"/>
                <a:cs typeface="Segoe UI"/>
              </a:rPr>
              <a:t>But, oh, of course, granted: the wheel was also a fine invention, but the wheel does not go nearly as well with barbecued spare ribs!”</a:t>
            </a:r>
          </a:p>
          <a:p>
            <a:pPr algn="ctr">
              <a:lnSpc>
                <a:spcPct val="100000"/>
              </a:lnSpc>
              <a:spcBef>
                <a:spcPts val="120"/>
              </a:spcBef>
            </a:pPr>
            <a:endParaRPr lang="ja-JP" altLang="en-US" sz="3000" spc="-65" dirty="0">
              <a:solidFill>
                <a:srgbClr val="FFFFFF"/>
              </a:solidFill>
              <a:latin typeface="Avenir Next LT Pro" panose="020B0504020202020204" pitchFamily="34" charset="77"/>
              <a:cs typeface="Segoe UI"/>
            </a:endParaRPr>
          </a:p>
          <a:p>
            <a:pPr algn="ctr">
              <a:lnSpc>
                <a:spcPct val="100000"/>
              </a:lnSpc>
              <a:spcBef>
                <a:spcPts val="120"/>
              </a:spcBef>
            </a:pPr>
            <a:r>
              <a:rPr lang="en-US" sz="2000" spc="-65" dirty="0">
                <a:solidFill>
                  <a:srgbClr val="FFFFFF"/>
                </a:solidFill>
                <a:latin typeface="Avenir Next LT Pro" panose="020B0504020202020204" pitchFamily="34" charset="77"/>
                <a:cs typeface="Segoe UI"/>
              </a:rPr>
              <a:t>– </a:t>
            </a:r>
            <a:r>
              <a:rPr lang="en-US" sz="2000" spc="-65" dirty="0">
                <a:solidFill>
                  <a:srgbClr val="FFFFFF"/>
                </a:solidFill>
                <a:latin typeface="Avenir Next LT Pro" panose="020B0504020202020204" pitchFamily="34" charset="77"/>
                <a:cs typeface="Segoe UI"/>
              </a:rPr>
              <a:t>Katinka</a:t>
            </a:r>
            <a:r>
              <a:rPr lang="en-US" sz="2000" spc="-65" dirty="0">
                <a:solidFill>
                  <a:srgbClr val="FFFFFF"/>
                </a:solidFill>
                <a:latin typeface="Avenir Next LT Pro" panose="020B0504020202020204" pitchFamily="34" charset="77"/>
                <a:cs typeface="Segoe UI"/>
              </a:rPr>
              <a:t> van Niekerk, </a:t>
            </a:r>
            <a:br>
              <a:rPr lang="en-US" sz="2000" spc="-65" dirty="0">
                <a:solidFill>
                  <a:srgbClr val="FFFFFF"/>
                </a:solidFill>
                <a:latin typeface="Avenir Next LT Pro" panose="020B0504020202020204" pitchFamily="34" charset="77"/>
                <a:cs typeface="Segoe UI"/>
              </a:rPr>
            </a:br>
            <a:r>
              <a:rPr lang="en-US" sz="2000" spc="-65" dirty="0">
                <a:solidFill>
                  <a:srgbClr val="FFFFFF"/>
                </a:solidFill>
                <a:latin typeface="Avenir Next LT Pro" panose="020B0504020202020204" pitchFamily="34" charset="77"/>
                <a:cs typeface="Segoe UI"/>
              </a:rPr>
              <a:t>authority on food &amp; wine matching</a:t>
            </a:r>
            <a:endParaRPr sz="2000" dirty="0">
              <a:latin typeface="Avenir Next LT Pro" panose="020B0504020202020204" pitchFamily="34" charset="77"/>
              <a:cs typeface="Segoe UI"/>
            </a:endParaRPr>
          </a:p>
        </p:txBody>
      </p:sp>
    </p:spTree>
    <p:extLst>
      <p:ext uri="{BB962C8B-B14F-4D97-AF65-F5344CB8AC3E}">
        <p14:creationId xmlns:p14="http://schemas.microsoft.com/office/powerpoint/2010/main" val="1723972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1BE84704-A50E-5487-F7BD-E16CB72EF886}"/>
              </a:ext>
            </a:extLst>
          </p:cNvPr>
          <p:cNvPicPr>
            <a:picLocks noChangeAspect="1"/>
          </p:cNvPicPr>
          <p:nvPr/>
        </p:nvPicPr>
        <p:blipFill>
          <a:blip r:embed="rId3"/>
          <a:srcRect/>
          <a:stretch/>
        </p:blipFill>
        <p:spPr>
          <a:xfrm>
            <a:off x="-2" y="-2"/>
            <a:ext cx="9144000" cy="6858000"/>
          </a:xfrm>
          <a:prstGeom prst="rect">
            <a:avLst/>
          </a:prstGeom>
        </p:spPr>
      </p:pic>
      <p:sp>
        <p:nvSpPr>
          <p:cNvPr id="5" name="object 20">
            <a:extLst>
              <a:ext uri="{FF2B5EF4-FFF2-40B4-BE49-F238E27FC236}">
                <a16:creationId xmlns="" xmlns:a16="http://schemas.microsoft.com/office/drawing/2014/main" id="{77DFABF0-92BF-44A1-A465-A2C7B3C42D8A}"/>
              </a:ext>
            </a:extLst>
          </p:cNvPr>
          <p:cNvSpPr txBox="1"/>
          <p:nvPr/>
        </p:nvSpPr>
        <p:spPr>
          <a:xfrm>
            <a:off x="22860" y="4915057"/>
            <a:ext cx="9121140" cy="784830"/>
          </a:xfrm>
          <a:prstGeom prst="rect">
            <a:avLst/>
          </a:prstGeom>
        </p:spPr>
        <p:txBody>
          <a:bodyPr vert="horz" wrap="square" lIns="0" tIns="15240" rIns="0" bIns="0" rtlCol="0">
            <a:spAutoFit/>
          </a:bodyPr>
          <a:lstStyle/>
          <a:p>
            <a:pPr algn="ctr">
              <a:lnSpc>
                <a:spcPct val="100000"/>
              </a:lnSpc>
              <a:spcBef>
                <a:spcPts val="120"/>
              </a:spcBef>
            </a:pPr>
            <a:r>
              <a:rPr lang="en-US" sz="5000" b="1" spc="-65" dirty="0">
                <a:solidFill>
                  <a:srgbClr val="FFFFFF"/>
                </a:solidFill>
                <a:latin typeface="Avenir Next LT Pro" panose="020B0504020202020204" pitchFamily="34" charset="77"/>
                <a:cs typeface="Segoe UI"/>
              </a:rPr>
              <a:t>The end</a:t>
            </a:r>
            <a:endParaRPr sz="5000" b="1" dirty="0">
              <a:latin typeface="Avenir Next LT Pro" panose="020B0504020202020204" pitchFamily="34" charset="77"/>
              <a:cs typeface="Segoe UI"/>
            </a:endParaRPr>
          </a:p>
        </p:txBody>
      </p:sp>
    </p:spTree>
    <p:extLst>
      <p:ext uri="{BB962C8B-B14F-4D97-AF65-F5344CB8AC3E}">
        <p14:creationId xmlns:p14="http://schemas.microsoft.com/office/powerpoint/2010/main" val="3416352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11067</TotalTime>
  <Words>661</Words>
  <Application>Microsoft Office PowerPoint</Application>
  <PresentationFormat>On-screen Show (4:3)</PresentationFormat>
  <Paragraphs>46</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private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WOSA</dc:creator>
  <cp:lastModifiedBy>Lindsaye</cp:lastModifiedBy>
  <cp:revision>278</cp:revision>
  <cp:lastPrinted>2016-05-23T10:12:21Z</cp:lastPrinted>
  <dcterms:created xsi:type="dcterms:W3CDTF">2013-06-26T13:00:34Z</dcterms:created>
  <dcterms:modified xsi:type="dcterms:W3CDTF">2026-07-31T06:52:47Z</dcterms:modified>
</cp:coreProperties>
</file>