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1" r:id="rId9"/>
    <p:sldId id="382" r:id="rId10"/>
    <p:sldId id="393" r:id="rId11"/>
    <p:sldId id="388" r:id="rId12"/>
    <p:sldId id="385" r:id="rId13"/>
    <p:sldId id="386" r:id="rId14"/>
    <p:sldId id="387" r:id="rId15"/>
    <p:sldId id="389" r:id="rId16"/>
    <p:sldId id="390" r:id="rId17"/>
    <p:sldId id="391" r:id="rId18"/>
    <p:sldId id="395" r:id="rId19"/>
    <p:sldId id="397" r:id="rId20"/>
    <p:sldId id="396" r:id="rId21"/>
    <p:sldId id="399" r:id="rId22"/>
    <p:sldId id="400" r:id="rId23"/>
    <p:sldId id="401" r:id="rId24"/>
    <p:sldId id="402" r:id="rId25"/>
    <p:sldId id="403" r:id="rId26"/>
    <p:sldId id="404" r:id="rId27"/>
    <p:sldId id="405" r:id="rId28"/>
    <p:sldId id="406" r:id="rId29"/>
    <p:sldId id="407" r:id="rId30"/>
    <p:sldId id="408" r:id="rId31"/>
    <p:sldId id="410" r:id="rId32"/>
    <p:sldId id="409" r:id="rId33"/>
    <p:sldId id="411" r:id="rId34"/>
    <p:sldId id="412" r:id="rId35"/>
    <p:sldId id="413" r:id="rId36"/>
    <p:sldId id="414" r:id="rId37"/>
    <p:sldId id="415" r:id="rId38"/>
    <p:sldId id="416" r:id="rId39"/>
    <p:sldId id="417" r:id="rId40"/>
    <p:sldId id="418" r:id="rId41"/>
    <p:sldId id="419" r:id="rId42"/>
    <p:sldId id="420" r:id="rId43"/>
    <p:sldId id="421" r:id="rId44"/>
    <p:sldId id="422" r:id="rId45"/>
    <p:sldId id="423" r:id="rId46"/>
    <p:sldId id="424" r:id="rId47"/>
    <p:sldId id="392" r:id="rId48"/>
    <p:sldId id="363" r:id="rId4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7" autoAdjust="0"/>
    <p:restoredTop sz="95049" autoAdjust="0"/>
  </p:normalViewPr>
  <p:slideViewPr>
    <p:cSldViewPr snapToGrid="0" snapToObjects="1">
      <p:cViewPr>
        <p:scale>
          <a:sx n="77" d="100"/>
          <a:sy n="77" d="100"/>
        </p:scale>
        <p:origin x="-118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BB8829-607E-F0D6-BA01-0ABAD75B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C158B2F-F7FA-A379-99C6-88FC070B8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C5513C0-AB85-0D2A-4EDF-FD987414A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6B1D3C0-6211-D0DF-FD21-A3BF39185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93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C90B5F-F168-4C48-B48E-0458BC67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2E0E44D-C496-4A5C-36DA-691C7CE93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AB4DBCF-20D7-1D2A-9E7B-EFD939D0A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CCB3201-B0D0-984B-34E7-98117AF56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76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D2672B-F547-B169-5A38-E07D8A46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106EF00-3D78-EED9-6659-C15BA4B89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B90A6B-C452-8A9B-4826-3DCBDC71E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B195C4F-939B-A900-BF4D-3676299A8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0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F5E016-8487-E3D9-ED39-E4EDD2AB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9350404-DDD0-24A3-3B79-ABC5C849C0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2A84989-699B-EA95-954A-F03C6CD07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A6966B5-3E4A-63C0-B8DC-F5343A237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6118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034A3B-4B68-DC33-3534-9E6AEEA69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7A84942-D1FB-A7AE-A485-8978DD317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682B9C2-F0EF-E1C7-E7F3-B8274C201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63B1087-268C-58AD-E142-CF3415BFD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614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665B8FE-952C-06E2-6FEC-3254B4DB4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8873F5B-9B5E-0517-8E24-B8FC6D1448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87C0F63-6890-B7F6-ED06-C76BB1E95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AA094E5-A607-CAFF-C6E5-250FFA22E0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77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49982C-874A-154F-F088-638CEFE5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73CEA14-F7C5-54E6-9679-237A3FB15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448E5BC-E82E-84E6-E691-072940E64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234CF83-C2DD-3A34-B5FA-93FDD28EF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602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057F66-0544-42EA-2B0C-465AAE108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54725E0-36F8-66BB-FDBD-909A43ABF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C6ED61E-8260-CB9E-47A4-0A36F738A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AF278A4-0E9E-074C-18A7-734592AFB6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828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8C474F-6375-7D73-5A53-CEE07F4BC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55A7867-5DD3-C4F8-AFDB-82DF08BA1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DAFE7BF-6346-39C1-7DE6-A1A18CFB4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19A1715-0752-279B-7D62-76D152D844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4192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5F958DD-4EF7-31AC-80B3-22EA7F841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34E6614-2467-CD28-274C-C712E14814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A53F9E5-BE7A-AE60-BE60-5C1578079F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00E0B6-6279-FFFE-D787-95B9A5AF3B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1053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1F2081C-902B-473F-26EA-38347FE98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36B3748-E79E-677F-DBA9-EA6F351B2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EAE80F6-A586-1E20-8EFF-407CC9747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3218CF4-5F68-0C7F-1A46-9E60BA0AE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5733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6DFF7CB-5AD8-3F9D-470B-F63E9B01D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4AC776E-2E07-1458-7EF4-BE1E37EB0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0AD7441-CF12-06D7-517C-F8AAF87B3A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D42644D-02C3-474A-0C61-4E7A10319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0158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F7E951-5F72-3E31-A967-769220998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C9325F0-EF8E-3732-67CB-1BD00A7C3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87D551-1D4D-DEB5-0615-8E50983EB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B9CB326-FDB8-AD9C-B0E0-DC91FF63C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175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5EA9D5-E0A6-C352-4F41-9AB6CB01B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27C688E-799B-2DB1-4BF1-C6E97E450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C8FE1C6-07B6-E546-2EE9-CDE996732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B264F16-9684-065C-E6FA-D0C31BD6F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7666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78E5AB-11BD-5658-3282-E09C2A877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C6ED6F3-B6B9-E7C9-062F-354191911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AAED1D3-3E6F-B908-702C-045985C64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B46E441-E219-C403-A804-C07A42D356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8310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B926128-2976-B1E3-BA9B-B1C0D0DA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E22A123-F873-23AD-B9B1-907D46024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4785FCC-C924-9AFA-7C50-7820A3AB7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DF1B598-7192-B909-4F1F-EC8A69980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973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0967250-2CCB-5827-66E7-910DBFDF2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C41608E-340F-C6C0-0050-B3AE668F1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467E237-2CD1-1F6D-A737-6685EB133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2F417D-6C2E-3AD6-7615-28A73532C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0738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B4F9FED-2173-E5B6-4A7C-4ECE96A8C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E1AB532-DF58-1F3E-D8BC-C04CA6838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D07F64C-F0E1-264C-7B37-58C5309F5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F2CCAB6-D9B1-618D-CA13-BD7A2015F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0673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9DEA8DE-C8BB-F8E9-0C11-CB9A4F6A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5FBBF7E-0B47-047A-56FB-0B3AE493D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7FB029E-C3F6-A5A3-3136-CD02FF0C1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4CBC08A-20AA-EFC2-C0CD-D81AFAE9A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738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F709D2-E783-DA5C-DCC1-04A4F8D7C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FE59D43-7F1F-5557-6CE8-E0353D652B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B82C82A-7FEC-C802-156A-72E9F698E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11B1F39-301A-6A04-D76A-879C6BA12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7676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BD8E434-8C92-087E-9396-99823A163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662353D-519B-C422-8C6C-669A089ED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345AFD9-66A1-A46E-1052-BFB0A7F99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F771E33-0C3C-240E-E321-2C23E64C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830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5078C25-4771-9EF2-8362-E896FB54B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3F0C48E-2DF2-EB50-8A66-0BE39CC1F4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CF342E7-5ACB-C72A-B5B9-020C934F7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10BD97-9E4B-6EE0-A64A-6B3A2FACB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8538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3EA4265-7B4F-58D5-5999-712B2CAA3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6EC2F45-F6AD-D675-42CC-52403E278E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93D8C15-E31E-D2C1-5399-B15C22B7E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F542058-315F-DC38-C430-11044101F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9800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2A001DF-0F96-58E8-19A1-188DC0DF2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0F45AAF-73DC-4A8D-16B5-69AEEE057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D5BEFE6-EC80-CFEC-8BE6-31AE9770E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25D9E2C-EB0D-454B-D7CC-8EDE3C4CD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446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5C8CA97-CF31-473F-2912-1A14EFBCF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6C5959-0DBB-D65D-AE6A-97CE3E82F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C5F6AE6-46EB-67F6-5E68-736FF0BCB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63EC556-28D9-6F9B-8DE9-38D5E280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8925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1FFCCD-9368-D544-16F7-031294DDB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8B5D0D1-76A4-F6EC-CD6C-00160B1CA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3443F52-49C0-D750-6F11-FCAC9ED95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888940-95E3-751C-FEB2-E3B6ACACF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8863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2BBC986-BA6C-7D01-BF33-FE104317C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5662E49-028C-A801-E09A-A532EC461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941083D-0BEE-465F-538F-94D5AE06B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5513DBA-65CB-C89C-1D09-19778FAEA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110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5B4009-3BDF-90D5-01B0-C65E00FB4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BD6EDF0-D93F-CD83-D010-76C2B6A87B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CF69876-72CB-4ADC-E2E3-77EC25E6C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DD7AD1E-138D-A3AD-C2AE-A4B5AC5F6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335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1D588B-0C3D-B9CC-15AD-D76DD5255636}"/>
              </a:ext>
            </a:extLst>
          </p:cNvPr>
          <p:cNvSpPr txBox="1"/>
          <p:nvPr userDrawn="1"/>
        </p:nvSpPr>
        <p:spPr>
          <a:xfrm>
            <a:off x="5730241" y="6257419"/>
            <a:ext cx="1721484" cy="503590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Stellenbosch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8A691F-C211-3BCC-2D82-47B758EB8D8F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574095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1B09B1A-D25E-7EB7-1A9B-96A380EBE400}"/>
              </a:ext>
            </a:extLst>
          </p:cNvPr>
          <p:cNvSpPr txBox="1"/>
          <p:nvPr userDrawn="1"/>
        </p:nvSpPr>
        <p:spPr>
          <a:xfrm>
            <a:off x="5730241" y="6257419"/>
            <a:ext cx="1721484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Stellenbosch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E628B5E-19E4-1310-1F5A-2D11FAE71559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5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STELLENBOSCH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9270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Coastal</a:t>
            </a:r>
          </a:p>
        </p:txBody>
      </p:sp>
      <p:sp>
        <p:nvSpPr>
          <p:cNvPr id="8" name="Subtitle 23">
            <a:extLst>
              <a:ext uri="{FF2B5EF4-FFF2-40B4-BE49-F238E27FC236}">
                <a16:creationId xmlns:a16="http://schemas.microsoft.com/office/drawing/2014/main" xmlns="" id="{DAB13104-A904-569B-7003-3159A8AC489D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Coastal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Stellenbosch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endParaRPr lang="en-GB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3D1EEB-DF57-38E5-8675-6E2F176C4466}"/>
              </a:ext>
            </a:extLst>
          </p:cNvPr>
          <p:cNvSpPr txBox="1"/>
          <p:nvPr/>
        </p:nvSpPr>
        <p:spPr>
          <a:xfrm>
            <a:off x="4473146" y="3324072"/>
            <a:ext cx="4572000" cy="2438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360000">
              <a:lnSpc>
                <a:spcPts val="2300"/>
              </a:lnSpc>
              <a:spcBef>
                <a:spcPts val="1200"/>
              </a:spcBef>
            </a:pP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Banghoek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Bottelary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Devon Valley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Jonkershoek Valley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Papegaaiberg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Polkadraai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Hills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Simonsberg-Stellenbosch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Vlottenburg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ELLENBOSCH8.jpg">
            <a:extLst>
              <a:ext uri="{FF2B5EF4-FFF2-40B4-BE49-F238E27FC236}">
                <a16:creationId xmlns:a16="http://schemas.microsoft.com/office/drawing/2014/main" xmlns="" id="{3B2666E1-76A1-C98B-73CD-5E3CE01285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144" t="6716" r="4920" b="2063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The historical town of Stellenbosch, the 'town of oaks, boasts a winemaking tradition that stretches back to the mid-17th century.</a:t>
            </a:r>
          </a:p>
        </p:txBody>
      </p:sp>
      <p:pic>
        <p:nvPicPr>
          <p:cNvPr id="3" name="Picture 2" descr="STELLENBOSCH9.jpg">
            <a:extLst>
              <a:ext uri="{FF2B5EF4-FFF2-40B4-BE49-F238E27FC236}">
                <a16:creationId xmlns:a16="http://schemas.microsoft.com/office/drawing/2014/main" xmlns="" id="{7EDB01C8-2957-EEEE-C36D-AA54C36DAB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410" t="6799" r="10410" b="2123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939901" cy="908050"/>
          </a:xfrm>
        </p:spPr>
        <p:txBody>
          <a:bodyPr/>
          <a:lstStyle/>
          <a:p>
            <a:r>
              <a:rPr lang="en-ZA" dirty="0"/>
              <a:t>The town and surrounding farms feature some of the finest examples of Cape Dutch architecture in the winelands.</a:t>
            </a:r>
          </a:p>
        </p:txBody>
      </p:sp>
      <p:pic>
        <p:nvPicPr>
          <p:cNvPr id="2" name="Picture 1" descr="STELLENBOSCH10.jpg">
            <a:extLst>
              <a:ext uri="{FF2B5EF4-FFF2-40B4-BE49-F238E27FC236}">
                <a16:creationId xmlns:a16="http://schemas.microsoft.com/office/drawing/2014/main" xmlns="" id="{F2390FA2-AC7A-4721-354F-6FB99FC4FC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52" t="6078" r="4631" b="24757"/>
          <a:stretch>
            <a:fillRect/>
          </a:stretch>
        </p:blipFill>
        <p:spPr>
          <a:xfrm>
            <a:off x="611188" y="368300"/>
            <a:ext cx="7921625" cy="455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23579" cy="908050"/>
          </a:xfrm>
        </p:spPr>
        <p:txBody>
          <a:bodyPr>
            <a:noAutofit/>
          </a:bodyPr>
          <a:lstStyle/>
          <a:p>
            <a:r>
              <a:rPr lang="en-ZA" dirty="0"/>
              <a:t>Stellenbosch is the business hub of the South African wine industry.</a:t>
            </a:r>
          </a:p>
        </p:txBody>
      </p:sp>
      <p:pic>
        <p:nvPicPr>
          <p:cNvPr id="2" name="Picture 1" descr="STELLENBOSCH11.jpg">
            <a:extLst>
              <a:ext uri="{FF2B5EF4-FFF2-40B4-BE49-F238E27FC236}">
                <a16:creationId xmlns:a16="http://schemas.microsoft.com/office/drawing/2014/main" xmlns="" id="{F6418597-2B4B-46CE-7028-7067008572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71" t="6989" r="8266" b="34797"/>
          <a:stretch>
            <a:fillRect/>
          </a:stretch>
        </p:blipFill>
        <p:spPr>
          <a:xfrm>
            <a:off x="611188" y="368300"/>
            <a:ext cx="7921625" cy="406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64256" cy="908050"/>
          </a:xfrm>
        </p:spPr>
        <p:txBody>
          <a:bodyPr>
            <a:normAutofit/>
          </a:bodyPr>
          <a:lstStyle/>
          <a:p>
            <a:r>
              <a:rPr lang="en-ZA" dirty="0"/>
              <a:t>Stellenbosch is also the educational and research centre of the winelands.</a:t>
            </a:r>
          </a:p>
        </p:txBody>
      </p:sp>
      <p:pic>
        <p:nvPicPr>
          <p:cNvPr id="3" name="Picture 2" descr="STELLENBOSCH12.jpg">
            <a:extLst>
              <a:ext uri="{FF2B5EF4-FFF2-40B4-BE49-F238E27FC236}">
                <a16:creationId xmlns:a16="http://schemas.microsoft.com/office/drawing/2014/main" xmlns="" id="{22CB8E5D-F581-FADC-86C1-923F80035F6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48" t="11172" r="29527" b="2936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52133" cy="908050"/>
          </a:xfrm>
        </p:spPr>
        <p:txBody>
          <a:bodyPr/>
          <a:lstStyle/>
          <a:p>
            <a:r>
              <a:rPr lang="en-ZA" dirty="0"/>
              <a:t>Stellenbosch University is the only university in South Africa which offers a degree in viticulture and oenology.</a:t>
            </a:r>
          </a:p>
        </p:txBody>
      </p:sp>
      <p:pic>
        <p:nvPicPr>
          <p:cNvPr id="2" name="Picture 1" descr="STELLENBOSCH13.jpg">
            <a:extLst>
              <a:ext uri="{FF2B5EF4-FFF2-40B4-BE49-F238E27FC236}">
                <a16:creationId xmlns:a16="http://schemas.microsoft.com/office/drawing/2014/main" xmlns="" id="{6874BC97-4741-99C8-001D-2932503BA5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9" t="5987" r="19461" b="55499"/>
          <a:stretch>
            <a:fillRect/>
          </a:stretch>
        </p:blipFill>
        <p:spPr>
          <a:xfrm>
            <a:off x="611188" y="368301"/>
            <a:ext cx="7921625" cy="3060700"/>
          </a:xfrm>
          <a:prstGeom prst="rect">
            <a:avLst/>
          </a:prstGeom>
        </p:spPr>
      </p:pic>
      <p:pic>
        <p:nvPicPr>
          <p:cNvPr id="3" name="Picture 2" descr="STELLENBOSCH13.jpg">
            <a:extLst>
              <a:ext uri="{FF2B5EF4-FFF2-40B4-BE49-F238E27FC236}">
                <a16:creationId xmlns:a16="http://schemas.microsoft.com/office/drawing/2014/main" xmlns="" id="{7086DC89-7A3C-0FE3-80E1-1D17A285D9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303" t="51779" r="5422" b="20548"/>
          <a:stretch>
            <a:fillRect/>
          </a:stretch>
        </p:blipFill>
        <p:spPr>
          <a:xfrm>
            <a:off x="611187" y="3429000"/>
            <a:ext cx="7921625" cy="233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17657" cy="908050"/>
          </a:xfrm>
        </p:spPr>
        <p:txBody>
          <a:bodyPr>
            <a:noAutofit/>
          </a:bodyPr>
          <a:lstStyle/>
          <a:p>
            <a:r>
              <a:rPr lang="en-ZA" dirty="0"/>
              <a:t>The university has many of the country's most successful winemakers as alumni.</a:t>
            </a:r>
          </a:p>
        </p:txBody>
      </p:sp>
      <p:pic>
        <p:nvPicPr>
          <p:cNvPr id="2" name="Picture 1" descr="STELLENBOSCH14.jpg">
            <a:extLst>
              <a:ext uri="{FF2B5EF4-FFF2-40B4-BE49-F238E27FC236}">
                <a16:creationId xmlns:a16="http://schemas.microsoft.com/office/drawing/2014/main" xmlns="" id="{14225D3C-415D-AA10-DE2D-5583D3D9E8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04" t="6514" r="7797" b="46557"/>
          <a:stretch>
            <a:fillRect/>
          </a:stretch>
        </p:blipFill>
        <p:spPr>
          <a:xfrm>
            <a:off x="611188" y="368300"/>
            <a:ext cx="7921625" cy="325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8" cy="908050"/>
          </a:xfrm>
        </p:spPr>
        <p:txBody>
          <a:bodyPr>
            <a:normAutofit/>
          </a:bodyPr>
          <a:lstStyle/>
          <a:p>
            <a:r>
              <a:rPr lang="en-ZA" dirty="0"/>
              <a:t>The </a:t>
            </a:r>
            <a:r>
              <a:rPr lang="en-ZA" dirty="0" err="1"/>
              <a:t>Elsenburg</a:t>
            </a:r>
            <a:r>
              <a:rPr lang="en-ZA" dirty="0"/>
              <a:t> School of Agriculture is also near Stellenbosch.</a:t>
            </a:r>
          </a:p>
          <a:p>
            <a:endParaRPr lang="en-ZA" dirty="0"/>
          </a:p>
        </p:txBody>
      </p:sp>
      <p:pic>
        <p:nvPicPr>
          <p:cNvPr id="3" name="Picture 2" descr="STELLENBOSCH15.jpg">
            <a:extLst>
              <a:ext uri="{FF2B5EF4-FFF2-40B4-BE49-F238E27FC236}">
                <a16:creationId xmlns:a16="http://schemas.microsoft.com/office/drawing/2014/main" xmlns="" id="{18E95D90-D090-E487-45B8-8505F64621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34" t="6207" r="14361" b="2153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768975"/>
            <a:ext cx="4066026" cy="1089025"/>
          </a:xfrm>
        </p:spPr>
        <p:txBody>
          <a:bodyPr>
            <a:normAutofit/>
          </a:bodyPr>
          <a:lstStyle/>
          <a:p>
            <a:r>
              <a:rPr lang="en-ZA" dirty="0"/>
              <a:t>The ARC </a:t>
            </a:r>
            <a:r>
              <a:rPr lang="en-ZA" dirty="0" err="1"/>
              <a:t>Infruitec-Nietvoorbij</a:t>
            </a:r>
            <a:r>
              <a:rPr lang="en-ZA" dirty="0"/>
              <a:t> Institute for Viticulture and Oenology in Stellenbosch has one of the most modern experimental wineries in the world.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8F452F7-BFA3-17DB-E6E1-6DAAD243E6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5" b="1185"/>
          <a:stretch/>
        </p:blipFill>
        <p:spPr>
          <a:xfrm>
            <a:off x="2021226" y="1292773"/>
            <a:ext cx="5101547" cy="324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A3C83B59-9F13-55D2-4B7D-C218E27E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822770" cy="908050"/>
          </a:xfrm>
        </p:spPr>
        <p:txBody>
          <a:bodyPr>
            <a:normAutofit/>
          </a:bodyPr>
          <a:lstStyle/>
          <a:p>
            <a:r>
              <a:rPr lang="en-ZA" dirty="0"/>
              <a:t>South Africa has become a New World leader in terroir research, the basis of a multi-disciplinary programme carried out by the institute and the university.</a:t>
            </a:r>
          </a:p>
        </p:txBody>
      </p:sp>
      <p:pic>
        <p:nvPicPr>
          <p:cNvPr id="2" name="Picture 1" descr="STELLENBOSCH17.jpg">
            <a:extLst>
              <a:ext uri="{FF2B5EF4-FFF2-40B4-BE49-F238E27FC236}">
                <a16:creationId xmlns:a16="http://schemas.microsoft.com/office/drawing/2014/main" xmlns="" id="{E3BF8E4C-7E9F-8FA1-CBDC-5EF2001ABE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28" t="6596" r="13828" b="2765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484318" cy="908050"/>
          </a:xfrm>
        </p:spPr>
        <p:txBody>
          <a:bodyPr>
            <a:normAutofit/>
          </a:bodyPr>
          <a:lstStyle/>
          <a:p>
            <a:r>
              <a:rPr lang="en-ZA" dirty="0"/>
              <a:t>The intensively farmed Stellenbosch district is a sought-after address in terms of quality wines.</a:t>
            </a:r>
          </a:p>
        </p:txBody>
      </p:sp>
      <p:pic>
        <p:nvPicPr>
          <p:cNvPr id="2" name="Picture 1" descr="STELLENBOSCH18.jpg">
            <a:extLst>
              <a:ext uri="{FF2B5EF4-FFF2-40B4-BE49-F238E27FC236}">
                <a16:creationId xmlns:a16="http://schemas.microsoft.com/office/drawing/2014/main" xmlns="" id="{44EDE61E-02D6-12A4-58AA-3856260393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35" t="6248" r="17003" b="2762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B57A36-CD14-F421-ADC9-3013C23F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DDCD34EE-E150-62A0-39E5-FA63A8EDB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286743" cy="908050"/>
          </a:xfrm>
        </p:spPr>
        <p:txBody>
          <a:bodyPr>
            <a:normAutofit/>
          </a:bodyPr>
          <a:lstStyle/>
          <a:p>
            <a:r>
              <a:rPr lang="en-ZA" dirty="0"/>
              <a:t>The rapidly increasing number of wine estates and producers includes some of the most famous names in Cape wine.</a:t>
            </a:r>
          </a:p>
        </p:txBody>
      </p:sp>
      <p:pic>
        <p:nvPicPr>
          <p:cNvPr id="2" name="Picture 1" descr="STELLENBOSCH19.jpg">
            <a:extLst>
              <a:ext uri="{FF2B5EF4-FFF2-40B4-BE49-F238E27FC236}">
                <a16:creationId xmlns:a16="http://schemas.microsoft.com/office/drawing/2014/main" xmlns="" id="{6A62599E-04EC-0541-C0F0-9860A32A6F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30" t="6589" r="9089" b="2144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65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0E7057-E87C-A854-A203-2B9A85FD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9793E57-EB47-0A0B-884C-48F96C059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554656" cy="908050"/>
          </a:xfrm>
        </p:spPr>
        <p:txBody>
          <a:bodyPr>
            <a:noAutofit/>
          </a:bodyPr>
          <a:lstStyle/>
          <a:p>
            <a:r>
              <a:rPr lang="en-ZA" dirty="0"/>
              <a:t>The Stellenbosch Wine Routes is one of the biggest tourist attractions in the Western Cape.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FE07B57-8757-4AED-0773-1E6D451EA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4" t="5594" r="4454" b="24708"/>
          <a:stretch>
            <a:fillRect/>
          </a:stretch>
        </p:blipFill>
        <p:spPr>
          <a:xfrm>
            <a:off x="611188" y="368301"/>
            <a:ext cx="7921625" cy="458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86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86D17B5-73F7-3FC2-DF57-864C29CF7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2EA34C26-52AE-6177-B533-1DF630474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475929" cy="908050"/>
          </a:xfrm>
        </p:spPr>
        <p:txBody>
          <a:bodyPr>
            <a:normAutofit/>
          </a:bodyPr>
          <a:lstStyle/>
          <a:p>
            <a:r>
              <a:rPr lang="en-ZA" dirty="0"/>
              <a:t>The original Stellenbosch Wine Route was founded in 1971 and is the oldest in the country.</a:t>
            </a:r>
          </a:p>
        </p:txBody>
      </p:sp>
      <p:pic>
        <p:nvPicPr>
          <p:cNvPr id="3" name="Picture 2" descr="STELLENBOSCH21.jpg">
            <a:extLst>
              <a:ext uri="{FF2B5EF4-FFF2-40B4-BE49-F238E27FC236}">
                <a16:creationId xmlns:a16="http://schemas.microsoft.com/office/drawing/2014/main" xmlns="" id="{2F81045F-A493-CF36-1C60-5CE0BC8031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6" t="5554" r="5206" b="27502"/>
          <a:stretch>
            <a:fillRect/>
          </a:stretch>
        </p:blipFill>
        <p:spPr>
          <a:xfrm>
            <a:off x="611188" y="368300"/>
            <a:ext cx="7921625" cy="444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11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B80707-4705-789D-8780-54C7DD92D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9385BAB-4226-4075-6E09-A8C6BB6A5A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768975"/>
            <a:ext cx="4349805" cy="1089025"/>
          </a:xfrm>
        </p:spPr>
        <p:txBody>
          <a:bodyPr>
            <a:normAutofit/>
          </a:bodyPr>
          <a:lstStyle/>
          <a:p>
            <a:r>
              <a:rPr lang="en-ZA" dirty="0"/>
              <a:t>Today the Stellenbosch Wine Routes represents more than 200 wine and grape producers within the boundaries of the Stellenbosch Wine of Origin classification.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17A3F8C-85D4-2899-BB04-8FF65904B1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62" t="5504" r="4206" b="21188"/>
          <a:stretch>
            <a:fillRect/>
          </a:stretch>
        </p:blipFill>
        <p:spPr>
          <a:xfrm>
            <a:off x="611188" y="368300"/>
            <a:ext cx="7921625" cy="489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4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A6A07E-9599-A622-725D-06C6FFA4B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B547C2D-B3F5-2612-D64B-5BA994B5F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986337" cy="908050"/>
          </a:xfrm>
        </p:spPr>
        <p:txBody>
          <a:bodyPr>
            <a:normAutofit/>
          </a:bodyPr>
          <a:lstStyle/>
          <a:p>
            <a:r>
              <a:rPr lang="en-ZA" dirty="0"/>
              <a:t>It is divided into five manageable sub-routes for tourists: </a:t>
            </a:r>
            <a:r>
              <a:rPr lang="en-ZA" dirty="0" err="1"/>
              <a:t>Bottelary</a:t>
            </a:r>
            <a:r>
              <a:rPr lang="en-ZA" dirty="0"/>
              <a:t> Hills, Greater Simonsberg, </a:t>
            </a:r>
            <a:r>
              <a:rPr lang="en-ZA" dirty="0" err="1"/>
              <a:t>Helderberg</a:t>
            </a:r>
            <a:r>
              <a:rPr lang="en-ZA" dirty="0"/>
              <a:t>, Stellenbosch Berg and Stellenbosch Valley.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DFA36A0-90BB-D48B-A8D2-6EDC4ECF43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86" t="5988" r="8800" b="21122"/>
          <a:stretch>
            <a:fillRect/>
          </a:stretch>
        </p:blipFill>
        <p:spPr>
          <a:xfrm>
            <a:off x="611188" y="368299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6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21603D-AA92-ABB9-3314-CF76CFD38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2C80649-346D-DF8D-7587-47B32D330E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986212" cy="908050"/>
          </a:xfrm>
        </p:spPr>
        <p:txBody>
          <a:bodyPr>
            <a:normAutofit/>
          </a:bodyPr>
          <a:lstStyle/>
          <a:p>
            <a:r>
              <a:rPr lang="en-ZA" dirty="0"/>
              <a:t>The average rainfall in the district varies </a:t>
            </a:r>
            <a:br>
              <a:rPr lang="en-ZA" dirty="0"/>
            </a:br>
            <a:r>
              <a:rPr lang="en-ZA" dirty="0"/>
              <a:t>from 600–800 mm a year.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0233F80-9B42-BB6F-C296-F76099BEA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1" t="6802" r="11654" b="2133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39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D15365F-72D9-A09F-BF8A-D054388B9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F3D2991-6550-3210-6B8D-1A8BE95136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8" cy="908050"/>
          </a:xfrm>
        </p:spPr>
        <p:txBody>
          <a:bodyPr>
            <a:normAutofit/>
          </a:bodyPr>
          <a:lstStyle/>
          <a:p>
            <a:r>
              <a:rPr lang="en-ZA" dirty="0"/>
              <a:t>The mean February temperature is 21.5⁰C  (</a:t>
            </a:r>
            <a:r>
              <a:rPr lang="en-ZA" dirty="0" err="1"/>
              <a:t>Nietvoorbij</a:t>
            </a:r>
            <a:r>
              <a:rPr lang="en-ZA" dirty="0"/>
              <a:t> Weather Station).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212E77C-439C-44ED-938E-E3A85FA3A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6731" r="6670" b="42908"/>
          <a:stretch>
            <a:fillRect/>
          </a:stretch>
        </p:blipFill>
        <p:spPr>
          <a:xfrm>
            <a:off x="611188" y="368300"/>
            <a:ext cx="7921625" cy="350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8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BC87C8-0F29-C1F2-EDBD-B06A5CD78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0CD7881-243C-36BF-BA0D-BC4F0C08B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643438" cy="908050"/>
          </a:xfrm>
        </p:spPr>
        <p:txBody>
          <a:bodyPr>
            <a:normAutofit/>
          </a:bodyPr>
          <a:lstStyle/>
          <a:p>
            <a:r>
              <a:rPr lang="en-ZA" dirty="0"/>
              <a:t>The sands and alluvial soils of the valley floors give way to predominantly granitic and shale yellow and reddish Oakleaf and </a:t>
            </a:r>
            <a:r>
              <a:rPr lang="en-ZA" dirty="0" err="1"/>
              <a:t>Tukulu</a:t>
            </a:r>
            <a:r>
              <a:rPr lang="en-ZA" dirty="0"/>
              <a:t> soils on the slopes.</a:t>
            </a:r>
          </a:p>
        </p:txBody>
      </p:sp>
      <p:pic>
        <p:nvPicPr>
          <p:cNvPr id="3" name="Picture 2" descr="STELLENBOSCH26.jpg">
            <a:extLst>
              <a:ext uri="{FF2B5EF4-FFF2-40B4-BE49-F238E27FC236}">
                <a16:creationId xmlns:a16="http://schemas.microsoft.com/office/drawing/2014/main" xmlns="" id="{D5A91F4F-A004-32A7-40C3-9B985AA920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08" t="8834" r="11408" b="2101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44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04DF524-71B8-B905-84E1-8E10604D1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D9FB97D-3276-9C7B-5AE7-C13CD690D1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643438" cy="908050"/>
          </a:xfrm>
        </p:spPr>
        <p:txBody>
          <a:bodyPr>
            <a:normAutofit/>
          </a:bodyPr>
          <a:lstStyle/>
          <a:p>
            <a:r>
              <a:rPr lang="en-ZA" dirty="0"/>
              <a:t>The mountainous terrain, good rainfall, deep well-drained soils and diversity of terroirs are key contributors to making this a premier viticultural area.</a:t>
            </a:r>
          </a:p>
        </p:txBody>
      </p:sp>
      <p:pic>
        <p:nvPicPr>
          <p:cNvPr id="3" name="Picture 2" descr="STELLENBOSCH27.jpg">
            <a:extLst>
              <a:ext uri="{FF2B5EF4-FFF2-40B4-BE49-F238E27FC236}">
                <a16:creationId xmlns:a16="http://schemas.microsoft.com/office/drawing/2014/main" xmlns="" id="{36909161-FEA0-7223-A347-2F38C8C6F6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64" t="6487" r="13945" b="2090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7316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B07CAF-C50C-04D1-6B65-91AE0D8C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84FDC9E-BEA8-A199-8693-8CF56EBEF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3671888" cy="908050"/>
          </a:xfrm>
        </p:spPr>
        <p:txBody>
          <a:bodyPr>
            <a:normAutofit/>
          </a:bodyPr>
          <a:lstStyle/>
          <a:p>
            <a:r>
              <a:rPr lang="en-ZA" dirty="0"/>
              <a:t>Conditions are particularly well suited to many of the noble grapevine varieties.</a:t>
            </a:r>
          </a:p>
        </p:txBody>
      </p:sp>
      <p:pic>
        <p:nvPicPr>
          <p:cNvPr id="3" name="Picture 2" descr="STELLENBOSCH28.jpg">
            <a:extLst>
              <a:ext uri="{FF2B5EF4-FFF2-40B4-BE49-F238E27FC236}">
                <a16:creationId xmlns:a16="http://schemas.microsoft.com/office/drawing/2014/main" xmlns="" id="{D607B9C9-0282-FCA8-E6B1-EA65542261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10" t="7527" r="13357" b="2145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546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3B17DE-3F2F-841C-4E21-F2D4219B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029461D-73F5-78C7-7196-8E812B4FE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768975"/>
            <a:ext cx="4014789" cy="1089025"/>
          </a:xfrm>
        </p:spPr>
        <p:txBody>
          <a:bodyPr>
            <a:normAutofit/>
          </a:bodyPr>
          <a:lstStyle/>
          <a:p>
            <a:r>
              <a:rPr lang="en-ZA" dirty="0"/>
              <a:t>Stellenbosch, with its mix of historic estates and contemporary wineries, produces excellent examples of almost all the noble wine grape varieties.</a:t>
            </a:r>
          </a:p>
        </p:txBody>
      </p:sp>
      <p:pic>
        <p:nvPicPr>
          <p:cNvPr id="2" name="Picture 1" descr="STELLENBOSCH29.jpg">
            <a:extLst>
              <a:ext uri="{FF2B5EF4-FFF2-40B4-BE49-F238E27FC236}">
                <a16:creationId xmlns:a16="http://schemas.microsoft.com/office/drawing/2014/main" xmlns="" id="{BC073932-AE96-EAA8-F473-EAA384BE6FC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92" t="6934" r="5041" b="26395"/>
          <a:stretch>
            <a:fillRect/>
          </a:stretch>
        </p:blipFill>
        <p:spPr>
          <a:xfrm>
            <a:off x="611188" y="368301"/>
            <a:ext cx="7921625" cy="450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14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F3531B5-A95E-3DC1-802B-D812FCC77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74D18A-3D70-5947-2BBD-5C0636316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300539" cy="908050"/>
          </a:xfrm>
        </p:spPr>
        <p:txBody>
          <a:bodyPr>
            <a:normAutofit/>
          </a:bodyPr>
          <a:lstStyle/>
          <a:p>
            <a:r>
              <a:rPr lang="en-ZA" dirty="0"/>
              <a:t>Stellenbosch is known for its Cabernet Sauvignon and its blended reds. </a:t>
            </a:r>
          </a:p>
          <a:p>
            <a:endParaRPr lang="en-ZA" dirty="0"/>
          </a:p>
        </p:txBody>
      </p:sp>
      <p:pic>
        <p:nvPicPr>
          <p:cNvPr id="3" name="Picture 2" descr="STELLENBOSCH30.jpg">
            <a:extLst>
              <a:ext uri="{FF2B5EF4-FFF2-40B4-BE49-F238E27FC236}">
                <a16:creationId xmlns:a16="http://schemas.microsoft.com/office/drawing/2014/main" xmlns="" id="{068E19E5-2319-AACB-9D8B-9D97F8C025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08" t="6124" r="7323" b="2119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17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CC3C4D-6BDB-9A4D-E373-A450043F2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666466A-796A-EF52-C8D7-EB8F6E6EB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329114" cy="908050"/>
          </a:xfrm>
        </p:spPr>
        <p:txBody>
          <a:bodyPr>
            <a:normAutofit/>
          </a:bodyPr>
          <a:lstStyle/>
          <a:p>
            <a:r>
              <a:rPr lang="en-ZA" dirty="0"/>
              <a:t>Stellenbosch has the fourth most vineyard plantings in the winelands.</a:t>
            </a:r>
          </a:p>
          <a:p>
            <a:endParaRPr lang="en-ZA" dirty="0"/>
          </a:p>
        </p:txBody>
      </p:sp>
      <p:pic>
        <p:nvPicPr>
          <p:cNvPr id="2" name="Picture 1" descr="STELLENBOSCH31.jpg">
            <a:extLst>
              <a:ext uri="{FF2B5EF4-FFF2-40B4-BE49-F238E27FC236}">
                <a16:creationId xmlns:a16="http://schemas.microsoft.com/office/drawing/2014/main" xmlns="" id="{D9402DB5-BF7B-666B-949C-026F150481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517" t="5941" r="6194" b="21087"/>
          <a:stretch>
            <a:fillRect/>
          </a:stretch>
        </p:blipFill>
        <p:spPr>
          <a:xfrm>
            <a:off x="611188" y="368299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05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9B5A6CF-2136-017E-F709-B87F70A37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A69720D-5145-BD9F-CDA4-8D831460BE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329114" cy="908050"/>
          </a:xfrm>
        </p:spPr>
        <p:txBody>
          <a:bodyPr>
            <a:normAutofit/>
          </a:bodyPr>
          <a:lstStyle/>
          <a:p>
            <a:r>
              <a:rPr lang="en-ZA" dirty="0"/>
              <a:t>The district has been divided up into several smaller viticultural pockets.</a:t>
            </a:r>
          </a:p>
        </p:txBody>
      </p:sp>
      <p:pic>
        <p:nvPicPr>
          <p:cNvPr id="2" name="Picture 1" descr="STELLENBOSCH32.jpg">
            <a:extLst>
              <a:ext uri="{FF2B5EF4-FFF2-40B4-BE49-F238E27FC236}">
                <a16:creationId xmlns:a16="http://schemas.microsoft.com/office/drawing/2014/main" xmlns="" id="{24760A59-1DF6-36DC-E99A-57758E6F63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01" t="5464" r="5052" b="33236"/>
          <a:stretch>
            <a:fillRect/>
          </a:stretch>
        </p:blipFill>
        <p:spPr>
          <a:xfrm>
            <a:off x="611188" y="368300"/>
            <a:ext cx="7921625" cy="413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685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DF863DA-36B2-3B77-E907-19108F5AA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58050E40-EB13-2D68-B6E6-D393DEA8D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945518" cy="908050"/>
          </a:xfrm>
        </p:spPr>
        <p:txBody>
          <a:bodyPr>
            <a:normAutofit/>
          </a:bodyPr>
          <a:lstStyle/>
          <a:p>
            <a:r>
              <a:rPr lang="en-ZA" dirty="0"/>
              <a:t>There are eight wards: </a:t>
            </a:r>
            <a:r>
              <a:rPr lang="en-ZA" dirty="0" err="1"/>
              <a:t>Banghoek</a:t>
            </a:r>
            <a:r>
              <a:rPr lang="en-ZA" dirty="0"/>
              <a:t>, </a:t>
            </a:r>
            <a:r>
              <a:rPr lang="en-ZA" dirty="0" err="1"/>
              <a:t>Bottelary</a:t>
            </a:r>
            <a:r>
              <a:rPr lang="en-ZA" dirty="0"/>
              <a:t>, Devon Valley, Jonkershoek Valley, </a:t>
            </a:r>
            <a:r>
              <a:rPr lang="en-ZA" dirty="0" err="1"/>
              <a:t>Papegaaiberg</a:t>
            </a:r>
            <a:r>
              <a:rPr lang="en-ZA" dirty="0"/>
              <a:t>, </a:t>
            </a:r>
            <a:r>
              <a:rPr lang="en-ZA" dirty="0" err="1"/>
              <a:t>Polkadraai</a:t>
            </a:r>
            <a:r>
              <a:rPr lang="en-ZA" dirty="0"/>
              <a:t> Hills, Simonsberg-Stellenbosch and </a:t>
            </a:r>
            <a:r>
              <a:rPr lang="en-ZA" dirty="0" err="1"/>
              <a:t>Vlottenburg</a:t>
            </a:r>
            <a:r>
              <a:rPr lang="en-ZA" dirty="0"/>
              <a:t>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CCC45D9-DDD3-75CD-55FE-684E18A8A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t="5797" r="4926" b="20997"/>
          <a:stretch>
            <a:fillRect/>
          </a:stretch>
        </p:blipFill>
        <p:spPr>
          <a:xfrm>
            <a:off x="617536" y="368300"/>
            <a:ext cx="7915277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97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CE570F-7FAE-9CD2-73E1-5E664EA5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FCFF905-4CC4-ADF5-58FC-A0744D6D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3814764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These viticultural zones are characterised by yellow-brown to reddish brown, deeply weathered mountain foothill soils with good drainage and water-holding properties, typically situated at altitudes of 150-400 m.</a:t>
            </a:r>
          </a:p>
        </p:txBody>
      </p:sp>
      <p:pic>
        <p:nvPicPr>
          <p:cNvPr id="2" name="Picture 1" descr="STELLENBOSCH34.jpg">
            <a:extLst>
              <a:ext uri="{FF2B5EF4-FFF2-40B4-BE49-F238E27FC236}">
                <a16:creationId xmlns:a16="http://schemas.microsoft.com/office/drawing/2014/main" xmlns="" id="{A010A7A8-4D05-67DC-012A-77F349BAEA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90" t="6316" r="4952" b="2085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148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E9DE66C-D215-0CAB-857C-86B372D33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AB958E6-5B41-4EFF-B1EE-15E2CF3D9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945518" cy="908050"/>
          </a:xfrm>
        </p:spPr>
        <p:txBody>
          <a:bodyPr>
            <a:normAutofit/>
          </a:bodyPr>
          <a:lstStyle/>
          <a:p>
            <a:r>
              <a:rPr lang="en-ZA" dirty="0"/>
              <a:t>The Simonsberg-Stellenbosch ward encompasses several well-known estates and private cellars.</a:t>
            </a:r>
          </a:p>
        </p:txBody>
      </p:sp>
      <p:pic>
        <p:nvPicPr>
          <p:cNvPr id="2" name="Picture 1" descr="STELLENBOSCH35.jpg">
            <a:extLst>
              <a:ext uri="{FF2B5EF4-FFF2-40B4-BE49-F238E27FC236}">
                <a16:creationId xmlns:a16="http://schemas.microsoft.com/office/drawing/2014/main" xmlns="" id="{3777DD94-47A6-41CE-D324-A86C58E761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23" t="6446" r="14508" b="21416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15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E45F777-12F4-A0C3-935E-64F731CE6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98DA3FE-B7BB-32C4-E985-2DEE176B7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043364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This ward has predominantly south-westerly aspects and, because of altitudes commonly higher than 200 m, it is generally open to the cool south-westerly summer breezes originating from False Bay, some 25 km away.</a:t>
            </a:r>
          </a:p>
        </p:txBody>
      </p:sp>
      <p:pic>
        <p:nvPicPr>
          <p:cNvPr id="2" name="Picture 1" descr="STELLENBOSCH36.jpg">
            <a:extLst>
              <a:ext uri="{FF2B5EF4-FFF2-40B4-BE49-F238E27FC236}">
                <a16:creationId xmlns:a16="http://schemas.microsoft.com/office/drawing/2014/main" xmlns="" id="{29888F47-0A72-A9E0-019A-407D2473F0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61" t="5683" r="10676" b="20593"/>
          <a:stretch>
            <a:fillRect/>
          </a:stretch>
        </p:blipFill>
        <p:spPr>
          <a:xfrm>
            <a:off x="615754" y="368300"/>
            <a:ext cx="7623273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60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C3776B1-E6DF-2468-1379-99942DCB9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E6B99-B7CA-79B9-A79E-C7D7415FF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945518" cy="908050"/>
          </a:xfrm>
        </p:spPr>
        <p:txBody>
          <a:bodyPr>
            <a:normAutofit/>
          </a:bodyPr>
          <a:lstStyle/>
          <a:p>
            <a:r>
              <a:rPr lang="en-ZA" dirty="0"/>
              <a:t>The wines from this ward are mainly red, made from Cabernet Sauvignon, Merlot and Shiraz.</a:t>
            </a:r>
          </a:p>
        </p:txBody>
      </p:sp>
      <p:pic>
        <p:nvPicPr>
          <p:cNvPr id="2" name="Picture 1" descr="STELLENBOSCH37.jpg">
            <a:extLst>
              <a:ext uri="{FF2B5EF4-FFF2-40B4-BE49-F238E27FC236}">
                <a16:creationId xmlns:a16="http://schemas.microsoft.com/office/drawing/2014/main" xmlns="" id="{39A2D250-EA10-E52F-AD53-E391A69846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54" t="5870" r="6765" b="29001"/>
          <a:stretch>
            <a:fillRect/>
          </a:stretch>
        </p:blipFill>
        <p:spPr>
          <a:xfrm>
            <a:off x="611188" y="368300"/>
            <a:ext cx="7921625" cy="4403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284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A6F49BC-38DE-C23A-B7FF-D435D2C6C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516DDCA-D00B-8891-E04C-ADBECF138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000502" cy="908050"/>
          </a:xfrm>
        </p:spPr>
        <p:txBody>
          <a:bodyPr>
            <a:normAutofit/>
          </a:bodyPr>
          <a:lstStyle/>
          <a:p>
            <a:r>
              <a:rPr lang="en-ZA" dirty="0"/>
              <a:t>Wines made from the locally bred Pinotage variety also regularly reap awards locally and internationally.</a:t>
            </a:r>
          </a:p>
        </p:txBody>
      </p:sp>
      <p:pic>
        <p:nvPicPr>
          <p:cNvPr id="2" name="Picture 1" descr="STELLENBOSCH38.jpg">
            <a:extLst>
              <a:ext uri="{FF2B5EF4-FFF2-40B4-BE49-F238E27FC236}">
                <a16:creationId xmlns:a16="http://schemas.microsoft.com/office/drawing/2014/main" xmlns="" id="{5E62AC83-1648-523C-7107-57CE0A7E2B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894" t="6276" r="7471" b="2134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378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52CBB8F-4618-99D9-F002-BAB2FB07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BC9FD65-F83F-C23B-6810-CBD289875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945518" cy="908050"/>
          </a:xfrm>
        </p:spPr>
        <p:txBody>
          <a:bodyPr>
            <a:normAutofit/>
          </a:bodyPr>
          <a:lstStyle/>
          <a:p>
            <a:r>
              <a:rPr lang="en-ZA" dirty="0"/>
              <a:t>Four of the seven wards demarcated in the district are situated in the hills of </a:t>
            </a:r>
            <a:r>
              <a:rPr lang="en-ZA" dirty="0" err="1"/>
              <a:t>Bottelary</a:t>
            </a:r>
            <a:r>
              <a:rPr lang="en-ZA" dirty="0"/>
              <a:t>: </a:t>
            </a:r>
            <a:r>
              <a:rPr lang="en-ZA" dirty="0" err="1"/>
              <a:t>Papegaaiberg</a:t>
            </a:r>
            <a:r>
              <a:rPr lang="en-ZA" dirty="0"/>
              <a:t>, Devon Valley, </a:t>
            </a:r>
            <a:r>
              <a:rPr lang="en-ZA" dirty="0" err="1"/>
              <a:t>Bottelary</a:t>
            </a:r>
            <a:r>
              <a:rPr lang="en-ZA" dirty="0"/>
              <a:t> and </a:t>
            </a:r>
            <a:r>
              <a:rPr lang="en-ZA" dirty="0" err="1"/>
              <a:t>Polkadraai</a:t>
            </a:r>
            <a:r>
              <a:rPr lang="en-ZA" dirty="0"/>
              <a:t> Hills.</a:t>
            </a:r>
          </a:p>
        </p:txBody>
      </p:sp>
      <p:pic>
        <p:nvPicPr>
          <p:cNvPr id="2" name="Picture 1" descr="STELLENBOSCH39.jpg">
            <a:extLst>
              <a:ext uri="{FF2B5EF4-FFF2-40B4-BE49-F238E27FC236}">
                <a16:creationId xmlns:a16="http://schemas.microsoft.com/office/drawing/2014/main" xmlns="" id="{0D37FE67-4537-3B88-A205-2E1D6CB62B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018" t="6268" r="7461" b="2145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387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A473BB-7CE7-7D7C-F3C6-63818FA3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33C0FC3-1C3F-F006-D9F1-5C67EA23E2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243389" cy="908050"/>
          </a:xfrm>
        </p:spPr>
        <p:txBody>
          <a:bodyPr>
            <a:normAutofit/>
          </a:bodyPr>
          <a:lstStyle/>
          <a:p>
            <a:r>
              <a:rPr lang="en-ZA" dirty="0"/>
              <a:t>All four of these again benefit from cooling summer breezes.</a:t>
            </a:r>
          </a:p>
        </p:txBody>
      </p:sp>
      <p:pic>
        <p:nvPicPr>
          <p:cNvPr id="3" name="Picture 2" descr="STELLENBOSCH40.jpg">
            <a:extLst>
              <a:ext uri="{FF2B5EF4-FFF2-40B4-BE49-F238E27FC236}">
                <a16:creationId xmlns:a16="http://schemas.microsoft.com/office/drawing/2014/main" xmlns="" id="{E4DE521D-4130-C389-4B5A-BAA10EEF59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60" t="6992" r="15972" b="2114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014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50B450-A04F-E434-C6F8-7D1885DB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F5B32FA-0870-E5CF-5A1D-DA17649BF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945518" cy="908050"/>
          </a:xfrm>
        </p:spPr>
        <p:txBody>
          <a:bodyPr>
            <a:normAutofit/>
          </a:bodyPr>
          <a:lstStyle/>
          <a:p>
            <a:r>
              <a:rPr lang="en-ZA" dirty="0"/>
              <a:t>Several estates and private cellars have distinguished themselves in terms of quality wines in these wards. Pinotage again is prominent here.</a:t>
            </a:r>
          </a:p>
        </p:txBody>
      </p:sp>
      <p:pic>
        <p:nvPicPr>
          <p:cNvPr id="2" name="Picture 1" descr="STELLENBOSCH41.jpg">
            <a:extLst>
              <a:ext uri="{FF2B5EF4-FFF2-40B4-BE49-F238E27FC236}">
                <a16:creationId xmlns:a16="http://schemas.microsoft.com/office/drawing/2014/main" xmlns="" id="{93C99775-4172-AF6D-93C0-72E18D02F1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04" t="5370" r="4950" b="35625"/>
          <a:stretch>
            <a:fillRect/>
          </a:stretch>
        </p:blipFill>
        <p:spPr>
          <a:xfrm>
            <a:off x="611188" y="368300"/>
            <a:ext cx="7921625" cy="404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01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C9581A1-486F-33CA-7260-D2B52147A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532AC42F-26AB-8565-D2D9-911F5F255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945518" cy="908050"/>
          </a:xfrm>
        </p:spPr>
        <p:txBody>
          <a:bodyPr>
            <a:normAutofit/>
          </a:bodyPr>
          <a:lstStyle/>
          <a:p>
            <a:r>
              <a:rPr lang="en-ZA" dirty="0"/>
              <a:t>The scenic Jonkershoek Valley ward is home to several top producers and boutique wineries.</a:t>
            </a:r>
          </a:p>
        </p:txBody>
      </p:sp>
      <p:pic>
        <p:nvPicPr>
          <p:cNvPr id="2" name="Picture 1" descr="STELLENBOSCH42.jpg">
            <a:extLst>
              <a:ext uri="{FF2B5EF4-FFF2-40B4-BE49-F238E27FC236}">
                <a16:creationId xmlns:a16="http://schemas.microsoft.com/office/drawing/2014/main" xmlns="" id="{55165343-2062-46A2-FD3B-55AB98BFAB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16" t="5521" r="15508" b="34013"/>
          <a:stretch>
            <a:fillRect/>
          </a:stretch>
        </p:blipFill>
        <p:spPr>
          <a:xfrm>
            <a:off x="611188" y="368300"/>
            <a:ext cx="7921625" cy="450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924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738A6E-4BBF-BF76-95DF-AA833C5EB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7E5F85F-6C1B-446A-ED76-38B9C417D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100514" cy="908050"/>
          </a:xfrm>
        </p:spPr>
        <p:txBody>
          <a:bodyPr>
            <a:normAutofit/>
          </a:bodyPr>
          <a:lstStyle/>
          <a:p>
            <a:r>
              <a:rPr lang="en-ZA" dirty="0"/>
              <a:t>The landscape is dominated by the majestic Twin Peaks, which tower up to 1 494 m high.</a:t>
            </a:r>
          </a:p>
        </p:txBody>
      </p:sp>
      <p:pic>
        <p:nvPicPr>
          <p:cNvPr id="2" name="Picture 1" descr="STELLENBOSCH43.jpg">
            <a:extLst>
              <a:ext uri="{FF2B5EF4-FFF2-40B4-BE49-F238E27FC236}">
                <a16:creationId xmlns:a16="http://schemas.microsoft.com/office/drawing/2014/main" xmlns="" id="{F59270F4-98C7-9671-3647-4FC804EBF4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995" r="6670" b="52917"/>
          <a:stretch>
            <a:fillRect/>
          </a:stretch>
        </p:blipFill>
        <p:spPr>
          <a:xfrm>
            <a:off x="611188" y="368300"/>
            <a:ext cx="7921625" cy="281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521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683B623-CFEE-F6F0-D545-E0A8BDCFB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D03005B-2B48-2052-1D00-6C1E5EFE1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257677" cy="908050"/>
          </a:xfrm>
        </p:spPr>
        <p:txBody>
          <a:bodyPr>
            <a:normAutofit/>
          </a:bodyPr>
          <a:lstStyle/>
          <a:p>
            <a:r>
              <a:rPr lang="en-ZA" dirty="0"/>
              <a:t>The higher elevations and textured soils make the valley ideal for growing Cabernet Sauvignon and other Bordeaux varieties.</a:t>
            </a:r>
          </a:p>
        </p:txBody>
      </p:sp>
      <p:pic>
        <p:nvPicPr>
          <p:cNvPr id="2" name="Picture 1" descr="STELLENBOSCH44.jpg">
            <a:extLst>
              <a:ext uri="{FF2B5EF4-FFF2-40B4-BE49-F238E27FC236}">
                <a16:creationId xmlns:a16="http://schemas.microsoft.com/office/drawing/2014/main" xmlns="" id="{86D22576-0DE5-B08F-ED7B-531E0837DDE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0" r="6670" b="40417"/>
          <a:stretch>
            <a:fillRect/>
          </a:stretch>
        </p:blipFill>
        <p:spPr>
          <a:xfrm>
            <a:off x="611188" y="368300"/>
            <a:ext cx="7921625" cy="371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916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8735AA-174B-51FD-F349-07D45A71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627BC3F-C9E1-EA89-A65D-7BEFE6E16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945518" cy="908050"/>
          </a:xfrm>
        </p:spPr>
        <p:txBody>
          <a:bodyPr>
            <a:normAutofit/>
          </a:bodyPr>
          <a:lstStyle/>
          <a:p>
            <a:r>
              <a:rPr lang="en-ZA" dirty="0" err="1"/>
              <a:t>Banghoek</a:t>
            </a:r>
            <a:r>
              <a:rPr lang="en-ZA" dirty="0"/>
              <a:t> is relatively new as a viticultural area with most vineyards planted in the last 20 years. It is mainly known for Sauvignon Blanc and red Bordeaux varieties.</a:t>
            </a:r>
          </a:p>
        </p:txBody>
      </p:sp>
      <p:pic>
        <p:nvPicPr>
          <p:cNvPr id="2" name="Picture 1" descr="STELLENBOSCH45.jpg">
            <a:extLst>
              <a:ext uri="{FF2B5EF4-FFF2-40B4-BE49-F238E27FC236}">
                <a16:creationId xmlns:a16="http://schemas.microsoft.com/office/drawing/2014/main" xmlns="" id="{1D32DC42-D0A9-CFA1-C08D-38A676A3729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53" t="6442" r="9870" b="2355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032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D9D170-8685-02D9-E00B-2F84D65BD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76E5265-D50C-CF07-4419-45B4F36986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1" y="5949950"/>
            <a:ext cx="4100514" cy="908050"/>
          </a:xfrm>
        </p:spPr>
        <p:txBody>
          <a:bodyPr>
            <a:normAutofit/>
          </a:bodyPr>
          <a:lstStyle/>
          <a:p>
            <a:r>
              <a:rPr lang="en-ZA" dirty="0" err="1"/>
              <a:t>Vlottenburg</a:t>
            </a:r>
            <a:r>
              <a:rPr lang="en-ZA" dirty="0"/>
              <a:t>, the most recently demarcated ward,  has a generally convex hill landscape and abundant cooler southern slopes.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D8B0ACC-84D7-6CE8-956B-198765381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t="6662" r="15623" b="2092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103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F50AA9F-2052-D5A6-E2A6-D18A2D972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" t="7008" r="6779" b="26382"/>
          <a:stretch>
            <a:fillRect/>
          </a:stretch>
        </p:blipFill>
        <p:spPr>
          <a:xfrm>
            <a:off x="611188" y="368301"/>
            <a:ext cx="7921625" cy="450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4C84AE-74AA-7591-3EF2-076550DD0D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11314</TotalTime>
  <Words>877</Words>
  <Application>Microsoft Office PowerPoint</Application>
  <PresentationFormat>On-screen Show (4:3)</PresentationFormat>
  <Paragraphs>103</Paragraphs>
  <Slides>48</Slides>
  <Notes>48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319</cp:revision>
  <cp:lastPrinted>2016-05-23T10:12:21Z</cp:lastPrinted>
  <dcterms:created xsi:type="dcterms:W3CDTF">2013-06-26T13:00:34Z</dcterms:created>
  <dcterms:modified xsi:type="dcterms:W3CDTF">2026-07-27T06:55:23Z</dcterms:modified>
</cp:coreProperties>
</file>