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56" r:id="rId2"/>
    <p:sldId id="374" r:id="rId3"/>
    <p:sldId id="375" r:id="rId4"/>
    <p:sldId id="376" r:id="rId5"/>
    <p:sldId id="377" r:id="rId6"/>
    <p:sldId id="378" r:id="rId7"/>
    <p:sldId id="379" r:id="rId8"/>
    <p:sldId id="381" r:id="rId9"/>
    <p:sldId id="382" r:id="rId10"/>
    <p:sldId id="393" r:id="rId11"/>
    <p:sldId id="388" r:id="rId12"/>
    <p:sldId id="385" r:id="rId13"/>
    <p:sldId id="386" r:id="rId14"/>
    <p:sldId id="387" r:id="rId15"/>
    <p:sldId id="389" r:id="rId16"/>
    <p:sldId id="390" r:id="rId17"/>
    <p:sldId id="391" r:id="rId18"/>
    <p:sldId id="395" r:id="rId19"/>
    <p:sldId id="397" r:id="rId20"/>
    <p:sldId id="396" r:id="rId21"/>
    <p:sldId id="399" r:id="rId22"/>
    <p:sldId id="400" r:id="rId23"/>
    <p:sldId id="401" r:id="rId24"/>
    <p:sldId id="402" r:id="rId25"/>
    <p:sldId id="403" r:id="rId26"/>
    <p:sldId id="404" r:id="rId27"/>
    <p:sldId id="405" r:id="rId28"/>
    <p:sldId id="392" r:id="rId29"/>
    <p:sldId id="363" r:id="rId3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719"/>
    <a:srgbClr val="7E112B"/>
    <a:srgbClr val="FFCB27"/>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74" autoAdjust="0"/>
    <p:restoredTop sz="95018" autoAdjust="0"/>
  </p:normalViewPr>
  <p:slideViewPr>
    <p:cSldViewPr snapToGrid="0" snapToObjects="1">
      <p:cViewPr>
        <p:scale>
          <a:sx n="77" d="100"/>
          <a:sy n="77" d="100"/>
        </p:scale>
        <p:origin x="-1086"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2026-07-27</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7/27/2026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Wines of South Africa</a:t>
            </a:r>
          </a:p>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561B54E-C073-F1A7-0274-7A5F63D5F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D8A31AD-4647-A889-345E-7A38AC94FE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201AA06-0044-EC81-3452-60F2AD46045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BBCB005-0EE3-2B05-9E31-106F6DF67B99}"/>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2003418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DFAC38-B9DC-8FAE-25D3-B8CB9E9337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3BEA96-606D-E6B0-81D3-7865ED8168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C450E185-BC8A-BD63-D879-E9332239E5E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46CB0B3-CCD5-B119-DB60-4E75C199F6B1}"/>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2863009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E710AB9-C910-5F5B-B483-4E12A191AF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5118E1B-1CE0-4AEB-17AB-D897348EFC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B89E70F-C012-8A6E-D334-43C237357A2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A73AE85-CB88-0562-3A72-6BE0E422A848}"/>
              </a:ext>
            </a:extLst>
          </p:cNvPr>
          <p:cNvSpPr>
            <a:spLocks noGrp="1"/>
          </p:cNvSpPr>
          <p:nvPr>
            <p:ph type="sldNum" sz="quarter" idx="5"/>
          </p:nvPr>
        </p:nvSpPr>
        <p:spPr/>
        <p:txBody>
          <a:bodyPr/>
          <a:lstStyle/>
          <a:p>
            <a:fld id="{52396F31-D46C-174D-9DA5-0F156D17816F}" type="slidenum">
              <a:rPr lang="en-US" smtClean="0"/>
              <a:pPr/>
              <a:t>5</a:t>
            </a:fld>
            <a:endParaRPr lang="en-US" dirty="0"/>
          </a:p>
        </p:txBody>
      </p:sp>
    </p:spTree>
    <p:extLst>
      <p:ext uri="{BB962C8B-B14F-4D97-AF65-F5344CB8AC3E}">
        <p14:creationId xmlns:p14="http://schemas.microsoft.com/office/powerpoint/2010/main" val="165837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174C2EF-72AC-A5C8-486A-F7C3FDED25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ED1491B-C32C-835A-A265-00EDFC53D5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8EE72EB-97E0-334C-827C-4DFAEB598C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9F3CC0F3-4C99-54C6-61F8-2AB1ADCB778D}"/>
              </a:ext>
            </a:extLst>
          </p:cNvPr>
          <p:cNvSpPr>
            <a:spLocks noGrp="1"/>
          </p:cNvSpPr>
          <p:nvPr>
            <p:ph type="sldNum" sz="quarter" idx="5"/>
          </p:nvPr>
        </p:nvSpPr>
        <p:spPr/>
        <p:txBody>
          <a:bodyPr/>
          <a:lstStyle/>
          <a:p>
            <a:fld id="{52396F31-D46C-174D-9DA5-0F156D17816F}" type="slidenum">
              <a:rPr lang="en-US" smtClean="0"/>
              <a:pPr/>
              <a:t>6</a:t>
            </a:fld>
            <a:endParaRPr lang="en-US" dirty="0"/>
          </a:p>
        </p:txBody>
      </p:sp>
    </p:spTree>
    <p:extLst>
      <p:ext uri="{BB962C8B-B14F-4D97-AF65-F5344CB8AC3E}">
        <p14:creationId xmlns:p14="http://schemas.microsoft.com/office/powerpoint/2010/main" val="9504680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EC3C729-E5FF-9140-A56C-D774082699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80806258-C0DD-EACA-6D72-83FE368476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F3B7A4D-0FE5-220D-155A-DAFC37F4162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C0D781F-2B3A-E98D-9BFC-16CA1EE59B38}"/>
              </a:ext>
            </a:extLst>
          </p:cNvPr>
          <p:cNvSpPr>
            <a:spLocks noGrp="1"/>
          </p:cNvSpPr>
          <p:nvPr>
            <p:ph type="sldNum" sz="quarter" idx="5"/>
          </p:nvPr>
        </p:nvSpPr>
        <p:spPr/>
        <p:txBody>
          <a:bodyPr/>
          <a:lstStyle/>
          <a:p>
            <a:fld id="{52396F31-D46C-174D-9DA5-0F156D17816F}" type="slidenum">
              <a:rPr lang="en-US" smtClean="0"/>
              <a:pPr/>
              <a:t>7</a:t>
            </a:fld>
            <a:endParaRPr lang="en-US" dirty="0"/>
          </a:p>
        </p:txBody>
      </p:sp>
    </p:spTree>
    <p:extLst>
      <p:ext uri="{BB962C8B-B14F-4D97-AF65-F5344CB8AC3E}">
        <p14:creationId xmlns:p14="http://schemas.microsoft.com/office/powerpoint/2010/main" val="1391710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FCA2B-FFBC-6181-3AB8-E6480E9DFD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9B7B0D7-79F6-969B-70E9-0F55FD5960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20CB05C-48DD-AAB8-4A1D-155D6A2FD33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B3E6685-CF32-7DD3-FD2A-E406EE273F56}"/>
              </a:ext>
            </a:extLst>
          </p:cNvPr>
          <p:cNvSpPr>
            <a:spLocks noGrp="1"/>
          </p:cNvSpPr>
          <p:nvPr>
            <p:ph type="sldNum" sz="quarter" idx="5"/>
          </p:nvPr>
        </p:nvSpPr>
        <p:spPr/>
        <p:txBody>
          <a:bodyPr/>
          <a:lstStyle/>
          <a:p>
            <a:fld id="{52396F31-D46C-174D-9DA5-0F156D17816F}" type="slidenum">
              <a:rPr lang="en-US" smtClean="0"/>
              <a:pPr/>
              <a:t>8</a:t>
            </a:fld>
            <a:endParaRPr lang="en-US" dirty="0"/>
          </a:p>
        </p:txBody>
      </p:sp>
    </p:spTree>
    <p:extLst>
      <p:ext uri="{BB962C8B-B14F-4D97-AF65-F5344CB8AC3E}">
        <p14:creationId xmlns:p14="http://schemas.microsoft.com/office/powerpoint/2010/main" val="145837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1ACB309-22D9-22FA-4243-C69C597F70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371C7684-10FD-7103-AE82-73CC1A2061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866EE93-B5A1-87D2-3F1C-4C129986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CF062CD-143F-1A2B-A7F7-609B56602FA6}"/>
              </a:ext>
            </a:extLst>
          </p:cNvPr>
          <p:cNvSpPr>
            <a:spLocks noGrp="1"/>
          </p:cNvSpPr>
          <p:nvPr>
            <p:ph type="sldNum" sz="quarter" idx="5"/>
          </p:nvPr>
        </p:nvSpPr>
        <p:spPr/>
        <p:txBody>
          <a:bodyPr/>
          <a:lstStyle/>
          <a:p>
            <a:fld id="{52396F31-D46C-174D-9DA5-0F156D17816F}" type="slidenum">
              <a:rPr lang="en-US" smtClean="0"/>
              <a:pPr/>
              <a:t>9</a:t>
            </a:fld>
            <a:endParaRPr lang="en-US" dirty="0"/>
          </a:p>
        </p:txBody>
      </p:sp>
    </p:spTree>
    <p:extLst>
      <p:ext uri="{BB962C8B-B14F-4D97-AF65-F5344CB8AC3E}">
        <p14:creationId xmlns:p14="http://schemas.microsoft.com/office/powerpoint/2010/main" val="4269995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CF0A442-BACB-936F-B471-A5AD39648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FF45AE4-3D57-1F0B-F706-D13FD3060B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DE8715D-25B4-0748-01A6-7222E7951B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8391557-F29B-BC79-E818-219323B714B1}"/>
              </a:ext>
            </a:extLst>
          </p:cNvPr>
          <p:cNvSpPr>
            <a:spLocks noGrp="1"/>
          </p:cNvSpPr>
          <p:nvPr>
            <p:ph type="sldNum" sz="quarter" idx="5"/>
          </p:nvPr>
        </p:nvSpPr>
        <p:spPr/>
        <p:txBody>
          <a:bodyPr/>
          <a:lstStyle/>
          <a:p>
            <a:fld id="{52396F31-D46C-174D-9DA5-0F156D17816F}" type="slidenum">
              <a:rPr lang="en-US" smtClean="0"/>
              <a:pPr/>
              <a:t>10</a:t>
            </a:fld>
            <a:endParaRPr lang="en-US" dirty="0"/>
          </a:p>
        </p:txBody>
      </p:sp>
    </p:spTree>
    <p:extLst>
      <p:ext uri="{BB962C8B-B14F-4D97-AF65-F5344CB8AC3E}">
        <p14:creationId xmlns:p14="http://schemas.microsoft.com/office/powerpoint/2010/main" val="41818273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7E33F9E-3DD8-C716-9519-98FF6FB4C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1E01ACB0-28D3-EE4E-F57F-AF8DCC29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55AD5AFD-F620-637F-FCFA-CB4CE08A3D0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xmlns="" id="{36D6E67D-24B1-0D31-76AD-EE80A6947D50}"/>
              </a:ext>
            </a:extLst>
          </p:cNvPr>
          <p:cNvSpPr>
            <a:spLocks noGrp="1"/>
          </p:cNvSpPr>
          <p:nvPr>
            <p:ph type="sldNum" sz="quarter" idx="5"/>
          </p:nvPr>
        </p:nvSpPr>
        <p:spPr/>
        <p:txBody>
          <a:bodyPr/>
          <a:lstStyle/>
          <a:p>
            <a:fld id="{52396F31-D46C-174D-9DA5-0F156D17816F}" type="slidenum">
              <a:rPr lang="en-US" smtClean="0"/>
              <a:pPr/>
              <a:t>11</a:t>
            </a:fld>
            <a:endParaRPr lang="en-US" dirty="0"/>
          </a:p>
        </p:txBody>
      </p:sp>
    </p:spTree>
    <p:extLst>
      <p:ext uri="{BB962C8B-B14F-4D97-AF65-F5344CB8AC3E}">
        <p14:creationId xmlns:p14="http://schemas.microsoft.com/office/powerpoint/2010/main" val="2432314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C04E76FC-B092-9DC5-6585-5E907ED780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B09CD04-C30B-95D9-9F21-FBF75B703D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74B5086-D784-9470-28FF-C7FC864F7A0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661B128-56F7-A8BC-E9F4-4B8DF0C12E05}"/>
              </a:ext>
            </a:extLst>
          </p:cNvPr>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33207616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D499C67-C03E-627F-70CC-C7126C097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6480A6DB-F1D4-B180-AB56-841A1D52F3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969C1D5-4889-F775-596A-25314AC27E0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590FD3C-53B5-6BC9-6B2C-B16BFD0E868E}"/>
              </a:ext>
            </a:extLst>
          </p:cNvPr>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3876233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67B6AF-BC55-666F-1F2C-3EE3F5FE9E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2720499-9B0F-4316-FBB4-0A5AEE507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B6BABEA-CF60-F2C5-CB74-496D5E74455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6878A10-B093-6BF8-782C-735AA442BC80}"/>
              </a:ext>
            </a:extLst>
          </p:cNvPr>
          <p:cNvSpPr>
            <a:spLocks noGrp="1"/>
          </p:cNvSpPr>
          <p:nvPr>
            <p:ph type="sldNum" sz="quarter" idx="5"/>
          </p:nvPr>
        </p:nvSpPr>
        <p:spPr/>
        <p:txBody>
          <a:bodyPr/>
          <a:lstStyle/>
          <a:p>
            <a:fld id="{52396F31-D46C-174D-9DA5-0F156D17816F}" type="slidenum">
              <a:rPr lang="en-US" smtClean="0"/>
              <a:pPr/>
              <a:t>14</a:t>
            </a:fld>
            <a:endParaRPr lang="en-US" dirty="0"/>
          </a:p>
        </p:txBody>
      </p:sp>
    </p:spTree>
    <p:extLst>
      <p:ext uri="{BB962C8B-B14F-4D97-AF65-F5344CB8AC3E}">
        <p14:creationId xmlns:p14="http://schemas.microsoft.com/office/powerpoint/2010/main" val="315300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AB5354E9-FC94-5276-1C08-A0CADF845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7D6B5889-1ACF-333C-113F-B04E86393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E3C9A80-445C-CF04-C0DD-D86C4E62E0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3A3EC34-031E-1FDE-58B4-68D7EC03CD18}"/>
              </a:ext>
            </a:extLst>
          </p:cNvPr>
          <p:cNvSpPr>
            <a:spLocks noGrp="1"/>
          </p:cNvSpPr>
          <p:nvPr>
            <p:ph type="sldNum" sz="quarter" idx="5"/>
          </p:nvPr>
        </p:nvSpPr>
        <p:spPr/>
        <p:txBody>
          <a:bodyPr/>
          <a:lstStyle/>
          <a:p>
            <a:fld id="{52396F31-D46C-174D-9DA5-0F156D17816F}" type="slidenum">
              <a:rPr lang="en-US" smtClean="0"/>
              <a:pPr/>
              <a:t>15</a:t>
            </a:fld>
            <a:endParaRPr lang="en-US" dirty="0"/>
          </a:p>
        </p:txBody>
      </p:sp>
    </p:spTree>
    <p:extLst>
      <p:ext uri="{BB962C8B-B14F-4D97-AF65-F5344CB8AC3E}">
        <p14:creationId xmlns:p14="http://schemas.microsoft.com/office/powerpoint/2010/main" val="24372204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1E9144E-7466-73C0-2D5E-0F8F839C9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10C453-74EB-EFEF-4C39-8CFC33A3B8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E7F75765-CC80-2A09-A76B-C1DC45BD6D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6C6937ED-C728-ABF3-E06D-A1DBCB7AB23F}"/>
              </a:ext>
            </a:extLst>
          </p:cNvPr>
          <p:cNvSpPr>
            <a:spLocks noGrp="1"/>
          </p:cNvSpPr>
          <p:nvPr>
            <p:ph type="sldNum" sz="quarter" idx="5"/>
          </p:nvPr>
        </p:nvSpPr>
        <p:spPr/>
        <p:txBody>
          <a:bodyPr/>
          <a:lstStyle/>
          <a:p>
            <a:fld id="{52396F31-D46C-174D-9DA5-0F156D17816F}" type="slidenum">
              <a:rPr lang="en-US" smtClean="0"/>
              <a:pPr/>
              <a:t>16</a:t>
            </a:fld>
            <a:endParaRPr lang="en-US" dirty="0"/>
          </a:p>
        </p:txBody>
      </p:sp>
    </p:spTree>
    <p:extLst>
      <p:ext uri="{BB962C8B-B14F-4D97-AF65-F5344CB8AC3E}">
        <p14:creationId xmlns:p14="http://schemas.microsoft.com/office/powerpoint/2010/main" val="32409071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FB91C58-B712-C615-A080-902293E79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36FED2F-22D6-6745-2D2F-7A995E160E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00622109-CBB4-E063-4473-8B039C68CD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416B2681-A51D-DBE3-8742-937422D9BFFF}"/>
              </a:ext>
            </a:extLst>
          </p:cNvPr>
          <p:cNvSpPr>
            <a:spLocks noGrp="1"/>
          </p:cNvSpPr>
          <p:nvPr>
            <p:ph type="sldNum" sz="quarter" idx="5"/>
          </p:nvPr>
        </p:nvSpPr>
        <p:spPr/>
        <p:txBody>
          <a:bodyPr/>
          <a:lstStyle/>
          <a:p>
            <a:fld id="{52396F31-D46C-174D-9DA5-0F156D17816F}" type="slidenum">
              <a:rPr lang="en-US" smtClean="0"/>
              <a:pPr/>
              <a:t>17</a:t>
            </a:fld>
            <a:endParaRPr lang="en-US" dirty="0"/>
          </a:p>
        </p:txBody>
      </p:sp>
    </p:spTree>
    <p:extLst>
      <p:ext uri="{BB962C8B-B14F-4D97-AF65-F5344CB8AC3E}">
        <p14:creationId xmlns:p14="http://schemas.microsoft.com/office/powerpoint/2010/main" val="841216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6D25C9D7-8BA3-D289-C98D-4EC2130F15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23A9550A-DB62-98EE-51D0-8F00667A2E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71965FD5-8260-AC70-CDB6-34DFAB97889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E348FE3-BCE8-4616-C125-00701A8BCB81}"/>
              </a:ext>
            </a:extLst>
          </p:cNvPr>
          <p:cNvSpPr>
            <a:spLocks noGrp="1"/>
          </p:cNvSpPr>
          <p:nvPr>
            <p:ph type="sldNum" sz="quarter" idx="5"/>
          </p:nvPr>
        </p:nvSpPr>
        <p:spPr/>
        <p:txBody>
          <a:bodyPr/>
          <a:lstStyle/>
          <a:p>
            <a:fld id="{52396F31-D46C-174D-9DA5-0F156D17816F}" type="slidenum">
              <a:rPr lang="en-US" smtClean="0"/>
              <a:pPr/>
              <a:t>18</a:t>
            </a:fld>
            <a:endParaRPr lang="en-US" dirty="0"/>
          </a:p>
        </p:txBody>
      </p:sp>
    </p:spTree>
    <p:extLst>
      <p:ext uri="{BB962C8B-B14F-4D97-AF65-F5344CB8AC3E}">
        <p14:creationId xmlns:p14="http://schemas.microsoft.com/office/powerpoint/2010/main" val="3871942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EBB8829-607E-F0D6-BA01-0ABAD75BE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4C158B2F-F7FA-A379-99C6-88FC070B86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1C5513C0-AB85-0D2A-4EDF-FD987414A97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86B1D3C0-6211-D0DF-FD21-A3BF391852A6}"/>
              </a:ext>
            </a:extLst>
          </p:cNvPr>
          <p:cNvSpPr>
            <a:spLocks noGrp="1"/>
          </p:cNvSpPr>
          <p:nvPr>
            <p:ph type="sldNum" sz="quarter" idx="5"/>
          </p:nvPr>
        </p:nvSpPr>
        <p:spPr/>
        <p:txBody>
          <a:bodyPr/>
          <a:lstStyle/>
          <a:p>
            <a:fld id="{52396F31-D46C-174D-9DA5-0F156D17816F}" type="slidenum">
              <a:rPr lang="en-US" smtClean="0"/>
              <a:pPr/>
              <a:t>19</a:t>
            </a:fld>
            <a:endParaRPr lang="en-US" dirty="0"/>
          </a:p>
        </p:txBody>
      </p:sp>
    </p:spTree>
    <p:extLst>
      <p:ext uri="{BB962C8B-B14F-4D97-AF65-F5344CB8AC3E}">
        <p14:creationId xmlns:p14="http://schemas.microsoft.com/office/powerpoint/2010/main" val="2009093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C90B5F-F168-4C48-B48E-0458BC67A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2E0E44D-C496-4A5C-36DA-691C7CE93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AAB4DBCF-20D7-1D2A-9E7B-EFD939D0AE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3CCB3201-B0D0-984B-34E7-98117AF56C00}"/>
              </a:ext>
            </a:extLst>
          </p:cNvPr>
          <p:cNvSpPr>
            <a:spLocks noGrp="1"/>
          </p:cNvSpPr>
          <p:nvPr>
            <p:ph type="sldNum" sz="quarter" idx="5"/>
          </p:nvPr>
        </p:nvSpPr>
        <p:spPr/>
        <p:txBody>
          <a:bodyPr/>
          <a:lstStyle/>
          <a:p>
            <a:fld id="{52396F31-D46C-174D-9DA5-0F156D17816F}" type="slidenum">
              <a:rPr lang="en-US" smtClean="0"/>
              <a:pPr/>
              <a:t>20</a:t>
            </a:fld>
            <a:endParaRPr lang="en-US" dirty="0"/>
          </a:p>
        </p:txBody>
      </p:sp>
    </p:spTree>
    <p:extLst>
      <p:ext uri="{BB962C8B-B14F-4D97-AF65-F5344CB8AC3E}">
        <p14:creationId xmlns:p14="http://schemas.microsoft.com/office/powerpoint/2010/main" val="2269276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D2672B-F547-B169-5A38-E07D8A46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106EF00-3D78-EED9-6659-C15BA4B890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9B90A6B-C452-8A9B-4826-3DCBDC71E2B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2B195C4F-939B-A900-BF4D-3676299A8804}"/>
              </a:ext>
            </a:extLst>
          </p:cNvPr>
          <p:cNvSpPr>
            <a:spLocks noGrp="1"/>
          </p:cNvSpPr>
          <p:nvPr>
            <p:ph type="sldNum" sz="quarter" idx="5"/>
          </p:nvPr>
        </p:nvSpPr>
        <p:spPr/>
        <p:txBody>
          <a:bodyPr/>
          <a:lstStyle/>
          <a:p>
            <a:fld id="{52396F31-D46C-174D-9DA5-0F156D17816F}" type="slidenum">
              <a:rPr lang="en-US" smtClean="0"/>
              <a:pPr/>
              <a:t>21</a:t>
            </a:fld>
            <a:endParaRPr lang="en-US" dirty="0"/>
          </a:p>
        </p:txBody>
      </p:sp>
    </p:spTree>
    <p:extLst>
      <p:ext uri="{BB962C8B-B14F-4D97-AF65-F5344CB8AC3E}">
        <p14:creationId xmlns:p14="http://schemas.microsoft.com/office/powerpoint/2010/main" val="29396904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F5E016-8487-E3D9-ED39-E4EDD2AB98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9350404-DDD0-24A3-3B79-ABC5C849C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2A84989-699B-EA95-954A-F03C6CD073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A6966B5-3E4A-63C0-B8DC-F5343A237C8F}"/>
              </a:ext>
            </a:extLst>
          </p:cNvPr>
          <p:cNvSpPr>
            <a:spLocks noGrp="1"/>
          </p:cNvSpPr>
          <p:nvPr>
            <p:ph type="sldNum" sz="quarter" idx="5"/>
          </p:nvPr>
        </p:nvSpPr>
        <p:spPr/>
        <p:txBody>
          <a:bodyPr/>
          <a:lstStyle/>
          <a:p>
            <a:fld id="{52396F31-D46C-174D-9DA5-0F156D17816F}" type="slidenum">
              <a:rPr lang="en-US" smtClean="0"/>
              <a:pPr/>
              <a:t>22</a:t>
            </a:fld>
            <a:endParaRPr lang="en-US" dirty="0"/>
          </a:p>
        </p:txBody>
      </p:sp>
    </p:spTree>
    <p:extLst>
      <p:ext uri="{BB962C8B-B14F-4D97-AF65-F5344CB8AC3E}">
        <p14:creationId xmlns:p14="http://schemas.microsoft.com/office/powerpoint/2010/main" val="1303611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034A3B-4B68-DC33-3534-9E6AEEA69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57A84942-D1FB-A7AE-A485-8978DD3172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6682B9C2-F0EF-E1C7-E7F3-B8274C2011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A63B1087-268C-58AD-E142-CF3415BFD2C6}"/>
              </a:ext>
            </a:extLst>
          </p:cNvPr>
          <p:cNvSpPr>
            <a:spLocks noGrp="1"/>
          </p:cNvSpPr>
          <p:nvPr>
            <p:ph type="sldNum" sz="quarter" idx="5"/>
          </p:nvPr>
        </p:nvSpPr>
        <p:spPr/>
        <p:txBody>
          <a:bodyPr/>
          <a:lstStyle/>
          <a:p>
            <a:fld id="{52396F31-D46C-174D-9DA5-0F156D17816F}" type="slidenum">
              <a:rPr lang="en-US" smtClean="0"/>
              <a:pPr/>
              <a:t>23</a:t>
            </a:fld>
            <a:endParaRPr lang="en-US" dirty="0"/>
          </a:p>
        </p:txBody>
      </p:sp>
    </p:spTree>
    <p:extLst>
      <p:ext uri="{BB962C8B-B14F-4D97-AF65-F5344CB8AC3E}">
        <p14:creationId xmlns:p14="http://schemas.microsoft.com/office/powerpoint/2010/main" val="2995261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665B8FE-952C-06E2-6FEC-3254B4DB46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F8873F5B-9B5E-0517-8E24-B8FC6D1448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F87C0F63-6890-B7F6-ED06-C76BB1E95D9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FAA094E5-A607-CAFF-C6E5-250FFA22E067}"/>
              </a:ext>
            </a:extLst>
          </p:cNvPr>
          <p:cNvSpPr>
            <a:spLocks noGrp="1"/>
          </p:cNvSpPr>
          <p:nvPr>
            <p:ph type="sldNum" sz="quarter" idx="5"/>
          </p:nvPr>
        </p:nvSpPr>
        <p:spPr/>
        <p:txBody>
          <a:bodyPr/>
          <a:lstStyle/>
          <a:p>
            <a:fld id="{52396F31-D46C-174D-9DA5-0F156D17816F}" type="slidenum">
              <a:rPr lang="en-US" smtClean="0"/>
              <a:pPr/>
              <a:t>24</a:t>
            </a:fld>
            <a:endParaRPr lang="en-US" dirty="0"/>
          </a:p>
        </p:txBody>
      </p:sp>
    </p:spTree>
    <p:extLst>
      <p:ext uri="{BB962C8B-B14F-4D97-AF65-F5344CB8AC3E}">
        <p14:creationId xmlns:p14="http://schemas.microsoft.com/office/powerpoint/2010/main" val="2932777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A49982C-874A-154F-F088-638CEFE575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E73CEA14-F7C5-54E6-9679-237A3FB15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448E5BC-E82E-84E6-E691-072940E64F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0234CF83-C2DD-3A34-B5FA-93FDD28EFF4D}"/>
              </a:ext>
            </a:extLst>
          </p:cNvPr>
          <p:cNvSpPr>
            <a:spLocks noGrp="1"/>
          </p:cNvSpPr>
          <p:nvPr>
            <p:ph type="sldNum" sz="quarter" idx="5"/>
          </p:nvPr>
        </p:nvSpPr>
        <p:spPr/>
        <p:txBody>
          <a:bodyPr/>
          <a:lstStyle/>
          <a:p>
            <a:fld id="{52396F31-D46C-174D-9DA5-0F156D17816F}" type="slidenum">
              <a:rPr lang="en-US" smtClean="0"/>
              <a:pPr/>
              <a:t>25</a:t>
            </a:fld>
            <a:endParaRPr lang="en-US" dirty="0"/>
          </a:p>
        </p:txBody>
      </p:sp>
    </p:spTree>
    <p:extLst>
      <p:ext uri="{BB962C8B-B14F-4D97-AF65-F5344CB8AC3E}">
        <p14:creationId xmlns:p14="http://schemas.microsoft.com/office/powerpoint/2010/main" val="1630160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057F66-0544-42EA-2B0C-465AAE1081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54725E0-36F8-66BB-FDBD-909A43ABF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BC6ED61E-8260-CB9E-47A4-0A36F738A07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5AF278A4-0E9E-074C-18A7-734592AFB68A}"/>
              </a:ext>
            </a:extLst>
          </p:cNvPr>
          <p:cNvSpPr>
            <a:spLocks noGrp="1"/>
          </p:cNvSpPr>
          <p:nvPr>
            <p:ph type="sldNum" sz="quarter" idx="5"/>
          </p:nvPr>
        </p:nvSpPr>
        <p:spPr/>
        <p:txBody>
          <a:bodyPr/>
          <a:lstStyle/>
          <a:p>
            <a:fld id="{52396F31-D46C-174D-9DA5-0F156D17816F}" type="slidenum">
              <a:rPr lang="en-US" smtClean="0"/>
              <a:pPr/>
              <a:t>26</a:t>
            </a:fld>
            <a:endParaRPr lang="en-US" dirty="0"/>
          </a:p>
        </p:txBody>
      </p:sp>
    </p:spTree>
    <p:extLst>
      <p:ext uri="{BB962C8B-B14F-4D97-AF65-F5344CB8AC3E}">
        <p14:creationId xmlns:p14="http://schemas.microsoft.com/office/powerpoint/2010/main" val="3903682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28C474F-6375-7D73-5A53-CEE07F4BC2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B55A7867-5DD3-C4F8-AFDB-82DF08BA10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3DAFE7BF-6346-39C1-7DE6-A1A18CFB4A0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D19A1715-0752-279B-7D62-76D152D8441F}"/>
              </a:ext>
            </a:extLst>
          </p:cNvPr>
          <p:cNvSpPr>
            <a:spLocks noGrp="1"/>
          </p:cNvSpPr>
          <p:nvPr>
            <p:ph type="sldNum" sz="quarter" idx="5"/>
          </p:nvPr>
        </p:nvSpPr>
        <p:spPr/>
        <p:txBody>
          <a:bodyPr/>
          <a:lstStyle/>
          <a:p>
            <a:fld id="{52396F31-D46C-174D-9DA5-0F156D17816F}" type="slidenum">
              <a:rPr lang="en-US" smtClean="0"/>
              <a:pPr/>
              <a:t>27</a:t>
            </a:fld>
            <a:endParaRPr lang="en-US" dirty="0"/>
          </a:p>
        </p:txBody>
      </p:sp>
    </p:spTree>
    <p:extLst>
      <p:ext uri="{BB962C8B-B14F-4D97-AF65-F5344CB8AC3E}">
        <p14:creationId xmlns:p14="http://schemas.microsoft.com/office/powerpoint/2010/main" val="6874192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0EAFA7B-D299-03EF-210B-671217C21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CDD737D1-86E6-932A-9E0D-D4533C410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4B214867-2037-9564-D8EB-283E00F1078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xmlns="" id="{C98AB74B-EBC0-575B-782F-139137DEF681}"/>
              </a:ext>
            </a:extLst>
          </p:cNvPr>
          <p:cNvSpPr>
            <a:spLocks noGrp="1"/>
          </p:cNvSpPr>
          <p:nvPr>
            <p:ph type="sldNum" sz="quarter" idx="5"/>
          </p:nvPr>
        </p:nvSpPr>
        <p:spPr/>
        <p:txBody>
          <a:bodyPr/>
          <a:lstStyle/>
          <a:p>
            <a:fld id="{52396F31-D46C-174D-9DA5-0F156D17816F}" type="slidenum">
              <a:rPr lang="en-US" smtClean="0"/>
              <a:pPr/>
              <a:t>28</a:t>
            </a:fld>
            <a:endParaRPr lang="en-US" dirty="0"/>
          </a:p>
        </p:txBody>
      </p:sp>
    </p:spTree>
    <p:extLst>
      <p:ext uri="{BB962C8B-B14F-4D97-AF65-F5344CB8AC3E}">
        <p14:creationId xmlns:p14="http://schemas.microsoft.com/office/powerpoint/2010/main" val="24172817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29</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F61D588B-0C3D-B9CC-15AD-D76DD5255636}"/>
              </a:ext>
            </a:extLst>
          </p:cNvPr>
          <p:cNvSpPr txBox="1"/>
          <p:nvPr userDrawn="1"/>
        </p:nvSpPr>
        <p:spPr>
          <a:xfrm>
            <a:off x="5730241" y="6257419"/>
            <a:ext cx="1721484" cy="503590"/>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Swartland</a:t>
            </a:r>
          </a:p>
          <a:p>
            <a:pPr marL="0" marR="0" lvl="0" indent="0" algn="r" defTabSz="457200" rtl="0" eaLnBrk="1" fontAlgn="auto" latinLnBrk="0" hangingPunct="1">
              <a:lnSpc>
                <a:spcPct val="100000"/>
              </a:lnSpc>
              <a:spcBef>
                <a:spcPts val="0"/>
              </a:spcBef>
              <a:spcAft>
                <a:spcPts val="0"/>
              </a:spcAft>
              <a:buClrTx/>
              <a:buSzTx/>
              <a:buFontTx/>
              <a:buNone/>
              <a:tabLst/>
              <a:defRPr/>
            </a:pPr>
            <a:endParaRPr lang="en-US" sz="1400" b="1" i="0" dirty="0">
              <a:solidFill>
                <a:srgbClr val="FFCB27"/>
              </a:solidFill>
              <a:latin typeface="Avenir Next LT Pro" panose="020B0504020202020204" pitchFamily="34" charset="77"/>
              <a:cs typeface="Myriad Pro"/>
            </a:endParaRPr>
          </a:p>
        </p:txBody>
      </p:sp>
      <p:sp>
        <p:nvSpPr>
          <p:cNvPr id="4" name="TextBox 3">
            <a:extLst>
              <a:ext uri="{FF2B5EF4-FFF2-40B4-BE49-F238E27FC236}">
                <a16:creationId xmlns:a16="http://schemas.microsoft.com/office/drawing/2014/main" xmlns="" id="{B08A691F-C211-3BCC-2D82-47B758EB8D8F}"/>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4574095"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D1B09B1A-D25E-7EB7-1A9B-96A380EBE400}"/>
              </a:ext>
            </a:extLst>
          </p:cNvPr>
          <p:cNvSpPr txBox="1"/>
          <p:nvPr userDrawn="1"/>
        </p:nvSpPr>
        <p:spPr>
          <a:xfrm>
            <a:off x="5730241" y="6257419"/>
            <a:ext cx="1721484" cy="288147"/>
          </a:xfrm>
          <a:prstGeom prst="rect">
            <a:avLst/>
          </a:prstGeom>
          <a:noFill/>
        </p:spPr>
        <p:txBody>
          <a:bodyPr wrap="square" lIns="0" tIns="0" rIns="0" bIns="72000"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400" b="1" i="0" dirty="0">
                <a:solidFill>
                  <a:srgbClr val="FFCB27"/>
                </a:solidFill>
                <a:latin typeface="Avenir Next LT Pro" panose="020B0504020202020204" pitchFamily="34" charset="77"/>
                <a:cs typeface="Myriad Pro"/>
              </a:rPr>
              <a:t>Swartland</a:t>
            </a:r>
          </a:p>
        </p:txBody>
      </p:sp>
      <p:sp>
        <p:nvSpPr>
          <p:cNvPr id="4" name="TextBox 3">
            <a:extLst>
              <a:ext uri="{FF2B5EF4-FFF2-40B4-BE49-F238E27FC236}">
                <a16:creationId xmlns:a16="http://schemas.microsoft.com/office/drawing/2014/main" xmlns="" id="{4E628B5E-19E4-1310-1F5A-2D11FAE71559}"/>
              </a:ext>
            </a:extLst>
          </p:cNvPr>
          <p:cNvSpPr txBox="1"/>
          <p:nvPr userDrawn="1"/>
        </p:nvSpPr>
        <p:spPr>
          <a:xfrm>
            <a:off x="6922702" y="6525261"/>
            <a:ext cx="532198"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COASTAL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7/27/2026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7/27/2026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859210"/>
          </a:xfrm>
          <a:prstGeom prst="rect">
            <a:avLst/>
          </a:prstGeom>
        </p:spPr>
        <p:txBody>
          <a:bodyPr vert="horz" wrap="square" lIns="0" tIns="15240" rIns="0" bIns="0" rtlCol="0">
            <a:spAutoFit/>
          </a:bodyPr>
          <a:lstStyle/>
          <a:p>
            <a:pPr algn="ctr">
              <a:lnSpc>
                <a:spcPct val="100000"/>
              </a:lnSpc>
              <a:spcBef>
                <a:spcPts val="120"/>
              </a:spcBef>
            </a:pPr>
            <a:r>
              <a:rPr lang="en-US" sz="2400" spc="200" dirty="0">
                <a:solidFill>
                  <a:srgbClr val="FFFFFF"/>
                </a:solidFill>
                <a:latin typeface="Avenir Next LT Pro" panose="020B0504020202020204" pitchFamily="34" charset="77"/>
                <a:cs typeface="Segoe UI"/>
              </a:rPr>
              <a:t>CAPE WINELANDS</a:t>
            </a:r>
          </a:p>
          <a:p>
            <a:pPr algn="ctr">
              <a:lnSpc>
                <a:spcPct val="100000"/>
              </a:lnSpc>
              <a:spcBef>
                <a:spcPts val="120"/>
              </a:spcBef>
            </a:pPr>
            <a:r>
              <a:rPr lang="en-US" sz="3000" b="1" spc="50" dirty="0">
                <a:solidFill>
                  <a:srgbClr val="FFFFFF"/>
                </a:solidFill>
                <a:latin typeface="Avenir Next LT Pro" panose="020B0504020202020204" pitchFamily="34" charset="77"/>
                <a:cs typeface="Segoe UI"/>
              </a:rPr>
              <a:t>SWARTLAND</a:t>
            </a: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ubtitle 23">
            <a:extLst>
              <a:ext uri="{FF2B5EF4-FFF2-40B4-BE49-F238E27FC236}">
                <a16:creationId xmlns:a16="http://schemas.microsoft.com/office/drawing/2014/main" xmlns="" id="{99C5C4E2-96D4-3342-8C1E-2C5F559C99D4}"/>
              </a:ext>
            </a:extLst>
          </p:cNvPr>
          <p:cNvSpPr>
            <a:spLocks noGrp="1"/>
          </p:cNvSpPr>
          <p:nvPr>
            <p:ph type="subTitle" idx="1"/>
          </p:nvPr>
        </p:nvSpPr>
        <p:spPr/>
        <p:txBody>
          <a:bodyPr/>
          <a:lstStyle/>
          <a:p>
            <a:r>
              <a:rPr lang="en-GB" dirty="0"/>
              <a:t>Where is South Africa?</a:t>
            </a:r>
          </a:p>
        </p:txBody>
      </p:sp>
      <p:pic>
        <p:nvPicPr>
          <p:cNvPr id="2" name="Picture 1" descr="BOT RIVER2.jpg">
            <a:extLst>
              <a:ext uri="{FF2B5EF4-FFF2-40B4-BE49-F238E27FC236}">
                <a16:creationId xmlns:a16="http://schemas.microsoft.com/office/drawing/2014/main" xmlns="" id="{678B7372-469D-FD5A-BE03-FD83E75709F1}"/>
              </a:ext>
            </a:extLst>
          </p:cNvPr>
          <p:cNvPicPr>
            <a:picLocks noChangeAspect="1"/>
          </p:cNvPicPr>
          <p:nvPr/>
        </p:nvPicPr>
        <p:blipFill>
          <a:blip r:embed="rId3" cstate="screen">
            <a:extLst>
              <a:ext uri="{28A0092B-C50C-407E-A947-70E740481C1C}">
                <a14:useLocalDpi xmlns:a14="http://schemas.microsoft.com/office/drawing/2010/main"/>
              </a:ext>
            </a:extLst>
          </a:blip>
          <a:srcRect l="420" t="5435" r="6349" b="21148"/>
          <a:stretch>
            <a:fillRect/>
          </a:stretch>
        </p:blipFill>
        <p:spPr>
          <a:xfrm>
            <a:off x="0" y="377727"/>
            <a:ext cx="9142571"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A517436-FA4C-69B9-0288-C63094F3A5E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28D9B26-50F4-5E21-E8E8-5DC45895EB2C}"/>
              </a:ext>
            </a:extLst>
          </p:cNvPr>
          <p:cNvSpPr>
            <a:spLocks noGrp="1"/>
          </p:cNvSpPr>
          <p:nvPr>
            <p:ph type="subTitle" idx="1"/>
          </p:nvPr>
        </p:nvSpPr>
        <p:spPr/>
        <p:txBody>
          <a:bodyPr/>
          <a:lstStyle/>
          <a:p>
            <a:r>
              <a:rPr lang="en-GB" dirty="0"/>
              <a:t>South Africa is the southernmost </a:t>
            </a:r>
            <a:br>
              <a:rPr lang="en-GB" dirty="0"/>
            </a:br>
            <a:r>
              <a:rPr lang="en-GB" dirty="0"/>
              <a:t>country in Africa.</a:t>
            </a:r>
          </a:p>
        </p:txBody>
      </p:sp>
      <p:pic>
        <p:nvPicPr>
          <p:cNvPr id="3" name="Picture 2" descr="BOT RIVER3.jpg">
            <a:extLst>
              <a:ext uri="{FF2B5EF4-FFF2-40B4-BE49-F238E27FC236}">
                <a16:creationId xmlns:a16="http://schemas.microsoft.com/office/drawing/2014/main" xmlns="" id="{6AD0747B-8D26-E58D-C3B8-197858BD9408}"/>
              </a:ext>
            </a:extLst>
          </p:cNvPr>
          <p:cNvPicPr>
            <a:picLocks noChangeAspect="1"/>
          </p:cNvPicPr>
          <p:nvPr/>
        </p:nvPicPr>
        <p:blipFill>
          <a:blip r:embed="rId3" cstate="screen">
            <a:extLst>
              <a:ext uri="{28A0092B-C50C-407E-A947-70E740481C1C}">
                <a14:useLocalDpi xmlns:a14="http://schemas.microsoft.com/office/drawing/2010/main"/>
              </a:ext>
            </a:extLst>
          </a:blip>
          <a:srcRect l="2335" t="5874" r="10605" b="25567"/>
          <a:stretch>
            <a:fillRect/>
          </a:stretch>
        </p:blipFill>
        <p:spPr>
          <a:xfrm>
            <a:off x="0" y="368299"/>
            <a:ext cx="9142571" cy="5400675"/>
          </a:xfrm>
          <a:prstGeom prst="rect">
            <a:avLst/>
          </a:prstGeom>
        </p:spPr>
      </p:pic>
    </p:spTree>
    <p:extLst>
      <p:ext uri="{BB962C8B-B14F-4D97-AF65-F5344CB8AC3E}">
        <p14:creationId xmlns:p14="http://schemas.microsoft.com/office/powerpoint/2010/main" val="358537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4703CD8-337C-D847-352B-B7BCAAF6BB69}"/>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A61CF2DD-0EF6-9B72-6C90-37B81FA9D63C}"/>
              </a:ext>
            </a:extLst>
          </p:cNvPr>
          <p:cNvSpPr>
            <a:spLocks noGrp="1"/>
          </p:cNvSpPr>
          <p:nvPr>
            <p:ph type="subTitle" idx="1"/>
          </p:nvPr>
        </p:nvSpPr>
        <p:spPr/>
        <p:txBody>
          <a:bodyPr>
            <a:normAutofit/>
          </a:bodyPr>
          <a:lstStyle/>
          <a:p>
            <a:r>
              <a:rPr lang="en-GB" dirty="0"/>
              <a:t>Our winelands are located at the </a:t>
            </a:r>
            <a:br>
              <a:rPr lang="en-GB" dirty="0"/>
            </a:br>
            <a:r>
              <a:rPr lang="en-GB" dirty="0"/>
              <a:t>very tip of South Africa.</a:t>
            </a:r>
          </a:p>
          <a:p>
            <a:endParaRPr lang="en-GB" dirty="0"/>
          </a:p>
        </p:txBody>
      </p:sp>
      <p:pic>
        <p:nvPicPr>
          <p:cNvPr id="4" name="Picture 3">
            <a:extLst>
              <a:ext uri="{FF2B5EF4-FFF2-40B4-BE49-F238E27FC236}">
                <a16:creationId xmlns:a16="http://schemas.microsoft.com/office/drawing/2014/main" xmlns="" id="{878BD239-F944-F6B0-CE98-B82170551DE1}"/>
              </a:ext>
            </a:extLst>
          </p:cNvPr>
          <p:cNvPicPr>
            <a:picLocks noChangeAspect="1"/>
          </p:cNvPicPr>
          <p:nvPr/>
        </p:nvPicPr>
        <p:blipFill>
          <a:blip r:embed="rId3"/>
          <a:srcRect l="4738" t="5738" r="4823" b="22066"/>
          <a:stretch>
            <a:fillRect/>
          </a:stretch>
        </p:blipFill>
        <p:spPr>
          <a:xfrm>
            <a:off x="1" y="368300"/>
            <a:ext cx="9144000" cy="5400675"/>
          </a:xfrm>
          <a:prstGeom prst="rect">
            <a:avLst/>
          </a:prstGeom>
        </p:spPr>
      </p:pic>
    </p:spTree>
    <p:extLst>
      <p:ext uri="{BB962C8B-B14F-4D97-AF65-F5344CB8AC3E}">
        <p14:creationId xmlns:p14="http://schemas.microsoft.com/office/powerpoint/2010/main" val="1110081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49DEF3C-1A82-A7C9-2764-4762B580C4B1}"/>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38946F67-9317-7211-47FB-8884D1B59F3E}"/>
              </a:ext>
            </a:extLst>
          </p:cNvPr>
          <p:cNvSpPr>
            <a:spLocks noGrp="1"/>
          </p:cNvSpPr>
          <p:nvPr>
            <p:ph type="subTitle" idx="1"/>
          </p:nvPr>
        </p:nvSpPr>
        <p:spPr/>
        <p:txBody>
          <a:bodyPr>
            <a:normAutofit/>
          </a:bodyPr>
          <a:lstStyle/>
          <a:p>
            <a:r>
              <a:rPr lang="en-GB" dirty="0"/>
              <a:t>PRODUCTION AREAS: </a:t>
            </a:r>
            <a:r>
              <a:rPr lang="en-GB" dirty="0">
                <a:solidFill>
                  <a:srgbClr val="5C3719"/>
                </a:solidFill>
                <a:latin typeface="Avenir Next LT Pro" panose="020B0504020202020204" pitchFamily="34" charset="77"/>
              </a:rPr>
              <a:t>Districts of South Africa.</a:t>
            </a:r>
          </a:p>
        </p:txBody>
      </p:sp>
      <p:pic>
        <p:nvPicPr>
          <p:cNvPr id="3" name="Picture 2">
            <a:extLst>
              <a:ext uri="{FF2B5EF4-FFF2-40B4-BE49-F238E27FC236}">
                <a16:creationId xmlns:a16="http://schemas.microsoft.com/office/drawing/2014/main" xmlns="" id="{F6BA028E-BFBB-16E3-98B5-8CDC564A004A}"/>
              </a:ext>
            </a:extLst>
          </p:cNvPr>
          <p:cNvPicPr>
            <a:picLocks noChangeAspect="1"/>
          </p:cNvPicPr>
          <p:nvPr/>
        </p:nvPicPr>
        <p:blipFill>
          <a:blip r:embed="rId3"/>
          <a:srcRect l="18434" t="2423" r="1664" b="2533"/>
          <a:stretch>
            <a:fillRect/>
          </a:stretch>
        </p:blipFill>
        <p:spPr>
          <a:xfrm>
            <a:off x="2115407" y="368300"/>
            <a:ext cx="6417406" cy="5400675"/>
          </a:xfrm>
          <a:prstGeom prst="rect">
            <a:avLst/>
          </a:prstGeom>
        </p:spPr>
      </p:pic>
      <p:pic>
        <p:nvPicPr>
          <p:cNvPr id="4" name="Picture 3">
            <a:extLst>
              <a:ext uri="{FF2B5EF4-FFF2-40B4-BE49-F238E27FC236}">
                <a16:creationId xmlns:a16="http://schemas.microsoft.com/office/drawing/2014/main" xmlns="" id="{C6332194-BF91-4C27-9747-E9F7D7B301E3}"/>
              </a:ext>
            </a:extLst>
          </p:cNvPr>
          <p:cNvPicPr>
            <a:picLocks noChangeAspect="1"/>
          </p:cNvPicPr>
          <p:nvPr/>
        </p:nvPicPr>
        <p:blipFill>
          <a:blip r:embed="rId3"/>
          <a:srcRect t="15914" r="85455" b="20582"/>
          <a:stretch>
            <a:fillRect/>
          </a:stretch>
        </p:blipFill>
        <p:spPr>
          <a:xfrm>
            <a:off x="617209" y="365760"/>
            <a:ext cx="1749989" cy="5405555"/>
          </a:xfrm>
          <a:prstGeom prst="rect">
            <a:avLst/>
          </a:prstGeom>
        </p:spPr>
      </p:pic>
    </p:spTree>
    <p:extLst>
      <p:ext uri="{BB962C8B-B14F-4D97-AF65-F5344CB8AC3E}">
        <p14:creationId xmlns:p14="http://schemas.microsoft.com/office/powerpoint/2010/main" val="2573856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021D6CE-3AC8-EF02-F623-FAE91C976B5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4EA29A16-C37F-A530-6064-4ED81FA103E3}"/>
              </a:ext>
            </a:extLst>
          </p:cNvPr>
          <p:cNvSpPr>
            <a:spLocks noGrp="1"/>
          </p:cNvSpPr>
          <p:nvPr>
            <p:ph type="subTitle" idx="1"/>
          </p:nvPr>
        </p:nvSpPr>
        <p:spPr/>
        <p:txBody>
          <a:bodyPr/>
          <a:lstStyle/>
          <a:p>
            <a:r>
              <a:rPr lang="en-GB" dirty="0"/>
              <a:t>Wards of South Africa.</a:t>
            </a:r>
          </a:p>
        </p:txBody>
      </p:sp>
      <p:pic>
        <p:nvPicPr>
          <p:cNvPr id="2" name="Picture 1">
            <a:extLst>
              <a:ext uri="{FF2B5EF4-FFF2-40B4-BE49-F238E27FC236}">
                <a16:creationId xmlns:a16="http://schemas.microsoft.com/office/drawing/2014/main" xmlns="" id="{C2319B71-18AC-70CE-C3AC-D222BC5356D1}"/>
              </a:ext>
            </a:extLst>
          </p:cNvPr>
          <p:cNvPicPr>
            <a:picLocks noChangeAspect="1"/>
          </p:cNvPicPr>
          <p:nvPr/>
        </p:nvPicPr>
        <p:blipFill>
          <a:blip r:embed="rId3"/>
          <a:srcRect l="17338" t="5439" r="4793" b="21318"/>
          <a:stretch>
            <a:fillRect/>
          </a:stretch>
        </p:blipFill>
        <p:spPr>
          <a:xfrm>
            <a:off x="611188" y="368300"/>
            <a:ext cx="7656119" cy="5400675"/>
          </a:xfrm>
          <a:prstGeom prst="rect">
            <a:avLst/>
          </a:prstGeom>
        </p:spPr>
      </p:pic>
    </p:spTree>
    <p:extLst>
      <p:ext uri="{BB962C8B-B14F-4D97-AF65-F5344CB8AC3E}">
        <p14:creationId xmlns:p14="http://schemas.microsoft.com/office/powerpoint/2010/main" val="31293311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DF4B123-0B65-46F6-DE2C-010B496CE60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6288BBFC-AD6A-D54F-4B86-10817F0C57A5}"/>
              </a:ext>
            </a:extLst>
          </p:cNvPr>
          <p:cNvPicPr>
            <a:picLocks noChangeAspect="1"/>
          </p:cNvPicPr>
          <p:nvPr/>
        </p:nvPicPr>
        <p:blipFill>
          <a:blip r:embed="rId3"/>
          <a:srcRect t="64784" b="14469"/>
          <a:stretch>
            <a:fillRect/>
          </a:stretch>
        </p:blipFill>
        <p:spPr>
          <a:xfrm>
            <a:off x="-2" y="368301"/>
            <a:ext cx="9144000" cy="1422792"/>
          </a:xfrm>
          <a:prstGeom prst="rect">
            <a:avLst/>
          </a:prstGeom>
        </p:spPr>
      </p:pic>
      <p:sp>
        <p:nvSpPr>
          <p:cNvPr id="3" name="Subtitle 23">
            <a:extLst>
              <a:ext uri="{FF2B5EF4-FFF2-40B4-BE49-F238E27FC236}">
                <a16:creationId xmlns:a16="http://schemas.microsoft.com/office/drawing/2014/main" xmlns="" id="{EE941A10-AD39-2E18-CF5C-C1D0CEAE5F19}"/>
              </a:ext>
            </a:extLst>
          </p:cNvPr>
          <p:cNvSpPr txBox="1">
            <a:spLocks/>
          </p:cNvSpPr>
          <p:nvPr/>
        </p:nvSpPr>
        <p:spPr>
          <a:xfrm>
            <a:off x="611189" y="855412"/>
            <a:ext cx="7921624" cy="927090"/>
          </a:xfrm>
          <a:prstGeom prst="rect">
            <a:avLst/>
          </a:prstGeom>
        </p:spPr>
        <p:txBody>
          <a:bodyPr vert="horz" lIns="0" tIns="0" rIns="0" bIns="0" rtlCol="0">
            <a:norm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GB" sz="3400" b="1" dirty="0">
                <a:solidFill>
                  <a:schemeClr val="bg1"/>
                </a:solidFill>
                <a:latin typeface="Avenir Next LT Pro" panose="020B0504020202020204" pitchFamily="34" charset="77"/>
              </a:rPr>
              <a:t>Coastal</a:t>
            </a:r>
          </a:p>
        </p:txBody>
      </p:sp>
      <p:sp>
        <p:nvSpPr>
          <p:cNvPr id="8" name="Subtitle 23">
            <a:extLst>
              <a:ext uri="{FF2B5EF4-FFF2-40B4-BE49-F238E27FC236}">
                <a16:creationId xmlns:a16="http://schemas.microsoft.com/office/drawing/2014/main" xmlns="" id="{DAB13104-A904-569B-7003-3159A8AC489D}"/>
              </a:ext>
            </a:extLst>
          </p:cNvPr>
          <p:cNvSpPr txBox="1">
            <a:spLocks/>
          </p:cNvSpPr>
          <p:nvPr/>
        </p:nvSpPr>
        <p:spPr>
          <a:xfrm>
            <a:off x="3465878" y="2350672"/>
            <a:ext cx="3985847" cy="4235011"/>
          </a:xfrm>
          <a:prstGeom prst="rect">
            <a:avLst/>
          </a:prstGeom>
        </p:spPr>
        <p:txBody>
          <a:bodyPr vert="horz" lIns="0" tIns="0" rIns="0" bIns="0" rtlCol="0">
            <a:noAutofit/>
          </a:bodyPr>
          <a:lstStyle>
            <a:lvl1pPr marL="0" indent="0" algn="ctr" defTabSz="457200" rtl="0" eaLnBrk="1" latinLnBrk="0" hangingPunct="1">
              <a:spcBef>
                <a:spcPct val="20000"/>
              </a:spcBef>
              <a:buFont typeface="Arial"/>
              <a:buNone/>
              <a:defRPr sz="2200" b="0" i="0" kern="1200">
                <a:solidFill>
                  <a:srgbClr val="7E112B"/>
                </a:solidFill>
                <a:latin typeface="Avenir Next LT Pro Demi"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gn="l" defTabSz="360000">
              <a:spcBef>
                <a:spcPts val="1200"/>
              </a:spcBef>
            </a:pPr>
            <a:r>
              <a:rPr lang="en-ZA" dirty="0"/>
              <a:t>Region:	</a:t>
            </a:r>
            <a:r>
              <a:rPr lang="en-ZA" dirty="0">
                <a:solidFill>
                  <a:srgbClr val="5C3719"/>
                </a:solidFill>
                <a:latin typeface="Avenir Next LT Pro Light" panose="020B0304020202020204" pitchFamily="34" charset="77"/>
              </a:rPr>
              <a:t>Coastal</a:t>
            </a:r>
          </a:p>
          <a:p>
            <a:pPr algn="l" defTabSz="360000">
              <a:spcBef>
                <a:spcPts val="1200"/>
              </a:spcBef>
            </a:pPr>
            <a:r>
              <a:rPr lang="en-ZA" dirty="0"/>
              <a:t>District:	</a:t>
            </a:r>
            <a:r>
              <a:rPr lang="en-ZA" dirty="0">
                <a:solidFill>
                  <a:srgbClr val="5C3719"/>
                </a:solidFill>
                <a:latin typeface="Avenir Next LT Pro Light" panose="020B0304020202020204" pitchFamily="34" charset="77"/>
              </a:rPr>
              <a:t>Swartland</a:t>
            </a:r>
          </a:p>
          <a:p>
            <a:pPr algn="l" defTabSz="360000">
              <a:spcBef>
                <a:spcPts val="1200"/>
              </a:spcBef>
            </a:pPr>
            <a:r>
              <a:rPr lang="en-ZA" dirty="0"/>
              <a:t>Wards:	</a:t>
            </a:r>
            <a:endParaRPr lang="en-GB" sz="1800" dirty="0"/>
          </a:p>
        </p:txBody>
      </p:sp>
      <p:sp>
        <p:nvSpPr>
          <p:cNvPr id="5" name="TextBox 4">
            <a:extLst>
              <a:ext uri="{FF2B5EF4-FFF2-40B4-BE49-F238E27FC236}">
                <a16:creationId xmlns:a16="http://schemas.microsoft.com/office/drawing/2014/main" xmlns="" id="{B43D1EEB-DF57-38E5-8675-6E2F176C4466}"/>
              </a:ext>
            </a:extLst>
          </p:cNvPr>
          <p:cNvSpPr txBox="1"/>
          <p:nvPr/>
        </p:nvSpPr>
        <p:spPr>
          <a:xfrm>
            <a:off x="4473146" y="3324072"/>
            <a:ext cx="4572000" cy="2294282"/>
          </a:xfrm>
          <a:prstGeom prst="rect">
            <a:avLst/>
          </a:prstGeom>
          <a:noFill/>
        </p:spPr>
        <p:txBody>
          <a:bodyPr wrap="square">
            <a:spAutoFit/>
          </a:bodyPr>
          <a:lstStyle/>
          <a:p>
            <a:pPr algn="l" defTabSz="360000">
              <a:lnSpc>
                <a:spcPts val="2300"/>
              </a:lnSpc>
              <a:spcBef>
                <a:spcPts val="1200"/>
              </a:spcBef>
            </a:pPr>
            <a:r>
              <a:rPr lang="en-ZA" sz="1800" dirty="0" err="1">
                <a:solidFill>
                  <a:srgbClr val="5C3719"/>
                </a:solidFill>
                <a:latin typeface="Avenir Next LT Pro Light" panose="020B0304020202020204" pitchFamily="34" charset="77"/>
              </a:rPr>
              <a:t>Malmesbury</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Paardeberg</a:t>
            </a:r>
            <a:r>
              <a:rPr lang="en-ZA" sz="1800" dirty="0">
                <a:solidFill>
                  <a:srgbClr val="5C3719"/>
                </a:solidFill>
                <a:latin typeface="Avenir Next LT Pro Light" panose="020B0304020202020204" pitchFamily="34" charset="77"/>
              </a:rPr>
              <a:t>/</a:t>
            </a:r>
            <a:r>
              <a:rPr lang="en-ZA" sz="1800" dirty="0" err="1">
                <a:solidFill>
                  <a:srgbClr val="5C3719"/>
                </a:solidFill>
                <a:latin typeface="Avenir Next LT Pro Light" panose="020B0304020202020204" pitchFamily="34" charset="77"/>
              </a:rPr>
              <a:t>Perdeberg</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Paardeberg</a:t>
            </a:r>
            <a:r>
              <a:rPr lang="en-ZA" sz="1800" dirty="0">
                <a:solidFill>
                  <a:srgbClr val="5C3719"/>
                </a:solidFill>
                <a:latin typeface="Avenir Next LT Pro Light" panose="020B0304020202020204" pitchFamily="34" charset="77"/>
              </a:rPr>
              <a:t> South </a:t>
            </a:r>
            <a:br>
              <a:rPr lang="en-ZA" sz="1800"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Porseleinberg</a:t>
            </a:r>
            <a:r>
              <a:rPr lang="en-ZA" sz="1800" dirty="0">
                <a:solidFill>
                  <a:srgbClr val="5C3719"/>
                </a:solidFill>
                <a:latin typeface="Avenir Next LT Pro Light" panose="020B0304020202020204" pitchFamily="34" charset="77"/>
              </a:rPr>
              <a:t> </a:t>
            </a:r>
            <a:br>
              <a:rPr lang="en-ZA" sz="1800"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Riebeekberg</a:t>
            </a:r>
            <a:r>
              <a:rPr lang="en-ZA" dirty="0">
                <a:solidFill>
                  <a:srgbClr val="5C3719"/>
                </a:solidFill>
                <a:latin typeface="Avenir Next LT Pro Light" panose="020B0304020202020204" pitchFamily="34" charset="77"/>
              </a:rPr>
              <a:t/>
            </a:r>
            <a:br>
              <a:rPr lang="en-ZA" dirty="0">
                <a:solidFill>
                  <a:srgbClr val="5C3719"/>
                </a:solidFill>
                <a:latin typeface="Avenir Next LT Pro Light" panose="020B0304020202020204" pitchFamily="34" charset="77"/>
              </a:rPr>
            </a:br>
            <a:r>
              <a:rPr lang="en-ZA" sz="1800" dirty="0" err="1">
                <a:solidFill>
                  <a:srgbClr val="5C3719"/>
                </a:solidFill>
                <a:latin typeface="Avenir Next LT Pro Light" panose="020B0304020202020204" pitchFamily="34" charset="77"/>
              </a:rPr>
              <a:t>Riebeeksrivier</a:t>
            </a:r>
            <a:endParaRPr lang="en-ZA" sz="1800" dirty="0">
              <a:solidFill>
                <a:srgbClr val="5C3719"/>
              </a:solidFill>
              <a:latin typeface="Avenir Next LT Pro Light" panose="020B0304020202020204" pitchFamily="34" charset="77"/>
            </a:endParaRPr>
          </a:p>
          <a:p>
            <a:pPr algn="l" defTabSz="360000">
              <a:lnSpc>
                <a:spcPts val="2300"/>
              </a:lnSpc>
              <a:spcBef>
                <a:spcPts val="1200"/>
              </a:spcBef>
            </a:pPr>
            <a:endParaRPr lang="en-ZA" sz="1800" dirty="0" err="1">
              <a:solidFill>
                <a:srgbClr val="5C3719"/>
              </a:solidFill>
              <a:latin typeface="Avenir Next LT Pro Light" panose="020B0304020202020204" pitchFamily="34" charset="77"/>
            </a:endParaRPr>
          </a:p>
        </p:txBody>
      </p:sp>
    </p:spTree>
    <p:extLst>
      <p:ext uri="{BB962C8B-B14F-4D97-AF65-F5344CB8AC3E}">
        <p14:creationId xmlns:p14="http://schemas.microsoft.com/office/powerpoint/2010/main" val="2886426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8595C21-5CE8-A7A6-CA6A-008298BDAEAC}"/>
            </a:ext>
          </a:extLst>
        </p:cNvPr>
        <p:cNvGrpSpPr/>
        <p:nvPr/>
      </p:nvGrpSpPr>
      <p:grpSpPr>
        <a:xfrm>
          <a:off x="0" y="0"/>
          <a:ext cx="0" cy="0"/>
          <a:chOff x="0" y="0"/>
          <a:chExt cx="0" cy="0"/>
        </a:xfrm>
      </p:grpSpPr>
      <p:pic>
        <p:nvPicPr>
          <p:cNvPr id="2" name="Picture 1" descr="SWARTLAND8.jpg">
            <a:extLst>
              <a:ext uri="{FF2B5EF4-FFF2-40B4-BE49-F238E27FC236}">
                <a16:creationId xmlns:a16="http://schemas.microsoft.com/office/drawing/2014/main" xmlns="" id="{A80FE8E6-B2B0-A35E-A240-ED9163D12A27}"/>
              </a:ext>
            </a:extLst>
          </p:cNvPr>
          <p:cNvPicPr>
            <a:picLocks noChangeAspect="1"/>
          </p:cNvPicPr>
          <p:nvPr/>
        </p:nvPicPr>
        <p:blipFill>
          <a:blip r:embed="rId3" cstate="screen">
            <a:extLst>
              <a:ext uri="{28A0092B-C50C-407E-A947-70E740481C1C}">
                <a14:useLocalDpi xmlns:a14="http://schemas.microsoft.com/office/drawing/2010/main"/>
              </a:ext>
            </a:extLst>
          </a:blip>
          <a:srcRect l="14779" t="6311" r="4941" b="20724"/>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1397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CCC0217-E9CF-4908-584F-FDA052315AD0}"/>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E4558C3B-E87C-B958-4E8D-5D86B5BA6397}"/>
              </a:ext>
            </a:extLst>
          </p:cNvPr>
          <p:cNvSpPr>
            <a:spLocks noGrp="1"/>
          </p:cNvSpPr>
          <p:nvPr>
            <p:ph type="subTitle" idx="1"/>
          </p:nvPr>
        </p:nvSpPr>
        <p:spPr>
          <a:xfrm>
            <a:off x="900113" y="5949950"/>
            <a:ext cx="3671887" cy="908050"/>
          </a:xfrm>
        </p:spPr>
        <p:txBody>
          <a:bodyPr>
            <a:normAutofit/>
          </a:bodyPr>
          <a:lstStyle/>
          <a:p>
            <a:r>
              <a:rPr lang="en-ZA" dirty="0"/>
              <a:t>The Swartland literally translated means 'the black land.</a:t>
            </a:r>
          </a:p>
        </p:txBody>
      </p:sp>
      <p:pic>
        <p:nvPicPr>
          <p:cNvPr id="2" name="Picture 1" descr="SWARTLAND9.jpg">
            <a:extLst>
              <a:ext uri="{FF2B5EF4-FFF2-40B4-BE49-F238E27FC236}">
                <a16:creationId xmlns:a16="http://schemas.microsoft.com/office/drawing/2014/main" xmlns="" id="{3D7EE143-0109-2540-BFEE-D4C9C3FBAB71}"/>
              </a:ext>
            </a:extLst>
          </p:cNvPr>
          <p:cNvPicPr>
            <a:picLocks noChangeAspect="1"/>
          </p:cNvPicPr>
          <p:nvPr/>
        </p:nvPicPr>
        <p:blipFill>
          <a:blip r:embed="rId3" cstate="screen">
            <a:extLst>
              <a:ext uri="{28A0092B-C50C-407E-A947-70E740481C1C}">
                <a14:useLocalDpi xmlns:a14="http://schemas.microsoft.com/office/drawing/2010/main"/>
              </a:ext>
            </a:extLst>
          </a:blip>
          <a:srcRect l="5371" t="6376" r="13537" b="1992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89275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DC3A1C-9C50-90C2-DD73-DA5B94D51717}"/>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9D1D021-757B-C4E2-7947-EF6860C1D3CC}"/>
              </a:ext>
            </a:extLst>
          </p:cNvPr>
          <p:cNvSpPr>
            <a:spLocks noGrp="1"/>
          </p:cNvSpPr>
          <p:nvPr>
            <p:ph type="subTitle" idx="1"/>
          </p:nvPr>
        </p:nvSpPr>
        <p:spPr>
          <a:xfrm>
            <a:off x="900113" y="5768975"/>
            <a:ext cx="4067303" cy="1089025"/>
          </a:xfrm>
        </p:spPr>
        <p:txBody>
          <a:bodyPr>
            <a:normAutofit/>
          </a:bodyPr>
          <a:lstStyle/>
          <a:p>
            <a:r>
              <a:rPr lang="en-ZA" dirty="0"/>
              <a:t>The area takes its name from the now endangered indigenous </a:t>
            </a:r>
            <a:r>
              <a:rPr lang="en-ZA" dirty="0" err="1"/>
              <a:t>renosterbos</a:t>
            </a:r>
            <a:r>
              <a:rPr lang="en-ZA" dirty="0"/>
              <a:t> (rhino bush) which once turned the landscape a dark colour at certain times of the year.</a:t>
            </a:r>
          </a:p>
        </p:txBody>
      </p:sp>
      <p:pic>
        <p:nvPicPr>
          <p:cNvPr id="3" name="Picture 2" descr="SWARTLAND10.jpg">
            <a:extLst>
              <a:ext uri="{FF2B5EF4-FFF2-40B4-BE49-F238E27FC236}">
                <a16:creationId xmlns:a16="http://schemas.microsoft.com/office/drawing/2014/main" xmlns="" id="{E5B405CE-8629-A08D-389E-4738BE09F427}"/>
              </a:ext>
            </a:extLst>
          </p:cNvPr>
          <p:cNvPicPr>
            <a:picLocks noChangeAspect="1"/>
          </p:cNvPicPr>
          <p:nvPr/>
        </p:nvPicPr>
        <p:blipFill>
          <a:blip r:embed="rId3" cstate="screen">
            <a:extLst>
              <a:ext uri="{28A0092B-C50C-407E-A947-70E740481C1C}">
                <a14:useLocalDpi xmlns:a14="http://schemas.microsoft.com/office/drawing/2010/main"/>
              </a:ext>
            </a:extLst>
          </a:blip>
          <a:srcRect l="6685" t="6632" r="6670" b="33693"/>
          <a:stretch>
            <a:fillRect/>
          </a:stretch>
        </p:blipFill>
        <p:spPr>
          <a:xfrm>
            <a:off x="611188" y="368300"/>
            <a:ext cx="7921625" cy="4092489"/>
          </a:xfrm>
          <a:prstGeom prst="rect">
            <a:avLst/>
          </a:prstGeom>
        </p:spPr>
      </p:pic>
    </p:spTree>
    <p:extLst>
      <p:ext uri="{BB962C8B-B14F-4D97-AF65-F5344CB8AC3E}">
        <p14:creationId xmlns:p14="http://schemas.microsoft.com/office/powerpoint/2010/main" val="238785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30A165C-9038-9685-D7A1-C7418406B22E}"/>
            </a:ext>
          </a:extLst>
        </p:cNvPr>
        <p:cNvGrpSpPr/>
        <p:nvPr/>
      </p:nvGrpSpPr>
      <p:grpSpPr>
        <a:xfrm>
          <a:off x="0" y="0"/>
          <a:ext cx="0" cy="0"/>
          <a:chOff x="0" y="0"/>
          <a:chExt cx="0" cy="0"/>
        </a:xfrm>
      </p:grpSpPr>
      <p:sp>
        <p:nvSpPr>
          <p:cNvPr id="5" name="Subtitle 23">
            <a:extLst>
              <a:ext uri="{FF2B5EF4-FFF2-40B4-BE49-F238E27FC236}">
                <a16:creationId xmlns:a16="http://schemas.microsoft.com/office/drawing/2014/main" xmlns="" id="{B24F4B46-B220-1BEF-A3DB-4F3352C7EC78}"/>
              </a:ext>
            </a:extLst>
          </p:cNvPr>
          <p:cNvSpPr>
            <a:spLocks noGrp="1"/>
          </p:cNvSpPr>
          <p:nvPr>
            <p:ph type="subTitle" idx="1"/>
          </p:nvPr>
        </p:nvSpPr>
        <p:spPr>
          <a:xfrm>
            <a:off x="900113" y="5949950"/>
            <a:ext cx="4536860" cy="908050"/>
          </a:xfrm>
        </p:spPr>
        <p:txBody>
          <a:bodyPr>
            <a:noAutofit/>
          </a:bodyPr>
          <a:lstStyle/>
          <a:p>
            <a:r>
              <a:rPr lang="en-ZA" sz="1100" dirty="0"/>
              <a:t>This country wine and olive route is renowned for its warm Swartland hospitality. Walks and hikes are popular, as are 4X4 trails, and for the more adventurous there's hang-gliding, paragliding, canoeing, clay-pigeon shooting and horse riding, to name but a few.</a:t>
            </a:r>
          </a:p>
        </p:txBody>
      </p:sp>
      <p:pic>
        <p:nvPicPr>
          <p:cNvPr id="3" name="Picture 2" descr="SWARTLAND11.jpg">
            <a:extLst>
              <a:ext uri="{FF2B5EF4-FFF2-40B4-BE49-F238E27FC236}">
                <a16:creationId xmlns:a16="http://schemas.microsoft.com/office/drawing/2014/main" xmlns="" id="{258FC722-6A80-3991-EBDB-FEA4B96695F4}"/>
              </a:ext>
            </a:extLst>
          </p:cNvPr>
          <p:cNvPicPr>
            <a:picLocks noChangeAspect="1"/>
          </p:cNvPicPr>
          <p:nvPr/>
        </p:nvPicPr>
        <p:blipFill>
          <a:blip r:embed="rId3" cstate="screen">
            <a:extLst>
              <a:ext uri="{28A0092B-C50C-407E-A947-70E740481C1C}">
                <a14:useLocalDpi xmlns:a14="http://schemas.microsoft.com/office/drawing/2010/main"/>
              </a:ext>
            </a:extLst>
          </a:blip>
          <a:srcRect l="16257" t="6136" r="4855" b="2216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56245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7EB936E-E737-B7F3-B535-82C73B920472}"/>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CDC74C4-E31C-E747-CE12-FCFF044E1ACE}"/>
              </a:ext>
            </a:extLst>
          </p:cNvPr>
          <p:cNvSpPr>
            <a:spLocks noGrp="1"/>
          </p:cNvSpPr>
          <p:nvPr>
            <p:ph type="subTitle" idx="1"/>
          </p:nvPr>
        </p:nvSpPr>
        <p:spPr>
          <a:xfrm>
            <a:off x="900113" y="5949950"/>
            <a:ext cx="4164256" cy="908050"/>
          </a:xfrm>
        </p:spPr>
        <p:txBody>
          <a:bodyPr>
            <a:normAutofit/>
          </a:bodyPr>
          <a:lstStyle/>
          <a:p>
            <a:r>
              <a:rPr lang="en-ZA" dirty="0"/>
              <a:t>The Swartland was traditionally a </a:t>
            </a:r>
            <a:br>
              <a:rPr lang="en-ZA" dirty="0"/>
            </a:br>
            <a:r>
              <a:rPr lang="en-ZA" dirty="0"/>
              <a:t>grain-producing area.</a:t>
            </a:r>
          </a:p>
        </p:txBody>
      </p:sp>
      <p:pic>
        <p:nvPicPr>
          <p:cNvPr id="2" name="Picture 1" descr="SWARTLAND12.jpg">
            <a:extLst>
              <a:ext uri="{FF2B5EF4-FFF2-40B4-BE49-F238E27FC236}">
                <a16:creationId xmlns:a16="http://schemas.microsoft.com/office/drawing/2014/main" xmlns="" id="{5B70F21C-6C0E-090A-E626-732A1E1ACA10}"/>
              </a:ext>
            </a:extLst>
          </p:cNvPr>
          <p:cNvPicPr>
            <a:picLocks noChangeAspect="1"/>
          </p:cNvPicPr>
          <p:nvPr/>
        </p:nvPicPr>
        <p:blipFill>
          <a:blip r:embed="rId3" cstate="screen">
            <a:extLst>
              <a:ext uri="{28A0092B-C50C-407E-A947-70E740481C1C}">
                <a14:useLocalDpi xmlns:a14="http://schemas.microsoft.com/office/drawing/2010/main"/>
              </a:ext>
            </a:extLst>
          </a:blip>
          <a:srcRect l="14949" t="5970" r="5049" b="2131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1564196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3271139-DB8E-0E2C-FBA2-CC131D3BBA2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75BD4B3-852C-7D14-637B-A5A6C1642809}"/>
              </a:ext>
            </a:extLst>
          </p:cNvPr>
          <p:cNvSpPr>
            <a:spLocks noGrp="1"/>
          </p:cNvSpPr>
          <p:nvPr>
            <p:ph type="subTitle" idx="1"/>
          </p:nvPr>
        </p:nvSpPr>
        <p:spPr>
          <a:xfrm>
            <a:off x="900113" y="5949950"/>
            <a:ext cx="4052133" cy="908050"/>
          </a:xfrm>
        </p:spPr>
        <p:txBody>
          <a:bodyPr/>
          <a:lstStyle/>
          <a:p>
            <a:r>
              <a:rPr lang="en-ZA" dirty="0"/>
              <a:t>In summer, the district is marked by green pockets of vineyards.</a:t>
            </a:r>
          </a:p>
        </p:txBody>
      </p:sp>
      <p:pic>
        <p:nvPicPr>
          <p:cNvPr id="4" name="Picture 3" descr="SWARTLAND13.jpg">
            <a:extLst>
              <a:ext uri="{FF2B5EF4-FFF2-40B4-BE49-F238E27FC236}">
                <a16:creationId xmlns:a16="http://schemas.microsoft.com/office/drawing/2014/main" xmlns="" id="{FF482156-F84C-9A06-28BF-7FF5B1C05F5B}"/>
              </a:ext>
            </a:extLst>
          </p:cNvPr>
          <p:cNvPicPr>
            <a:picLocks noChangeAspect="1"/>
          </p:cNvPicPr>
          <p:nvPr/>
        </p:nvPicPr>
        <p:blipFill>
          <a:blip r:embed="rId3" cstate="screen">
            <a:extLst>
              <a:ext uri="{28A0092B-C50C-407E-A947-70E740481C1C}">
                <a14:useLocalDpi xmlns:a14="http://schemas.microsoft.com/office/drawing/2010/main"/>
              </a:ext>
            </a:extLst>
          </a:blip>
          <a:srcRect l="5165" t="6075" r="10925" b="40323"/>
          <a:stretch>
            <a:fillRect/>
          </a:stretch>
        </p:blipFill>
        <p:spPr>
          <a:xfrm>
            <a:off x="611188" y="368299"/>
            <a:ext cx="7921625" cy="3795927"/>
          </a:xfrm>
          <a:prstGeom prst="rect">
            <a:avLst/>
          </a:prstGeom>
        </p:spPr>
      </p:pic>
    </p:spTree>
    <p:extLst>
      <p:ext uri="{BB962C8B-B14F-4D97-AF65-F5344CB8AC3E}">
        <p14:creationId xmlns:p14="http://schemas.microsoft.com/office/powerpoint/2010/main" val="36453242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A7F88D0-DBA5-6153-4C07-6BB7378DC0EB}"/>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C1F6C652-88E4-2FEF-D603-862F57A555E9}"/>
              </a:ext>
            </a:extLst>
          </p:cNvPr>
          <p:cNvSpPr>
            <a:spLocks noGrp="1"/>
          </p:cNvSpPr>
          <p:nvPr>
            <p:ph type="subTitle" idx="1"/>
          </p:nvPr>
        </p:nvSpPr>
        <p:spPr>
          <a:xfrm>
            <a:off x="900113" y="5949950"/>
            <a:ext cx="4117657" cy="908050"/>
          </a:xfrm>
        </p:spPr>
        <p:txBody>
          <a:bodyPr>
            <a:noAutofit/>
          </a:bodyPr>
          <a:lstStyle/>
          <a:p>
            <a:r>
              <a:rPr lang="en-ZA" dirty="0"/>
              <a:t>These clamber up the foothills of the mountains (</a:t>
            </a:r>
            <a:r>
              <a:rPr lang="en-ZA" dirty="0" err="1"/>
              <a:t>Piketberg</a:t>
            </a:r>
            <a:r>
              <a:rPr lang="en-ZA" dirty="0"/>
              <a:t>, Porterville, </a:t>
            </a:r>
            <a:r>
              <a:rPr lang="en-ZA" dirty="0" err="1"/>
              <a:t>Riebeekberg</a:t>
            </a:r>
            <a:r>
              <a:rPr lang="en-ZA" dirty="0"/>
              <a:t> and </a:t>
            </a:r>
            <a:r>
              <a:rPr lang="en-ZA" dirty="0" err="1"/>
              <a:t>Perdeberg</a:t>
            </a:r>
            <a:r>
              <a:rPr lang="en-ZA" dirty="0"/>
              <a:t>).</a:t>
            </a:r>
          </a:p>
        </p:txBody>
      </p:sp>
      <p:pic>
        <p:nvPicPr>
          <p:cNvPr id="4" name="Picture 3" descr="SWARTLAND14.jpg">
            <a:extLst>
              <a:ext uri="{FF2B5EF4-FFF2-40B4-BE49-F238E27FC236}">
                <a16:creationId xmlns:a16="http://schemas.microsoft.com/office/drawing/2014/main" xmlns="" id="{6C7CA14C-4053-7F7C-0592-37DAA1813FFD}"/>
              </a:ext>
            </a:extLst>
          </p:cNvPr>
          <p:cNvPicPr>
            <a:picLocks noChangeAspect="1"/>
          </p:cNvPicPr>
          <p:nvPr/>
        </p:nvPicPr>
        <p:blipFill>
          <a:blip r:embed="rId3" cstate="screen">
            <a:extLst>
              <a:ext uri="{28A0092B-C50C-407E-A947-70E740481C1C}">
                <a14:useLocalDpi xmlns:a14="http://schemas.microsoft.com/office/drawing/2010/main"/>
              </a:ext>
            </a:extLst>
          </a:blip>
          <a:srcRect l="6670" t="6552" r="6685" b="32321"/>
          <a:stretch>
            <a:fillRect/>
          </a:stretch>
        </p:blipFill>
        <p:spPr>
          <a:xfrm>
            <a:off x="611188" y="368300"/>
            <a:ext cx="7921625" cy="4192125"/>
          </a:xfrm>
          <a:prstGeom prst="rect">
            <a:avLst/>
          </a:prstGeom>
        </p:spPr>
      </p:pic>
    </p:spTree>
    <p:extLst>
      <p:ext uri="{BB962C8B-B14F-4D97-AF65-F5344CB8AC3E}">
        <p14:creationId xmlns:p14="http://schemas.microsoft.com/office/powerpoint/2010/main" val="784631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E902C88-BDF8-144C-E8B9-7CB725D406B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10A026C-72B2-5BBF-6A7A-2E6B8EA56B8E}"/>
              </a:ext>
            </a:extLst>
          </p:cNvPr>
          <p:cNvSpPr>
            <a:spLocks noGrp="1"/>
          </p:cNvSpPr>
          <p:nvPr>
            <p:ph type="subTitle" idx="1"/>
          </p:nvPr>
        </p:nvSpPr>
        <p:spPr>
          <a:xfrm>
            <a:off x="900112" y="5949950"/>
            <a:ext cx="4320069" cy="908050"/>
          </a:xfrm>
        </p:spPr>
        <p:txBody>
          <a:bodyPr>
            <a:normAutofit/>
          </a:bodyPr>
          <a:lstStyle/>
          <a:p>
            <a:r>
              <a:rPr lang="en-ZA" dirty="0"/>
              <a:t>They also spread along the banks of the Berg River, where the soil is deep and water retention is such that dryland cultivation can be practised.</a:t>
            </a:r>
          </a:p>
        </p:txBody>
      </p:sp>
      <p:pic>
        <p:nvPicPr>
          <p:cNvPr id="2" name="Picture 1" descr="SWARTLAND15.jpg">
            <a:extLst>
              <a:ext uri="{FF2B5EF4-FFF2-40B4-BE49-F238E27FC236}">
                <a16:creationId xmlns:a16="http://schemas.microsoft.com/office/drawing/2014/main" xmlns="" id="{6B6979C9-C98F-2E71-EBF9-44594242EA6B}"/>
              </a:ext>
            </a:extLst>
          </p:cNvPr>
          <p:cNvPicPr>
            <a:picLocks noChangeAspect="1"/>
          </p:cNvPicPr>
          <p:nvPr/>
        </p:nvPicPr>
        <p:blipFill>
          <a:blip r:embed="rId3" cstate="screen">
            <a:extLst>
              <a:ext uri="{28A0092B-C50C-407E-A947-70E740481C1C}">
                <a14:useLocalDpi xmlns:a14="http://schemas.microsoft.com/office/drawing/2010/main"/>
              </a:ext>
            </a:extLst>
          </a:blip>
          <a:srcRect l="13202" t="6407" r="7402" b="22093"/>
          <a:stretch>
            <a:fillRect/>
          </a:stretch>
        </p:blipFill>
        <p:spPr>
          <a:xfrm>
            <a:off x="611188" y="368300"/>
            <a:ext cx="7921626" cy="5400675"/>
          </a:xfrm>
          <a:prstGeom prst="rect">
            <a:avLst/>
          </a:prstGeom>
        </p:spPr>
      </p:pic>
    </p:spTree>
    <p:extLst>
      <p:ext uri="{BB962C8B-B14F-4D97-AF65-F5344CB8AC3E}">
        <p14:creationId xmlns:p14="http://schemas.microsoft.com/office/powerpoint/2010/main" val="2768753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8A82691-8AB3-0A2E-4416-5B0C518B4D1A}"/>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29D242B-CF00-2542-9C01-F080FFF26B5A}"/>
              </a:ext>
            </a:extLst>
          </p:cNvPr>
          <p:cNvSpPr>
            <a:spLocks noGrp="1"/>
          </p:cNvSpPr>
          <p:nvPr>
            <p:ph type="subTitle" idx="1"/>
          </p:nvPr>
        </p:nvSpPr>
        <p:spPr>
          <a:xfrm>
            <a:off x="900113" y="5949950"/>
            <a:ext cx="3567715" cy="908050"/>
          </a:xfrm>
        </p:spPr>
        <p:txBody>
          <a:bodyPr>
            <a:normAutofit/>
          </a:bodyPr>
          <a:lstStyle/>
          <a:p>
            <a:r>
              <a:rPr lang="en-ZA" dirty="0"/>
              <a:t>Low-yielding bush vines, many of them 30 years and older, can be found mainly in the </a:t>
            </a:r>
            <a:r>
              <a:rPr lang="en-ZA" dirty="0" err="1"/>
              <a:t>Malmesbury</a:t>
            </a:r>
            <a:r>
              <a:rPr lang="en-ZA" dirty="0"/>
              <a:t> area.</a:t>
            </a:r>
          </a:p>
        </p:txBody>
      </p:sp>
      <p:pic>
        <p:nvPicPr>
          <p:cNvPr id="2" name="Picture 1" descr="SWARTLAND16.jpg">
            <a:extLst>
              <a:ext uri="{FF2B5EF4-FFF2-40B4-BE49-F238E27FC236}">
                <a16:creationId xmlns:a16="http://schemas.microsoft.com/office/drawing/2014/main" xmlns="" id="{0227CFE7-C1C0-FB98-5A64-562D10EFBBA7}"/>
              </a:ext>
            </a:extLst>
          </p:cNvPr>
          <p:cNvPicPr>
            <a:picLocks noChangeAspect="1"/>
          </p:cNvPicPr>
          <p:nvPr/>
        </p:nvPicPr>
        <p:blipFill>
          <a:blip r:embed="rId3" cstate="screen">
            <a:extLst>
              <a:ext uri="{28A0092B-C50C-407E-A947-70E740481C1C}">
                <a14:useLocalDpi xmlns:a14="http://schemas.microsoft.com/office/drawing/2010/main"/>
              </a:ext>
            </a:extLst>
          </a:blip>
          <a:srcRect l="16382" t="5943" r="5030" b="2263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627081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0EB8C51-EACC-E812-331F-7CD0D835CD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xmlns="" id="{A1C5E61B-5810-4643-20D4-3F437164E3FB}"/>
              </a:ext>
            </a:extLst>
          </p:cNvPr>
          <p:cNvPicPr>
            <a:picLocks noChangeAspect="1"/>
          </p:cNvPicPr>
          <p:nvPr/>
        </p:nvPicPr>
        <p:blipFill>
          <a:blip r:embed="rId3"/>
          <a:srcRect l="9845" t="1086" r="32140"/>
          <a:stretch>
            <a:fillRect/>
          </a:stretch>
        </p:blipFill>
        <p:spPr>
          <a:xfrm>
            <a:off x="900113" y="86338"/>
            <a:ext cx="5304042" cy="6776462"/>
          </a:xfrm>
          <a:prstGeom prst="rect">
            <a:avLst/>
          </a:prstGeom>
        </p:spPr>
      </p:pic>
      <p:sp>
        <p:nvSpPr>
          <p:cNvPr id="5" name="TextBox 4">
            <a:extLst>
              <a:ext uri="{FF2B5EF4-FFF2-40B4-BE49-F238E27FC236}">
                <a16:creationId xmlns:a16="http://schemas.microsoft.com/office/drawing/2014/main" xmlns="" id="{A468F759-9AB0-C174-0996-BF30EA708DD5}"/>
              </a:ext>
            </a:extLst>
          </p:cNvPr>
          <p:cNvSpPr txBox="1"/>
          <p:nvPr/>
        </p:nvSpPr>
        <p:spPr>
          <a:xfrm>
            <a:off x="6275278" y="276962"/>
            <a:ext cx="2352894" cy="1842043"/>
          </a:xfrm>
          <a:prstGeom prst="rect">
            <a:avLst/>
          </a:prstGeom>
          <a:solidFill>
            <a:srgbClr val="FFFFFF"/>
          </a:solidFill>
        </p:spPr>
        <p:txBody>
          <a:bodyPr wrap="square" rtlCol="0">
            <a:spAutoFit/>
          </a:bodyPr>
          <a:lstStyle/>
          <a:p>
            <a:pPr>
              <a:lnSpc>
                <a:spcPct val="120000"/>
              </a:lnSpc>
            </a:pPr>
            <a:r>
              <a:rPr lang="en-US" sz="1600" dirty="0">
                <a:solidFill>
                  <a:srgbClr val="5C3719"/>
                </a:solidFill>
                <a:latin typeface="Avenir Next LT Pro Light" panose="020B0304020202020204" pitchFamily="34" charset="77"/>
                <a:cs typeface="Myriad Pro Light"/>
              </a:rPr>
              <a:t>The district of Swartland borders Piketberg to the north, which is not dissimilar in both geography and climate.</a:t>
            </a:r>
          </a:p>
        </p:txBody>
      </p:sp>
    </p:spTree>
    <p:extLst>
      <p:ext uri="{BB962C8B-B14F-4D97-AF65-F5344CB8AC3E}">
        <p14:creationId xmlns:p14="http://schemas.microsoft.com/office/powerpoint/2010/main" val="457021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4844630-29B9-0AFF-3BE3-3493230C0B13}"/>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2737CD1-7AE0-D60E-73F7-AE6620B07B49}"/>
              </a:ext>
            </a:extLst>
          </p:cNvPr>
          <p:cNvSpPr>
            <a:spLocks noGrp="1"/>
          </p:cNvSpPr>
          <p:nvPr>
            <p:ph type="subTitle" idx="1"/>
          </p:nvPr>
        </p:nvSpPr>
        <p:spPr>
          <a:xfrm>
            <a:off x="900114" y="5949950"/>
            <a:ext cx="4714874" cy="908050"/>
          </a:xfrm>
        </p:spPr>
        <p:txBody>
          <a:bodyPr>
            <a:normAutofit/>
          </a:bodyPr>
          <a:lstStyle/>
          <a:p>
            <a:r>
              <a:rPr lang="en-ZA" dirty="0"/>
              <a:t>The average rainfall for the largest district in the Western Cape is between 300–500 mm per year, with around 35-40% falling during the growing season.</a:t>
            </a:r>
          </a:p>
          <a:p>
            <a:endParaRPr lang="en-ZA" dirty="0"/>
          </a:p>
        </p:txBody>
      </p:sp>
      <p:pic>
        <p:nvPicPr>
          <p:cNvPr id="3" name="Picture 2">
            <a:extLst>
              <a:ext uri="{FF2B5EF4-FFF2-40B4-BE49-F238E27FC236}">
                <a16:creationId xmlns:a16="http://schemas.microsoft.com/office/drawing/2014/main" xmlns="" id="{6B59549A-C449-2270-B65B-C554DFBBA18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68" t="5927" r="17495" b="23409"/>
          <a:stretch>
            <a:fillRect/>
          </a:stretch>
        </p:blipFill>
        <p:spPr bwMode="auto">
          <a:xfrm>
            <a:off x="611188" y="368300"/>
            <a:ext cx="7921625" cy="540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6960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57A36-CD14-F421-ADC9-3013C23F0C6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DDCD34EE-E150-62A0-39E5-FA63A8EDBC71}"/>
              </a:ext>
            </a:extLst>
          </p:cNvPr>
          <p:cNvSpPr>
            <a:spLocks noGrp="1"/>
          </p:cNvSpPr>
          <p:nvPr>
            <p:ph type="subTitle" idx="1"/>
          </p:nvPr>
        </p:nvSpPr>
        <p:spPr>
          <a:xfrm>
            <a:off x="900112" y="5949950"/>
            <a:ext cx="4286743" cy="908050"/>
          </a:xfrm>
        </p:spPr>
        <p:txBody>
          <a:bodyPr>
            <a:normAutofit/>
          </a:bodyPr>
          <a:lstStyle/>
          <a:p>
            <a:r>
              <a:rPr lang="en-ZA" dirty="0"/>
              <a:t>The mean February temperature is 23.3⁰C. </a:t>
            </a:r>
          </a:p>
          <a:p>
            <a:endParaRPr lang="en-ZA" dirty="0"/>
          </a:p>
        </p:txBody>
      </p:sp>
      <p:pic>
        <p:nvPicPr>
          <p:cNvPr id="3" name="Picture 2">
            <a:extLst>
              <a:ext uri="{FF2B5EF4-FFF2-40B4-BE49-F238E27FC236}">
                <a16:creationId xmlns:a16="http://schemas.microsoft.com/office/drawing/2014/main" xmlns="" id="{98B5CD57-A86D-BB2C-9235-294CDA1BFF43}"/>
              </a:ext>
            </a:extLst>
          </p:cNvPr>
          <p:cNvPicPr>
            <a:picLocks noChangeAspect="1"/>
          </p:cNvPicPr>
          <p:nvPr/>
        </p:nvPicPr>
        <p:blipFill>
          <a:blip r:embed="rId3">
            <a:extLst>
              <a:ext uri="{28A0092B-C50C-407E-A947-70E740481C1C}">
                <a14:useLocalDpi xmlns:a14="http://schemas.microsoft.com/office/drawing/2010/main" val="0"/>
              </a:ext>
            </a:extLst>
          </a:blip>
          <a:srcRect l="11772" t="5978" r="7200" b="2036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40829659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10E7057-E87C-A854-A203-2B9A85FD4C9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F9793E57-EB47-0A0B-884C-48F96C059BD7}"/>
              </a:ext>
            </a:extLst>
          </p:cNvPr>
          <p:cNvSpPr>
            <a:spLocks noGrp="1"/>
          </p:cNvSpPr>
          <p:nvPr>
            <p:ph type="subTitle" idx="1"/>
          </p:nvPr>
        </p:nvSpPr>
        <p:spPr>
          <a:xfrm>
            <a:off x="900114" y="5949950"/>
            <a:ext cx="3554656" cy="908050"/>
          </a:xfrm>
        </p:spPr>
        <p:txBody>
          <a:bodyPr>
            <a:noAutofit/>
          </a:bodyPr>
          <a:lstStyle/>
          <a:p>
            <a:r>
              <a:rPr lang="en-ZA" dirty="0"/>
              <a:t>The soils are mainly developed from </a:t>
            </a:r>
            <a:r>
              <a:rPr lang="en-ZA" dirty="0" err="1"/>
              <a:t>Malmesbury</a:t>
            </a:r>
            <a:r>
              <a:rPr lang="en-ZA" dirty="0"/>
              <a:t> group shales.</a:t>
            </a:r>
          </a:p>
        </p:txBody>
      </p:sp>
      <p:pic>
        <p:nvPicPr>
          <p:cNvPr id="2" name="Picture 1" descr="SWARTLAND20.jpg">
            <a:extLst>
              <a:ext uri="{FF2B5EF4-FFF2-40B4-BE49-F238E27FC236}">
                <a16:creationId xmlns:a16="http://schemas.microsoft.com/office/drawing/2014/main" xmlns="" id="{E91318F8-010F-FED2-822A-A64FC471F6B9}"/>
              </a:ext>
            </a:extLst>
          </p:cNvPr>
          <p:cNvPicPr>
            <a:picLocks noChangeAspect="1"/>
          </p:cNvPicPr>
          <p:nvPr/>
        </p:nvPicPr>
        <p:blipFill>
          <a:blip r:embed="rId3" cstate="screen">
            <a:extLst>
              <a:ext uri="{28A0092B-C50C-407E-A947-70E740481C1C}">
                <a14:useLocalDpi xmlns:a14="http://schemas.microsoft.com/office/drawing/2010/main"/>
              </a:ext>
            </a:extLst>
          </a:blip>
          <a:srcRect l="7974" t="6143" r="5380" b="42996"/>
          <a:stretch>
            <a:fillRect/>
          </a:stretch>
        </p:blipFill>
        <p:spPr>
          <a:xfrm>
            <a:off x="611188" y="368300"/>
            <a:ext cx="7921625" cy="3488083"/>
          </a:xfrm>
          <a:prstGeom prst="rect">
            <a:avLst/>
          </a:prstGeom>
        </p:spPr>
      </p:pic>
    </p:spTree>
    <p:extLst>
      <p:ext uri="{BB962C8B-B14F-4D97-AF65-F5344CB8AC3E}">
        <p14:creationId xmlns:p14="http://schemas.microsoft.com/office/powerpoint/2010/main" val="3454486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F86D17B5-73F7-3FC2-DF57-864C29CF78ED}"/>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xmlns="" id="{2EA34C26-52AE-6177-B533-1DF630474A81}"/>
              </a:ext>
            </a:extLst>
          </p:cNvPr>
          <p:cNvSpPr>
            <a:spLocks noGrp="1"/>
          </p:cNvSpPr>
          <p:nvPr>
            <p:ph type="subTitle" idx="1"/>
          </p:nvPr>
        </p:nvSpPr>
        <p:spPr>
          <a:xfrm>
            <a:off x="900112" y="5949950"/>
            <a:ext cx="4475929" cy="908050"/>
          </a:xfrm>
        </p:spPr>
        <p:txBody>
          <a:bodyPr>
            <a:normAutofit/>
          </a:bodyPr>
          <a:lstStyle/>
          <a:p>
            <a:r>
              <a:rPr lang="en-ZA" sz="1100" dirty="0"/>
              <a:t>This sediment is older (1 000-550 million years ago) than the Table Mountain sandstone of the coastal region (400-300 million years ago) and the </a:t>
            </a:r>
            <a:r>
              <a:rPr lang="en-ZA" sz="1100" dirty="0" err="1"/>
              <a:t>Bokkeveld</a:t>
            </a:r>
            <a:r>
              <a:rPr lang="en-ZA" sz="1100" dirty="0"/>
              <a:t> shale of the Klein Karoo. However, soils derived from Cape granite intrusions (600-500 million years ago) also occur.</a:t>
            </a:r>
          </a:p>
        </p:txBody>
      </p:sp>
      <p:pic>
        <p:nvPicPr>
          <p:cNvPr id="2" name="Picture 1" descr="SWARTLAND21.jpg">
            <a:extLst>
              <a:ext uri="{FF2B5EF4-FFF2-40B4-BE49-F238E27FC236}">
                <a16:creationId xmlns:a16="http://schemas.microsoft.com/office/drawing/2014/main" xmlns="" id="{81423C00-1617-107E-8BB7-12071FBB0DB5}"/>
              </a:ext>
            </a:extLst>
          </p:cNvPr>
          <p:cNvPicPr>
            <a:picLocks noChangeAspect="1"/>
          </p:cNvPicPr>
          <p:nvPr/>
        </p:nvPicPr>
        <p:blipFill>
          <a:blip r:embed="rId3" cstate="screen">
            <a:extLst>
              <a:ext uri="{28A0092B-C50C-407E-A947-70E740481C1C}">
                <a14:useLocalDpi xmlns:a14="http://schemas.microsoft.com/office/drawing/2010/main"/>
              </a:ext>
            </a:extLst>
          </a:blip>
          <a:srcRect l="6123" t="6512" r="14516" b="2135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850911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B80707-4705-789D-8780-54C7DD92DA5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9385BAB-4226-4075-6E09-A8C6BB6A5A59}"/>
              </a:ext>
            </a:extLst>
          </p:cNvPr>
          <p:cNvSpPr>
            <a:spLocks noGrp="1"/>
          </p:cNvSpPr>
          <p:nvPr>
            <p:ph type="subTitle" idx="1"/>
          </p:nvPr>
        </p:nvSpPr>
        <p:spPr/>
        <p:txBody>
          <a:bodyPr>
            <a:normAutofit/>
          </a:bodyPr>
          <a:lstStyle/>
          <a:p>
            <a:r>
              <a:rPr lang="en-ZA" sz="1100" dirty="0"/>
              <a:t>Where material from these granites and </a:t>
            </a:r>
            <a:r>
              <a:rPr lang="en-ZA" sz="1100" dirty="0" err="1"/>
              <a:t>Malmesbury</a:t>
            </a:r>
            <a:r>
              <a:rPr lang="en-ZA" sz="1100" dirty="0"/>
              <a:t> shales have mixed with the Table Mountain sandstone found here, particularly in the mountain foothills and next to rivers, you'll find deeper soils with higher vigour potential, suitable for vineyard plantings.</a:t>
            </a:r>
          </a:p>
        </p:txBody>
      </p:sp>
      <p:pic>
        <p:nvPicPr>
          <p:cNvPr id="3" name="Picture 2" descr="SWARTLAND22.jpg">
            <a:extLst>
              <a:ext uri="{FF2B5EF4-FFF2-40B4-BE49-F238E27FC236}">
                <a16:creationId xmlns:a16="http://schemas.microsoft.com/office/drawing/2014/main" xmlns="" id="{0FAADCDA-55E7-64EB-BDED-77F6B716BBA6}"/>
              </a:ext>
            </a:extLst>
          </p:cNvPr>
          <p:cNvPicPr>
            <a:picLocks noChangeAspect="1"/>
          </p:cNvPicPr>
          <p:nvPr/>
        </p:nvPicPr>
        <p:blipFill>
          <a:blip r:embed="rId3" cstate="screen">
            <a:extLst>
              <a:ext uri="{28A0092B-C50C-407E-A947-70E740481C1C}">
                <a14:useLocalDpi xmlns:a14="http://schemas.microsoft.com/office/drawing/2010/main"/>
              </a:ext>
            </a:extLst>
          </a:blip>
          <a:srcRect l="10088" t="5898" r="9632" b="2080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5654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DA6A07E-9599-A622-725D-06C6FFA4B3BE}"/>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7B547C2D-B3F5-2612-D64B-5BA994B5FDB4}"/>
              </a:ext>
            </a:extLst>
          </p:cNvPr>
          <p:cNvSpPr>
            <a:spLocks noGrp="1"/>
          </p:cNvSpPr>
          <p:nvPr>
            <p:ph type="subTitle" idx="1"/>
          </p:nvPr>
        </p:nvSpPr>
        <p:spPr>
          <a:xfrm>
            <a:off x="900113" y="5949950"/>
            <a:ext cx="3671888" cy="908050"/>
          </a:xfrm>
        </p:spPr>
        <p:txBody>
          <a:bodyPr>
            <a:normAutofit/>
          </a:bodyPr>
          <a:lstStyle/>
          <a:p>
            <a:r>
              <a:rPr lang="en-ZA" sz="1100" dirty="0"/>
              <a:t>However, the most coveted soils are the deep, well-drained reddish-brown soils developed from pre-weathered granite intrusions north of </a:t>
            </a:r>
            <a:r>
              <a:rPr lang="en-ZA" sz="1100" dirty="0" err="1"/>
              <a:t>Malmesbury</a:t>
            </a:r>
            <a:r>
              <a:rPr lang="en-ZA" sz="1100" dirty="0"/>
              <a:t> and along the Darling range of hills.</a:t>
            </a:r>
          </a:p>
        </p:txBody>
      </p:sp>
      <p:pic>
        <p:nvPicPr>
          <p:cNvPr id="4" name="Picture 3" descr="SWARTLAND23.jpg">
            <a:extLst>
              <a:ext uri="{FF2B5EF4-FFF2-40B4-BE49-F238E27FC236}">
                <a16:creationId xmlns:a16="http://schemas.microsoft.com/office/drawing/2014/main" xmlns="" id="{5612883B-E28F-C31D-58C7-B3D05BC5D842}"/>
              </a:ext>
            </a:extLst>
          </p:cNvPr>
          <p:cNvPicPr>
            <a:picLocks noChangeAspect="1"/>
          </p:cNvPicPr>
          <p:nvPr/>
        </p:nvPicPr>
        <p:blipFill>
          <a:blip r:embed="rId3" cstate="screen">
            <a:extLst>
              <a:ext uri="{28A0092B-C50C-407E-A947-70E740481C1C}">
                <a14:useLocalDpi xmlns:a14="http://schemas.microsoft.com/office/drawing/2010/main"/>
              </a:ext>
            </a:extLst>
          </a:blip>
          <a:srcRect l="6207" t="4937" r="13340" b="2267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180665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5621603D-AA92-ABB9-3314-CF76CFD38AC4}"/>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62C80649-346D-DF8D-7587-47B32D330EE6}"/>
              </a:ext>
            </a:extLst>
          </p:cNvPr>
          <p:cNvSpPr>
            <a:spLocks noGrp="1"/>
          </p:cNvSpPr>
          <p:nvPr>
            <p:ph type="subTitle" idx="1"/>
          </p:nvPr>
        </p:nvSpPr>
        <p:spPr>
          <a:xfrm>
            <a:off x="900114" y="5949950"/>
            <a:ext cx="5010356" cy="908050"/>
          </a:xfrm>
        </p:spPr>
        <p:txBody>
          <a:bodyPr>
            <a:normAutofit/>
          </a:bodyPr>
          <a:lstStyle/>
          <a:p>
            <a:r>
              <a:rPr lang="en-ZA" dirty="0"/>
              <a:t>Increasing percentages of reds including Cabernet Sauvignon, Pinotage and Shiraz are being grown here, as well as Chardonnay, Chenin Blanc and Sauvignon Blanc.</a:t>
            </a:r>
          </a:p>
        </p:txBody>
      </p:sp>
      <p:pic>
        <p:nvPicPr>
          <p:cNvPr id="2" name="Picture 1" descr="SWARTLAND24.jpg">
            <a:extLst>
              <a:ext uri="{FF2B5EF4-FFF2-40B4-BE49-F238E27FC236}">
                <a16:creationId xmlns:a16="http://schemas.microsoft.com/office/drawing/2014/main" xmlns="" id="{DA925209-1EC5-0589-3FB5-E73BD76D9364}"/>
              </a:ext>
            </a:extLst>
          </p:cNvPr>
          <p:cNvPicPr>
            <a:picLocks noChangeAspect="1"/>
          </p:cNvPicPr>
          <p:nvPr/>
        </p:nvPicPr>
        <p:blipFill>
          <a:blip r:embed="rId3" cstate="screen">
            <a:extLst>
              <a:ext uri="{28A0092B-C50C-407E-A947-70E740481C1C}">
                <a14:useLocalDpi xmlns:a14="http://schemas.microsoft.com/office/drawing/2010/main"/>
              </a:ext>
            </a:extLst>
          </a:blip>
          <a:srcRect l="15725" t="6511" r="4913" b="2136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2786396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D15365F-72D9-A09F-BF8A-D054388B9D4F}"/>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2F3D2991-6550-3210-6B8D-1A8BE95136CF}"/>
              </a:ext>
            </a:extLst>
          </p:cNvPr>
          <p:cNvSpPr>
            <a:spLocks noGrp="1"/>
          </p:cNvSpPr>
          <p:nvPr>
            <p:ph type="subTitle" idx="1"/>
          </p:nvPr>
        </p:nvSpPr>
        <p:spPr>
          <a:xfrm>
            <a:off x="900113" y="5949950"/>
            <a:ext cx="3671888" cy="908050"/>
          </a:xfrm>
        </p:spPr>
        <p:txBody>
          <a:bodyPr>
            <a:normAutofit/>
          </a:bodyPr>
          <a:lstStyle/>
          <a:p>
            <a:r>
              <a:rPr lang="en-ZA" dirty="0"/>
              <a:t>The district was traditionally a source of robust, full-bodied red wines and high quality fortified wines.</a:t>
            </a:r>
          </a:p>
        </p:txBody>
      </p:sp>
      <p:pic>
        <p:nvPicPr>
          <p:cNvPr id="2" name="Picture 1" descr="SWARTLAND25.jpg">
            <a:extLst>
              <a:ext uri="{FF2B5EF4-FFF2-40B4-BE49-F238E27FC236}">
                <a16:creationId xmlns:a16="http://schemas.microsoft.com/office/drawing/2014/main" xmlns="" id="{F561A6C6-5E59-FBC5-D906-FF0842235874}"/>
              </a:ext>
            </a:extLst>
          </p:cNvPr>
          <p:cNvPicPr>
            <a:picLocks noChangeAspect="1"/>
          </p:cNvPicPr>
          <p:nvPr/>
        </p:nvPicPr>
        <p:blipFill>
          <a:blip r:embed="rId3" cstate="screen">
            <a:extLst>
              <a:ext uri="{28A0092B-C50C-407E-A947-70E740481C1C}">
                <a14:useLocalDpi xmlns:a14="http://schemas.microsoft.com/office/drawing/2010/main"/>
              </a:ext>
            </a:extLst>
          </a:blip>
          <a:srcRect l="8792" t="5283" r="11705" b="22460"/>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48628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2BC87C8-0F29-C1F2-EDBD-B06A5CD78FBD}"/>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10CD7881-243C-36BF-BA0D-BC4F0C08B77D}"/>
              </a:ext>
            </a:extLst>
          </p:cNvPr>
          <p:cNvSpPr>
            <a:spLocks noGrp="1"/>
          </p:cNvSpPr>
          <p:nvPr>
            <p:ph type="subTitle" idx="1"/>
          </p:nvPr>
        </p:nvSpPr>
        <p:spPr>
          <a:xfrm>
            <a:off x="900112" y="5949950"/>
            <a:ext cx="4643438" cy="908050"/>
          </a:xfrm>
        </p:spPr>
        <p:txBody>
          <a:bodyPr>
            <a:normAutofit/>
          </a:bodyPr>
          <a:lstStyle/>
          <a:p>
            <a:r>
              <a:rPr lang="en-ZA" dirty="0"/>
              <a:t>The Swartland has more recently also become associated with award-winning Chenin Blanc and Mediterranean-style red and white blends.</a:t>
            </a:r>
          </a:p>
        </p:txBody>
      </p:sp>
      <p:pic>
        <p:nvPicPr>
          <p:cNvPr id="2" name="Picture 1" descr="SWARTLAND26.jpg">
            <a:extLst>
              <a:ext uri="{FF2B5EF4-FFF2-40B4-BE49-F238E27FC236}">
                <a16:creationId xmlns:a16="http://schemas.microsoft.com/office/drawing/2014/main" xmlns="" id="{4FCBC0C0-9712-98D9-DB4C-84FDAA741CB5}"/>
              </a:ext>
            </a:extLst>
          </p:cNvPr>
          <p:cNvPicPr>
            <a:picLocks noChangeAspect="1"/>
          </p:cNvPicPr>
          <p:nvPr/>
        </p:nvPicPr>
        <p:blipFill>
          <a:blip r:embed="rId3" cstate="screen">
            <a:extLst>
              <a:ext uri="{28A0092B-C50C-407E-A947-70E740481C1C}">
                <a14:useLocalDpi xmlns:a14="http://schemas.microsoft.com/office/drawing/2010/main"/>
              </a:ext>
            </a:extLst>
          </a:blip>
          <a:srcRect l="5312" t="7017" r="6782" b="43930"/>
          <a:stretch>
            <a:fillRect/>
          </a:stretch>
        </p:blipFill>
        <p:spPr>
          <a:xfrm>
            <a:off x="611188" y="368301"/>
            <a:ext cx="7921625" cy="3315803"/>
          </a:xfrm>
          <a:prstGeom prst="rect">
            <a:avLst/>
          </a:prstGeom>
        </p:spPr>
      </p:pic>
    </p:spTree>
    <p:extLst>
      <p:ext uri="{BB962C8B-B14F-4D97-AF65-F5344CB8AC3E}">
        <p14:creationId xmlns:p14="http://schemas.microsoft.com/office/powerpoint/2010/main" val="3135944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04DF524-71B8-B905-84E1-8E10604D1BE5}"/>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BD9FB97D-3276-9C7B-5AE7-C13CD690D18A}"/>
              </a:ext>
            </a:extLst>
          </p:cNvPr>
          <p:cNvSpPr>
            <a:spLocks noGrp="1"/>
          </p:cNvSpPr>
          <p:nvPr>
            <p:ph type="subTitle" idx="1"/>
          </p:nvPr>
        </p:nvSpPr>
        <p:spPr>
          <a:xfrm>
            <a:off x="900112" y="5768975"/>
            <a:ext cx="5023610" cy="1089025"/>
          </a:xfrm>
        </p:spPr>
        <p:txBody>
          <a:bodyPr>
            <a:normAutofit/>
          </a:bodyPr>
          <a:lstStyle/>
          <a:p>
            <a:r>
              <a:rPr lang="en-ZA" dirty="0"/>
              <a:t>Bringing fresh energy and recognition to the area is the Swartland Independent Producers, a group of like-minded producers working together to express a true sense of place in the wines of the Swartland.</a:t>
            </a:r>
          </a:p>
        </p:txBody>
      </p:sp>
      <p:pic>
        <p:nvPicPr>
          <p:cNvPr id="2" name="Picture 2" descr="C:\Users\Hanlie\AppData\Local\Microsoft\Windows\Temporary Internet Files\Content.Outlook\44YP5CDK\SWARTLAND slide 27 correction.jpg">
            <a:extLst>
              <a:ext uri="{FF2B5EF4-FFF2-40B4-BE49-F238E27FC236}">
                <a16:creationId xmlns:a16="http://schemas.microsoft.com/office/drawing/2014/main" xmlns="" id="{3E20658B-A551-131C-B6C5-E1A8D56E046B}"/>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6679" t="5370" r="6677" b="38551"/>
          <a:stretch>
            <a:fillRect/>
          </a:stretch>
        </p:blipFill>
        <p:spPr bwMode="auto">
          <a:xfrm>
            <a:off x="611188" y="355048"/>
            <a:ext cx="7921625" cy="3845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7316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23E20C8-8D4C-3CE9-AFF8-4EBCD43B1A68}"/>
            </a:ext>
          </a:extLst>
        </p:cNvPr>
        <p:cNvGrpSpPr/>
        <p:nvPr/>
      </p:nvGrpSpPr>
      <p:grpSpPr>
        <a:xfrm>
          <a:off x="0" y="0"/>
          <a:ext cx="0" cy="0"/>
          <a:chOff x="0" y="0"/>
          <a:chExt cx="0" cy="0"/>
        </a:xfrm>
      </p:grpSpPr>
      <p:sp>
        <p:nvSpPr>
          <p:cNvPr id="24" name="Subtitle 23">
            <a:extLst>
              <a:ext uri="{FF2B5EF4-FFF2-40B4-BE49-F238E27FC236}">
                <a16:creationId xmlns:a16="http://schemas.microsoft.com/office/drawing/2014/main" xmlns="" id="{063C084D-5611-86CA-411F-42B800785ACE}"/>
              </a:ext>
            </a:extLst>
          </p:cNvPr>
          <p:cNvSpPr>
            <a:spLocks noGrp="1"/>
          </p:cNvSpPr>
          <p:nvPr>
            <p:ph type="subTitle" idx="1"/>
          </p:nvPr>
        </p:nvSpPr>
        <p:spPr>
          <a:xfrm>
            <a:off x="900113" y="5921669"/>
            <a:ext cx="3973338" cy="908050"/>
          </a:xfrm>
        </p:spPr>
        <p:txBody>
          <a:bodyPr>
            <a:normAutofit/>
          </a:bodyPr>
          <a:lstStyle/>
          <a:p>
            <a:r>
              <a:rPr lang="en-GB" sz="900" dirty="0">
                <a:latin typeface="Avenir Next LT Pro Light" panose="020B0304020202020204" pitchFamily="34" charset="77"/>
              </a:rPr>
              <a:t>The images used in these presentations have been sourced from various producers, as well as industry and tourism bodies. These presentations are strictly for non-commercial, non-profit, educational purposes only and cannot be reproduced or transmitted in any form or by any means without written permission from Wines of South Africa (</a:t>
            </a:r>
            <a:r>
              <a:rPr lang="en-GB" sz="900" dirty="0" err="1">
                <a:latin typeface="Avenir Next LT Pro Light" panose="020B0304020202020204" pitchFamily="34" charset="77"/>
              </a:rPr>
              <a:t>WoSA</a:t>
            </a:r>
            <a:r>
              <a:rPr lang="en-GB" sz="900" dirty="0">
                <a:latin typeface="Avenir Next LT Pro Light" panose="020B0304020202020204" pitchFamily="34" charset="77"/>
              </a:rPr>
              <a:t>).</a:t>
            </a:r>
          </a:p>
          <a:p>
            <a:endParaRPr lang="en-GB" sz="900" dirty="0">
              <a:latin typeface="Avenir Next LT Pro Light" panose="020B0304020202020204" pitchFamily="34" charset="77"/>
            </a:endParaRPr>
          </a:p>
        </p:txBody>
      </p:sp>
      <p:pic>
        <p:nvPicPr>
          <p:cNvPr id="2" name="Picture 1" descr="SWARTLAND28.jpg">
            <a:extLst>
              <a:ext uri="{FF2B5EF4-FFF2-40B4-BE49-F238E27FC236}">
                <a16:creationId xmlns:a16="http://schemas.microsoft.com/office/drawing/2014/main" xmlns="" id="{3FC3C45B-0038-384F-A998-88DE18AA21A1}"/>
              </a:ext>
            </a:extLst>
          </p:cNvPr>
          <p:cNvPicPr>
            <a:picLocks noChangeAspect="1"/>
          </p:cNvPicPr>
          <p:nvPr/>
        </p:nvPicPr>
        <p:blipFill>
          <a:blip r:embed="rId3" cstate="screen">
            <a:extLst>
              <a:ext uri="{28A0092B-C50C-407E-A947-70E740481C1C}">
                <a14:useLocalDpi xmlns:a14="http://schemas.microsoft.com/office/drawing/2010/main"/>
              </a:ext>
            </a:extLst>
          </a:blip>
          <a:srcRect l="16022" t="5607" r="4897" b="22518"/>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222166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D04C84AE-74AA-7591-3EF2-076550DD0DD3}"/>
              </a:ext>
            </a:extLst>
          </p:cNvPr>
          <p:cNvPicPr>
            <a:picLocks noChangeAspect="1"/>
          </p:cNvPicPr>
          <p:nvPr/>
        </p:nvPicPr>
        <p:blipFill>
          <a:blip r:embed="rId3"/>
          <a:srcRect/>
          <a:stretch/>
        </p:blipFill>
        <p:spPr>
          <a:xfrm>
            <a:off x="0" y="0"/>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
        <p:nvSpPr>
          <p:cNvPr id="2" name="Subtitle 23">
            <a:extLst>
              <a:ext uri="{FF2B5EF4-FFF2-40B4-BE49-F238E27FC236}">
                <a16:creationId xmlns:a16="http://schemas.microsoft.com/office/drawing/2014/main" xmlns="" id="{FD5B4994-9B03-DB4D-7C43-806A3D8F60DC}"/>
              </a:ext>
            </a:extLst>
          </p:cNvPr>
          <p:cNvSpPr txBox="1">
            <a:spLocks/>
          </p:cNvSpPr>
          <p:nvPr/>
        </p:nvSpPr>
        <p:spPr>
          <a:xfrm>
            <a:off x="611188" y="368300"/>
            <a:ext cx="7921625" cy="2195790"/>
          </a:xfrm>
          <a:prstGeom prst="rect">
            <a:avLst/>
          </a:prstGeom>
        </p:spPr>
        <p:txBody>
          <a:bodyPr anchor="ct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000" b="1" dirty="0">
                <a:solidFill>
                  <a:schemeClr val="bg1"/>
                </a:solidFill>
                <a:latin typeface="Avenir Next LT Pro Demi" panose="020B0504020202020204" pitchFamily="34" charset="77"/>
              </a:rPr>
              <a:t>The Cape winelands, </a:t>
            </a:r>
            <a:r>
              <a:rPr lang="en-GB" sz="1500" dirty="0">
                <a:solidFill>
                  <a:schemeClr val="bg1"/>
                </a:solidFill>
                <a:latin typeface="Avenir Next LT Pro" panose="020B0504020202020204" pitchFamily="34" charset="77"/>
              </a:rPr>
              <a:t>considered by many to be the most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beautiful in the world, have a network of diverse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well-run wine routes, affording visitors a varied </a:t>
            </a:r>
            <a:br>
              <a:rPr lang="en-GB" sz="1500" dirty="0">
                <a:solidFill>
                  <a:schemeClr val="bg1"/>
                </a:solidFill>
                <a:latin typeface="Avenir Next LT Pro" panose="020B0504020202020204" pitchFamily="34" charset="77"/>
              </a:rPr>
            </a:br>
            <a:r>
              <a:rPr lang="en-GB" sz="1500" dirty="0">
                <a:solidFill>
                  <a:schemeClr val="bg1"/>
                </a:solidFill>
                <a:latin typeface="Avenir Next LT Pro" panose="020B0504020202020204" pitchFamily="34" charset="77"/>
              </a:rPr>
              <a:t>and unforgettable experience.</a:t>
            </a: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11352</TotalTime>
  <Words>602</Words>
  <Application>Microsoft Office PowerPoint</Application>
  <PresentationFormat>On-screen Show (4:3)</PresentationFormat>
  <Paragraphs>65</Paragraphs>
  <Slides>29</Slides>
  <Notes>29</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327</cp:revision>
  <cp:lastPrinted>2016-05-23T10:12:21Z</cp:lastPrinted>
  <dcterms:created xsi:type="dcterms:W3CDTF">2013-06-26T13:00:34Z</dcterms:created>
  <dcterms:modified xsi:type="dcterms:W3CDTF">2026-07-27T07:03:07Z</dcterms:modified>
</cp:coreProperties>
</file>