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handoutMasterIdLst>
    <p:handoutMasterId r:id="rId30"/>
  </p:handoutMasterIdLst>
  <p:sldIdLst>
    <p:sldId id="256" r:id="rId2"/>
    <p:sldId id="374" r:id="rId3"/>
    <p:sldId id="375" r:id="rId4"/>
    <p:sldId id="376" r:id="rId5"/>
    <p:sldId id="377" r:id="rId6"/>
    <p:sldId id="378" r:id="rId7"/>
    <p:sldId id="379" r:id="rId8"/>
    <p:sldId id="381" r:id="rId9"/>
    <p:sldId id="406" r:id="rId10"/>
    <p:sldId id="393" r:id="rId11"/>
    <p:sldId id="388" r:id="rId12"/>
    <p:sldId id="385" r:id="rId13"/>
    <p:sldId id="386" r:id="rId14"/>
    <p:sldId id="387" r:id="rId15"/>
    <p:sldId id="389" r:id="rId16"/>
    <p:sldId id="390" r:id="rId17"/>
    <p:sldId id="391" r:id="rId18"/>
    <p:sldId id="395" r:id="rId19"/>
    <p:sldId id="397" r:id="rId20"/>
    <p:sldId id="396" r:id="rId21"/>
    <p:sldId id="399" r:id="rId22"/>
    <p:sldId id="400" r:id="rId23"/>
    <p:sldId id="401" r:id="rId24"/>
    <p:sldId id="402" r:id="rId25"/>
    <p:sldId id="403" r:id="rId26"/>
    <p:sldId id="392" r:id="rId27"/>
    <p:sldId id="363" r:id="rId28"/>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dsaye" initials="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3719"/>
    <a:srgbClr val="7E112B"/>
    <a:srgbClr val="FFCB27"/>
    <a:srgbClr val="F58220"/>
    <a:srgbClr val="8F8944"/>
    <a:srgbClr val="4C80B0"/>
    <a:srgbClr val="78B16D"/>
    <a:srgbClr val="B20F23"/>
    <a:srgbClr val="0099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8637FC-68CE-4EC1-9202-09ED15649CAB}" v="2" dt="2019-06-28T08:37:27.7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18" autoAdjust="0"/>
    <p:restoredTop sz="97097" autoAdjust="0"/>
  </p:normalViewPr>
  <p:slideViewPr>
    <p:cSldViewPr snapToGrid="0" snapToObjects="1">
      <p:cViewPr>
        <p:scale>
          <a:sx n="81" d="100"/>
          <a:sy n="81" d="100"/>
        </p:scale>
        <p:origin x="-1122" y="-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CBC6BE3-D50D-403D-8967-FD6C4940A126}" type="datetimeFigureOut">
              <a:rPr lang="en-ZA" smtClean="0"/>
              <a:pPr/>
              <a:t>2026-07-27</a:t>
            </a:fld>
            <a:endParaRPr lang="en-ZA"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341AFD1-AD3B-498F-B42A-140D6ABE565B}" type="slidenum">
              <a:rPr lang="en-ZA" smtClean="0"/>
              <a:pPr/>
              <a:t>‹#›</a:t>
            </a:fld>
            <a:endParaRPr lang="en-ZA" dirty="0"/>
          </a:p>
        </p:txBody>
      </p:sp>
    </p:spTree>
    <p:extLst>
      <p:ext uri="{BB962C8B-B14F-4D97-AF65-F5344CB8AC3E}">
        <p14:creationId xmlns:p14="http://schemas.microsoft.com/office/powerpoint/2010/main" val="30470458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466CBFB-CBC5-6D45-B81E-D5087457DA0C}" type="datetimeFigureOut">
              <a:rPr lang="en-US" smtClean="0"/>
              <a:pPr/>
              <a:t>7/27/2026</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2396F31-D46C-174D-9DA5-0F156D17816F}" type="slidenum">
              <a:rPr lang="en-US" smtClean="0"/>
              <a:pPr/>
              <a:t>‹#›</a:t>
            </a:fld>
            <a:endParaRPr lang="en-US" dirty="0"/>
          </a:p>
        </p:txBody>
      </p:sp>
    </p:spTree>
    <p:extLst>
      <p:ext uri="{BB962C8B-B14F-4D97-AF65-F5344CB8AC3E}">
        <p14:creationId xmlns:p14="http://schemas.microsoft.com/office/powerpoint/2010/main" val="26092540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Wines of South Africa</a:t>
            </a:r>
          </a:p>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a:t>
            </a:fld>
            <a:endParaRPr lang="en-US" dirty="0"/>
          </a:p>
        </p:txBody>
      </p:sp>
    </p:spTree>
    <p:extLst>
      <p:ext uri="{BB962C8B-B14F-4D97-AF65-F5344CB8AC3E}">
        <p14:creationId xmlns:p14="http://schemas.microsoft.com/office/powerpoint/2010/main" val="937812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2</a:t>
            </a:fld>
            <a:endParaRPr lang="en-US" dirty="0"/>
          </a:p>
        </p:txBody>
      </p:sp>
    </p:spTree>
    <p:extLst>
      <p:ext uri="{BB962C8B-B14F-4D97-AF65-F5344CB8AC3E}">
        <p14:creationId xmlns:p14="http://schemas.microsoft.com/office/powerpoint/2010/main" val="3423825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561B54E-C073-F1A7-0274-7A5F63D5F5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D8A31AD-4647-A889-345E-7A38AC94FE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1201AA06-0044-EC81-3452-60F2AD46045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4BBCB005-0EE3-2B05-9E31-106F6DF67B99}"/>
              </a:ext>
            </a:extLst>
          </p:cNvPr>
          <p:cNvSpPr>
            <a:spLocks noGrp="1"/>
          </p:cNvSpPr>
          <p:nvPr>
            <p:ph type="sldNum" sz="quarter" idx="5"/>
          </p:nvPr>
        </p:nvSpPr>
        <p:spPr/>
        <p:txBody>
          <a:bodyPr/>
          <a:lstStyle/>
          <a:p>
            <a:fld id="{52396F31-D46C-174D-9DA5-0F156D17816F}" type="slidenum">
              <a:rPr lang="en-US" smtClean="0"/>
              <a:pPr/>
              <a:t>3</a:t>
            </a:fld>
            <a:endParaRPr lang="en-US" dirty="0"/>
          </a:p>
        </p:txBody>
      </p:sp>
    </p:spTree>
    <p:extLst>
      <p:ext uri="{BB962C8B-B14F-4D97-AF65-F5344CB8AC3E}">
        <p14:creationId xmlns:p14="http://schemas.microsoft.com/office/powerpoint/2010/main" val="2003418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FDFAC38-B9DC-8FAE-25D3-B8CB9E9337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53BEA96-606D-E6B0-81D3-7865ED8168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C450E185-BC8A-BD63-D879-E9332239E5E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946CB0B3-CCD5-B119-DB60-4E75C199F6B1}"/>
              </a:ext>
            </a:extLst>
          </p:cNvPr>
          <p:cNvSpPr>
            <a:spLocks noGrp="1"/>
          </p:cNvSpPr>
          <p:nvPr>
            <p:ph type="sldNum" sz="quarter" idx="5"/>
          </p:nvPr>
        </p:nvSpPr>
        <p:spPr/>
        <p:txBody>
          <a:bodyPr/>
          <a:lstStyle/>
          <a:p>
            <a:fld id="{52396F31-D46C-174D-9DA5-0F156D17816F}" type="slidenum">
              <a:rPr lang="en-US" smtClean="0"/>
              <a:pPr/>
              <a:t>4</a:t>
            </a:fld>
            <a:endParaRPr lang="en-US" dirty="0"/>
          </a:p>
        </p:txBody>
      </p:sp>
    </p:spTree>
    <p:extLst>
      <p:ext uri="{BB962C8B-B14F-4D97-AF65-F5344CB8AC3E}">
        <p14:creationId xmlns:p14="http://schemas.microsoft.com/office/powerpoint/2010/main" val="2863009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E710AB9-C910-5F5B-B483-4E12A191AF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5118E1B-1CE0-4AEB-17AB-D897348EFC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B89E70F-C012-8A6E-D334-43C237357A2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8A73AE85-CB88-0562-3A72-6BE0E422A848}"/>
              </a:ext>
            </a:extLst>
          </p:cNvPr>
          <p:cNvSpPr>
            <a:spLocks noGrp="1"/>
          </p:cNvSpPr>
          <p:nvPr>
            <p:ph type="sldNum" sz="quarter" idx="5"/>
          </p:nvPr>
        </p:nvSpPr>
        <p:spPr/>
        <p:txBody>
          <a:bodyPr/>
          <a:lstStyle/>
          <a:p>
            <a:fld id="{52396F31-D46C-174D-9DA5-0F156D17816F}" type="slidenum">
              <a:rPr lang="en-US" smtClean="0"/>
              <a:pPr/>
              <a:t>5</a:t>
            </a:fld>
            <a:endParaRPr lang="en-US" dirty="0"/>
          </a:p>
        </p:txBody>
      </p:sp>
    </p:spTree>
    <p:extLst>
      <p:ext uri="{BB962C8B-B14F-4D97-AF65-F5344CB8AC3E}">
        <p14:creationId xmlns:p14="http://schemas.microsoft.com/office/powerpoint/2010/main" val="165837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174C2EF-72AC-A5C8-486A-F7C3FDED25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ED1491B-C32C-835A-A265-00EDFC53D5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68EE72EB-97E0-334C-827C-4DFAEB598C8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9F3CC0F3-4C99-54C6-61F8-2AB1ADCB778D}"/>
              </a:ext>
            </a:extLst>
          </p:cNvPr>
          <p:cNvSpPr>
            <a:spLocks noGrp="1"/>
          </p:cNvSpPr>
          <p:nvPr>
            <p:ph type="sldNum" sz="quarter" idx="5"/>
          </p:nvPr>
        </p:nvSpPr>
        <p:spPr/>
        <p:txBody>
          <a:bodyPr/>
          <a:lstStyle/>
          <a:p>
            <a:fld id="{52396F31-D46C-174D-9DA5-0F156D17816F}" type="slidenum">
              <a:rPr lang="en-US" smtClean="0"/>
              <a:pPr/>
              <a:t>6</a:t>
            </a:fld>
            <a:endParaRPr lang="en-US" dirty="0"/>
          </a:p>
        </p:txBody>
      </p:sp>
    </p:spTree>
    <p:extLst>
      <p:ext uri="{BB962C8B-B14F-4D97-AF65-F5344CB8AC3E}">
        <p14:creationId xmlns:p14="http://schemas.microsoft.com/office/powerpoint/2010/main" val="950468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EC3C729-E5FF-9140-A56C-D774082699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80806258-C0DD-EACA-6D72-83FE368476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F3B7A4D-0FE5-220D-155A-DAFC37F4162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C0D781F-2B3A-E98D-9BFC-16CA1EE59B38}"/>
              </a:ext>
            </a:extLst>
          </p:cNvPr>
          <p:cNvSpPr>
            <a:spLocks noGrp="1"/>
          </p:cNvSpPr>
          <p:nvPr>
            <p:ph type="sldNum" sz="quarter" idx="5"/>
          </p:nvPr>
        </p:nvSpPr>
        <p:spPr/>
        <p:txBody>
          <a:bodyPr/>
          <a:lstStyle/>
          <a:p>
            <a:fld id="{52396F31-D46C-174D-9DA5-0F156D17816F}" type="slidenum">
              <a:rPr lang="en-US" smtClean="0"/>
              <a:pPr/>
              <a:t>7</a:t>
            </a:fld>
            <a:endParaRPr lang="en-US" dirty="0"/>
          </a:p>
        </p:txBody>
      </p:sp>
    </p:spTree>
    <p:extLst>
      <p:ext uri="{BB962C8B-B14F-4D97-AF65-F5344CB8AC3E}">
        <p14:creationId xmlns:p14="http://schemas.microsoft.com/office/powerpoint/2010/main" val="1391710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0EFCA2B-FFBC-6181-3AB8-E6480E9DFD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9B7B0D7-79F6-969B-70E9-0F55FD5960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20CB05C-48DD-AAB8-4A1D-155D6A2FD33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B3E6685-CF32-7DD3-FD2A-E406EE273F56}"/>
              </a:ext>
            </a:extLst>
          </p:cNvPr>
          <p:cNvSpPr>
            <a:spLocks noGrp="1"/>
          </p:cNvSpPr>
          <p:nvPr>
            <p:ph type="sldNum" sz="quarter" idx="5"/>
          </p:nvPr>
        </p:nvSpPr>
        <p:spPr/>
        <p:txBody>
          <a:bodyPr/>
          <a:lstStyle/>
          <a:p>
            <a:fld id="{52396F31-D46C-174D-9DA5-0F156D17816F}" type="slidenum">
              <a:rPr lang="en-US" smtClean="0"/>
              <a:pPr/>
              <a:t>8</a:t>
            </a:fld>
            <a:endParaRPr lang="en-US" dirty="0"/>
          </a:p>
        </p:txBody>
      </p:sp>
    </p:spTree>
    <p:extLst>
      <p:ext uri="{BB962C8B-B14F-4D97-AF65-F5344CB8AC3E}">
        <p14:creationId xmlns:p14="http://schemas.microsoft.com/office/powerpoint/2010/main" val="14583714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CF0A442-BACB-936F-B471-A5AD396486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FF45AE4-3D57-1F0B-F706-D13FD3060B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DE8715D-25B4-0748-01A6-7222E7951BF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C8391557-F29B-BC79-E818-219323B714B1}"/>
              </a:ext>
            </a:extLst>
          </p:cNvPr>
          <p:cNvSpPr>
            <a:spLocks noGrp="1"/>
          </p:cNvSpPr>
          <p:nvPr>
            <p:ph type="sldNum" sz="quarter" idx="5"/>
          </p:nvPr>
        </p:nvSpPr>
        <p:spPr/>
        <p:txBody>
          <a:bodyPr/>
          <a:lstStyle/>
          <a:p>
            <a:fld id="{52396F31-D46C-174D-9DA5-0F156D17816F}" type="slidenum">
              <a:rPr lang="en-US" smtClean="0"/>
              <a:pPr/>
              <a:t>9</a:t>
            </a:fld>
            <a:endParaRPr lang="en-US" dirty="0"/>
          </a:p>
        </p:txBody>
      </p:sp>
    </p:spTree>
    <p:extLst>
      <p:ext uri="{BB962C8B-B14F-4D97-AF65-F5344CB8AC3E}">
        <p14:creationId xmlns:p14="http://schemas.microsoft.com/office/powerpoint/2010/main" val="16434911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CF0A442-BACB-936F-B471-A5AD396486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FF45AE4-3D57-1F0B-F706-D13FD3060B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DE8715D-25B4-0748-01A6-7222E7951BF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C8391557-F29B-BC79-E818-219323B714B1}"/>
              </a:ext>
            </a:extLst>
          </p:cNvPr>
          <p:cNvSpPr>
            <a:spLocks noGrp="1"/>
          </p:cNvSpPr>
          <p:nvPr>
            <p:ph type="sldNum" sz="quarter" idx="5"/>
          </p:nvPr>
        </p:nvSpPr>
        <p:spPr/>
        <p:txBody>
          <a:bodyPr/>
          <a:lstStyle/>
          <a:p>
            <a:fld id="{52396F31-D46C-174D-9DA5-0F156D17816F}" type="slidenum">
              <a:rPr lang="en-US" smtClean="0"/>
              <a:pPr/>
              <a:t>10</a:t>
            </a:fld>
            <a:endParaRPr lang="en-US" dirty="0"/>
          </a:p>
        </p:txBody>
      </p:sp>
    </p:spTree>
    <p:extLst>
      <p:ext uri="{BB962C8B-B14F-4D97-AF65-F5344CB8AC3E}">
        <p14:creationId xmlns:p14="http://schemas.microsoft.com/office/powerpoint/2010/main" val="4181827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7E33F9E-3DD8-C716-9519-98FF6FB4CA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1E01ACB0-28D3-EE4E-F57F-AF8DCC2915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55AD5AFD-F620-637F-FCFA-CB4CE08A3D08}"/>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xmlns="" id="{36D6E67D-24B1-0D31-76AD-EE80A6947D50}"/>
              </a:ext>
            </a:extLst>
          </p:cNvPr>
          <p:cNvSpPr>
            <a:spLocks noGrp="1"/>
          </p:cNvSpPr>
          <p:nvPr>
            <p:ph type="sldNum" sz="quarter" idx="5"/>
          </p:nvPr>
        </p:nvSpPr>
        <p:spPr/>
        <p:txBody>
          <a:bodyPr/>
          <a:lstStyle/>
          <a:p>
            <a:fld id="{52396F31-D46C-174D-9DA5-0F156D17816F}" type="slidenum">
              <a:rPr lang="en-US" smtClean="0"/>
              <a:pPr/>
              <a:t>11</a:t>
            </a:fld>
            <a:endParaRPr lang="en-US" dirty="0"/>
          </a:p>
        </p:txBody>
      </p:sp>
    </p:spTree>
    <p:extLst>
      <p:ext uri="{BB962C8B-B14F-4D97-AF65-F5344CB8AC3E}">
        <p14:creationId xmlns:p14="http://schemas.microsoft.com/office/powerpoint/2010/main" val="24323144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04E76FC-B092-9DC5-6585-5E907ED78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B09CD04-C30B-95D9-9F21-FBF75B703D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074B5086-D784-9470-28FF-C7FC864F7A0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0661B128-56F7-A8BC-E9F4-4B8DF0C12E05}"/>
              </a:ext>
            </a:extLst>
          </p:cNvPr>
          <p:cNvSpPr>
            <a:spLocks noGrp="1"/>
          </p:cNvSpPr>
          <p:nvPr>
            <p:ph type="sldNum" sz="quarter" idx="5"/>
          </p:nvPr>
        </p:nvSpPr>
        <p:spPr/>
        <p:txBody>
          <a:bodyPr/>
          <a:lstStyle/>
          <a:p>
            <a:fld id="{52396F31-D46C-174D-9DA5-0F156D17816F}" type="slidenum">
              <a:rPr lang="en-US" smtClean="0"/>
              <a:pPr/>
              <a:t>12</a:t>
            </a:fld>
            <a:endParaRPr lang="en-US" dirty="0"/>
          </a:p>
        </p:txBody>
      </p:sp>
    </p:spTree>
    <p:extLst>
      <p:ext uri="{BB962C8B-B14F-4D97-AF65-F5344CB8AC3E}">
        <p14:creationId xmlns:p14="http://schemas.microsoft.com/office/powerpoint/2010/main" val="3320761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D499C67-C03E-627F-70CC-C7126C0970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480A6DB-F1D4-B180-AB56-841A1D52F3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969C1D5-4889-F775-596A-25314AC27E0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3590FD3C-53B5-6BC9-6B2C-B16BFD0E868E}"/>
              </a:ext>
            </a:extLst>
          </p:cNvPr>
          <p:cNvSpPr>
            <a:spLocks noGrp="1"/>
          </p:cNvSpPr>
          <p:nvPr>
            <p:ph type="sldNum" sz="quarter" idx="5"/>
          </p:nvPr>
        </p:nvSpPr>
        <p:spPr/>
        <p:txBody>
          <a:bodyPr/>
          <a:lstStyle/>
          <a:p>
            <a:fld id="{52396F31-D46C-174D-9DA5-0F156D17816F}" type="slidenum">
              <a:rPr lang="en-US" smtClean="0"/>
              <a:pPr/>
              <a:t>13</a:t>
            </a:fld>
            <a:endParaRPr lang="en-US" dirty="0"/>
          </a:p>
        </p:txBody>
      </p:sp>
    </p:spTree>
    <p:extLst>
      <p:ext uri="{BB962C8B-B14F-4D97-AF65-F5344CB8AC3E}">
        <p14:creationId xmlns:p14="http://schemas.microsoft.com/office/powerpoint/2010/main" val="3876233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867B6AF-BC55-666F-1F2C-3EE3F5FE9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2720499-9B0F-4316-FBB4-0A5AEE5075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9B6BABEA-CF60-F2C5-CB74-496D5E74455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36878A10-B093-6BF8-782C-735AA442BC80}"/>
              </a:ext>
            </a:extLst>
          </p:cNvPr>
          <p:cNvSpPr>
            <a:spLocks noGrp="1"/>
          </p:cNvSpPr>
          <p:nvPr>
            <p:ph type="sldNum" sz="quarter" idx="5"/>
          </p:nvPr>
        </p:nvSpPr>
        <p:spPr/>
        <p:txBody>
          <a:bodyPr/>
          <a:lstStyle/>
          <a:p>
            <a:fld id="{52396F31-D46C-174D-9DA5-0F156D17816F}" type="slidenum">
              <a:rPr lang="en-US" smtClean="0"/>
              <a:pPr/>
              <a:t>14</a:t>
            </a:fld>
            <a:endParaRPr lang="en-US" dirty="0"/>
          </a:p>
        </p:txBody>
      </p:sp>
    </p:spTree>
    <p:extLst>
      <p:ext uri="{BB962C8B-B14F-4D97-AF65-F5344CB8AC3E}">
        <p14:creationId xmlns:p14="http://schemas.microsoft.com/office/powerpoint/2010/main" val="3153003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B5354E9-FC94-5276-1C08-A0CADF845F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7D6B5889-1ACF-333C-113F-B04E863933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E3C9A80-445C-CF04-C0DD-D86C4E62E07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3A3EC34-031E-1FDE-58B4-68D7EC03CD18}"/>
              </a:ext>
            </a:extLst>
          </p:cNvPr>
          <p:cNvSpPr>
            <a:spLocks noGrp="1"/>
          </p:cNvSpPr>
          <p:nvPr>
            <p:ph type="sldNum" sz="quarter" idx="5"/>
          </p:nvPr>
        </p:nvSpPr>
        <p:spPr/>
        <p:txBody>
          <a:bodyPr/>
          <a:lstStyle/>
          <a:p>
            <a:fld id="{52396F31-D46C-174D-9DA5-0F156D17816F}" type="slidenum">
              <a:rPr lang="en-US" smtClean="0"/>
              <a:pPr/>
              <a:t>15</a:t>
            </a:fld>
            <a:endParaRPr lang="en-US" dirty="0"/>
          </a:p>
        </p:txBody>
      </p:sp>
    </p:spTree>
    <p:extLst>
      <p:ext uri="{BB962C8B-B14F-4D97-AF65-F5344CB8AC3E}">
        <p14:creationId xmlns:p14="http://schemas.microsoft.com/office/powerpoint/2010/main" val="24372204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1E9144E-7466-73C0-2D5E-0F8F839C95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710C453-74EB-EFEF-4C39-8CFC33A3B8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7F75765-CC80-2A09-A76B-C1DC45BD6DD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6C6937ED-C728-ABF3-E06D-A1DBCB7AB23F}"/>
              </a:ext>
            </a:extLst>
          </p:cNvPr>
          <p:cNvSpPr>
            <a:spLocks noGrp="1"/>
          </p:cNvSpPr>
          <p:nvPr>
            <p:ph type="sldNum" sz="quarter" idx="5"/>
          </p:nvPr>
        </p:nvSpPr>
        <p:spPr/>
        <p:txBody>
          <a:bodyPr/>
          <a:lstStyle/>
          <a:p>
            <a:fld id="{52396F31-D46C-174D-9DA5-0F156D17816F}" type="slidenum">
              <a:rPr lang="en-US" smtClean="0"/>
              <a:pPr/>
              <a:t>16</a:t>
            </a:fld>
            <a:endParaRPr lang="en-US" dirty="0"/>
          </a:p>
        </p:txBody>
      </p:sp>
    </p:spTree>
    <p:extLst>
      <p:ext uri="{BB962C8B-B14F-4D97-AF65-F5344CB8AC3E}">
        <p14:creationId xmlns:p14="http://schemas.microsoft.com/office/powerpoint/2010/main" val="3240907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FB91C58-B712-C615-A080-902293E79D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36FED2F-22D6-6745-2D2F-7A995E160E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00622109-CBB4-E063-4473-8B039C68CD2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416B2681-A51D-DBE3-8742-937422D9BFFF}"/>
              </a:ext>
            </a:extLst>
          </p:cNvPr>
          <p:cNvSpPr>
            <a:spLocks noGrp="1"/>
          </p:cNvSpPr>
          <p:nvPr>
            <p:ph type="sldNum" sz="quarter" idx="5"/>
          </p:nvPr>
        </p:nvSpPr>
        <p:spPr/>
        <p:txBody>
          <a:bodyPr/>
          <a:lstStyle/>
          <a:p>
            <a:fld id="{52396F31-D46C-174D-9DA5-0F156D17816F}" type="slidenum">
              <a:rPr lang="en-US" smtClean="0"/>
              <a:pPr/>
              <a:t>17</a:t>
            </a:fld>
            <a:endParaRPr lang="en-US" dirty="0"/>
          </a:p>
        </p:txBody>
      </p:sp>
    </p:spTree>
    <p:extLst>
      <p:ext uri="{BB962C8B-B14F-4D97-AF65-F5344CB8AC3E}">
        <p14:creationId xmlns:p14="http://schemas.microsoft.com/office/powerpoint/2010/main" val="8412169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D25C9D7-8BA3-D289-C98D-4EC2130F15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23A9550A-DB62-98EE-51D0-8F00667A2E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71965FD5-8260-AC70-CDB6-34DFAB97889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3E348FE3-BCE8-4616-C125-00701A8BCB81}"/>
              </a:ext>
            </a:extLst>
          </p:cNvPr>
          <p:cNvSpPr>
            <a:spLocks noGrp="1"/>
          </p:cNvSpPr>
          <p:nvPr>
            <p:ph type="sldNum" sz="quarter" idx="5"/>
          </p:nvPr>
        </p:nvSpPr>
        <p:spPr/>
        <p:txBody>
          <a:bodyPr/>
          <a:lstStyle/>
          <a:p>
            <a:fld id="{52396F31-D46C-174D-9DA5-0F156D17816F}" type="slidenum">
              <a:rPr lang="en-US" smtClean="0"/>
              <a:pPr/>
              <a:t>18</a:t>
            </a:fld>
            <a:endParaRPr lang="en-US" dirty="0"/>
          </a:p>
        </p:txBody>
      </p:sp>
    </p:spTree>
    <p:extLst>
      <p:ext uri="{BB962C8B-B14F-4D97-AF65-F5344CB8AC3E}">
        <p14:creationId xmlns:p14="http://schemas.microsoft.com/office/powerpoint/2010/main" val="38719424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EBB8829-607E-F0D6-BA01-0ABAD75BE4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C158B2F-F7FA-A379-99C6-88FC070B86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1C5513C0-AB85-0D2A-4EDF-FD987414A97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86B1D3C0-6211-D0DF-FD21-A3BF391852A6}"/>
              </a:ext>
            </a:extLst>
          </p:cNvPr>
          <p:cNvSpPr>
            <a:spLocks noGrp="1"/>
          </p:cNvSpPr>
          <p:nvPr>
            <p:ph type="sldNum" sz="quarter" idx="5"/>
          </p:nvPr>
        </p:nvSpPr>
        <p:spPr/>
        <p:txBody>
          <a:bodyPr/>
          <a:lstStyle/>
          <a:p>
            <a:fld id="{52396F31-D46C-174D-9DA5-0F156D17816F}" type="slidenum">
              <a:rPr lang="en-US" smtClean="0"/>
              <a:pPr/>
              <a:t>19</a:t>
            </a:fld>
            <a:endParaRPr lang="en-US" dirty="0"/>
          </a:p>
        </p:txBody>
      </p:sp>
    </p:spTree>
    <p:extLst>
      <p:ext uri="{BB962C8B-B14F-4D97-AF65-F5344CB8AC3E}">
        <p14:creationId xmlns:p14="http://schemas.microsoft.com/office/powerpoint/2010/main" val="20090930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9C90B5F-F168-4C48-B48E-0458BC67A8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2E0E44D-C496-4A5C-36DA-691C7CE934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AB4DBCF-20D7-1D2A-9E7B-EFD939D0AE5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3CCB3201-B0D0-984B-34E7-98117AF56C00}"/>
              </a:ext>
            </a:extLst>
          </p:cNvPr>
          <p:cNvSpPr>
            <a:spLocks noGrp="1"/>
          </p:cNvSpPr>
          <p:nvPr>
            <p:ph type="sldNum" sz="quarter" idx="5"/>
          </p:nvPr>
        </p:nvSpPr>
        <p:spPr/>
        <p:txBody>
          <a:bodyPr/>
          <a:lstStyle/>
          <a:p>
            <a:fld id="{52396F31-D46C-174D-9DA5-0F156D17816F}" type="slidenum">
              <a:rPr lang="en-US" smtClean="0"/>
              <a:pPr/>
              <a:t>20</a:t>
            </a:fld>
            <a:endParaRPr lang="en-US" dirty="0"/>
          </a:p>
        </p:txBody>
      </p:sp>
    </p:spTree>
    <p:extLst>
      <p:ext uri="{BB962C8B-B14F-4D97-AF65-F5344CB8AC3E}">
        <p14:creationId xmlns:p14="http://schemas.microsoft.com/office/powerpoint/2010/main" val="22692765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7D2672B-F547-B169-5A38-E07D8A46A6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106EF00-3D78-EED9-6659-C15BA4B890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9B90A6B-C452-8A9B-4826-3DCBDC71E2B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2B195C4F-939B-A900-BF4D-3676299A8804}"/>
              </a:ext>
            </a:extLst>
          </p:cNvPr>
          <p:cNvSpPr>
            <a:spLocks noGrp="1"/>
          </p:cNvSpPr>
          <p:nvPr>
            <p:ph type="sldNum" sz="quarter" idx="5"/>
          </p:nvPr>
        </p:nvSpPr>
        <p:spPr/>
        <p:txBody>
          <a:bodyPr/>
          <a:lstStyle/>
          <a:p>
            <a:fld id="{52396F31-D46C-174D-9DA5-0F156D17816F}" type="slidenum">
              <a:rPr lang="en-US" smtClean="0"/>
              <a:pPr/>
              <a:t>21</a:t>
            </a:fld>
            <a:endParaRPr lang="en-US" dirty="0"/>
          </a:p>
        </p:txBody>
      </p:sp>
    </p:spTree>
    <p:extLst>
      <p:ext uri="{BB962C8B-B14F-4D97-AF65-F5344CB8AC3E}">
        <p14:creationId xmlns:p14="http://schemas.microsoft.com/office/powerpoint/2010/main" val="29396904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2F5E016-8487-E3D9-ED39-E4EDD2AB98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9350404-DDD0-24A3-3B79-ABC5C849C0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2A84989-699B-EA95-954A-F03C6CD0739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A6966B5-3E4A-63C0-B8DC-F5343A237C8F}"/>
              </a:ext>
            </a:extLst>
          </p:cNvPr>
          <p:cNvSpPr>
            <a:spLocks noGrp="1"/>
          </p:cNvSpPr>
          <p:nvPr>
            <p:ph type="sldNum" sz="quarter" idx="5"/>
          </p:nvPr>
        </p:nvSpPr>
        <p:spPr/>
        <p:txBody>
          <a:bodyPr/>
          <a:lstStyle/>
          <a:p>
            <a:fld id="{52396F31-D46C-174D-9DA5-0F156D17816F}" type="slidenum">
              <a:rPr lang="en-US" smtClean="0"/>
              <a:pPr/>
              <a:t>22</a:t>
            </a:fld>
            <a:endParaRPr lang="en-US" dirty="0"/>
          </a:p>
        </p:txBody>
      </p:sp>
    </p:spTree>
    <p:extLst>
      <p:ext uri="{BB962C8B-B14F-4D97-AF65-F5344CB8AC3E}">
        <p14:creationId xmlns:p14="http://schemas.microsoft.com/office/powerpoint/2010/main" val="13036118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4034A3B-4B68-DC33-3534-9E6AEEA69D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7A84942-D1FB-A7AE-A485-8978DD3172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6682B9C2-F0EF-E1C7-E7F3-B8274C20115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63B1087-268C-58AD-E142-CF3415BFD2C6}"/>
              </a:ext>
            </a:extLst>
          </p:cNvPr>
          <p:cNvSpPr>
            <a:spLocks noGrp="1"/>
          </p:cNvSpPr>
          <p:nvPr>
            <p:ph type="sldNum" sz="quarter" idx="5"/>
          </p:nvPr>
        </p:nvSpPr>
        <p:spPr/>
        <p:txBody>
          <a:bodyPr/>
          <a:lstStyle/>
          <a:p>
            <a:fld id="{52396F31-D46C-174D-9DA5-0F156D17816F}" type="slidenum">
              <a:rPr lang="en-US" smtClean="0"/>
              <a:pPr/>
              <a:t>23</a:t>
            </a:fld>
            <a:endParaRPr lang="en-US" dirty="0"/>
          </a:p>
        </p:txBody>
      </p:sp>
    </p:spTree>
    <p:extLst>
      <p:ext uri="{BB962C8B-B14F-4D97-AF65-F5344CB8AC3E}">
        <p14:creationId xmlns:p14="http://schemas.microsoft.com/office/powerpoint/2010/main" val="29952614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665B8FE-952C-06E2-6FEC-3254B4DB46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8873F5B-9B5E-0517-8E24-B8FC6D1448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87C0F63-6890-B7F6-ED06-C76BB1E95D9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FAA094E5-A607-CAFF-C6E5-250FFA22E067}"/>
              </a:ext>
            </a:extLst>
          </p:cNvPr>
          <p:cNvSpPr>
            <a:spLocks noGrp="1"/>
          </p:cNvSpPr>
          <p:nvPr>
            <p:ph type="sldNum" sz="quarter" idx="5"/>
          </p:nvPr>
        </p:nvSpPr>
        <p:spPr/>
        <p:txBody>
          <a:bodyPr/>
          <a:lstStyle/>
          <a:p>
            <a:fld id="{52396F31-D46C-174D-9DA5-0F156D17816F}" type="slidenum">
              <a:rPr lang="en-US" smtClean="0"/>
              <a:pPr/>
              <a:t>24</a:t>
            </a:fld>
            <a:endParaRPr lang="en-US" dirty="0"/>
          </a:p>
        </p:txBody>
      </p:sp>
    </p:spTree>
    <p:extLst>
      <p:ext uri="{BB962C8B-B14F-4D97-AF65-F5344CB8AC3E}">
        <p14:creationId xmlns:p14="http://schemas.microsoft.com/office/powerpoint/2010/main" val="29327774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A49982C-874A-154F-F088-638CEFE575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73CEA14-F7C5-54E6-9679-237A3FB150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4448E5BC-E82E-84E6-E691-072940E64F6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0234CF83-C2DD-3A34-B5FA-93FDD28EFF4D}"/>
              </a:ext>
            </a:extLst>
          </p:cNvPr>
          <p:cNvSpPr>
            <a:spLocks noGrp="1"/>
          </p:cNvSpPr>
          <p:nvPr>
            <p:ph type="sldNum" sz="quarter" idx="5"/>
          </p:nvPr>
        </p:nvSpPr>
        <p:spPr/>
        <p:txBody>
          <a:bodyPr/>
          <a:lstStyle/>
          <a:p>
            <a:fld id="{52396F31-D46C-174D-9DA5-0F156D17816F}" type="slidenum">
              <a:rPr lang="en-US" smtClean="0"/>
              <a:pPr/>
              <a:t>25</a:t>
            </a:fld>
            <a:endParaRPr lang="en-US" dirty="0"/>
          </a:p>
        </p:txBody>
      </p:sp>
    </p:spTree>
    <p:extLst>
      <p:ext uri="{BB962C8B-B14F-4D97-AF65-F5344CB8AC3E}">
        <p14:creationId xmlns:p14="http://schemas.microsoft.com/office/powerpoint/2010/main" val="16301602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0EAFA7B-D299-03EF-210B-671217C214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CDD737D1-86E6-932A-9E0D-D4533C4103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4B214867-2037-9564-D8EB-283E00F1078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C98AB74B-EBC0-575B-782F-139137DEF681}"/>
              </a:ext>
            </a:extLst>
          </p:cNvPr>
          <p:cNvSpPr>
            <a:spLocks noGrp="1"/>
          </p:cNvSpPr>
          <p:nvPr>
            <p:ph type="sldNum" sz="quarter" idx="5"/>
          </p:nvPr>
        </p:nvSpPr>
        <p:spPr/>
        <p:txBody>
          <a:bodyPr/>
          <a:lstStyle/>
          <a:p>
            <a:fld id="{52396F31-D46C-174D-9DA5-0F156D17816F}" type="slidenum">
              <a:rPr lang="en-US" smtClean="0"/>
              <a:pPr/>
              <a:t>26</a:t>
            </a:fld>
            <a:endParaRPr lang="en-US" dirty="0"/>
          </a:p>
        </p:txBody>
      </p:sp>
    </p:spTree>
    <p:extLst>
      <p:ext uri="{BB962C8B-B14F-4D97-AF65-F5344CB8AC3E}">
        <p14:creationId xmlns:p14="http://schemas.microsoft.com/office/powerpoint/2010/main" val="24172817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end</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27</a:t>
            </a:fld>
            <a:endParaRPr lang="en-US" dirty="0"/>
          </a:p>
        </p:txBody>
      </p:sp>
    </p:spTree>
    <p:extLst>
      <p:ext uri="{BB962C8B-B14F-4D97-AF65-F5344CB8AC3E}">
        <p14:creationId xmlns:p14="http://schemas.microsoft.com/office/powerpoint/2010/main" val="982322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Big Writin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0113" y="5897180"/>
            <a:ext cx="5308664"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xmlns=""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a16="http://schemas.microsoft.com/office/drawing/2014/main" xmlns=""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xmlns="" id="{F61D588B-0C3D-B9CC-15AD-D76DD5255636}"/>
              </a:ext>
            </a:extLst>
          </p:cNvPr>
          <p:cNvSpPr txBox="1"/>
          <p:nvPr userDrawn="1"/>
        </p:nvSpPr>
        <p:spPr>
          <a:xfrm>
            <a:off x="5730241" y="6257419"/>
            <a:ext cx="1721484" cy="503590"/>
          </a:xfrm>
          <a:prstGeom prst="rect">
            <a:avLst/>
          </a:prstGeom>
          <a:noFill/>
        </p:spPr>
        <p:txBody>
          <a:bodyPr wrap="square" lIns="0" tIns="0" rIns="0" bIns="7200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b="1" i="0" dirty="0">
                <a:solidFill>
                  <a:srgbClr val="FFCB27"/>
                </a:solidFill>
                <a:latin typeface="Avenir Next LT Pro" panose="020B0504020202020204" pitchFamily="34" charset="77"/>
                <a:cs typeface="Myriad Pro"/>
              </a:rPr>
              <a:t>Tulbagh</a:t>
            </a:r>
          </a:p>
          <a:p>
            <a:pPr marL="0" marR="0" lvl="0" indent="0" algn="r" defTabSz="457200" rtl="0" eaLnBrk="1" fontAlgn="auto" latinLnBrk="0" hangingPunct="1">
              <a:lnSpc>
                <a:spcPct val="100000"/>
              </a:lnSpc>
              <a:spcBef>
                <a:spcPts val="0"/>
              </a:spcBef>
              <a:spcAft>
                <a:spcPts val="0"/>
              </a:spcAft>
              <a:buClrTx/>
              <a:buSzTx/>
              <a:buFontTx/>
              <a:buNone/>
              <a:tabLst/>
              <a:defRPr/>
            </a:pPr>
            <a:endParaRPr lang="en-US" sz="1400" b="1" i="0" dirty="0">
              <a:solidFill>
                <a:srgbClr val="FFCB27"/>
              </a:solidFill>
              <a:latin typeface="Avenir Next LT Pro" panose="020B0504020202020204" pitchFamily="34" charset="77"/>
              <a:cs typeface="Myriad Pro"/>
            </a:endParaRPr>
          </a:p>
        </p:txBody>
      </p:sp>
      <p:sp>
        <p:nvSpPr>
          <p:cNvPr id="4" name="TextBox 3">
            <a:extLst>
              <a:ext uri="{FF2B5EF4-FFF2-40B4-BE49-F238E27FC236}">
                <a16:creationId xmlns:a16="http://schemas.microsoft.com/office/drawing/2014/main" xmlns="" id="{B08A691F-C211-3BCC-2D82-47B758EB8D8F}"/>
              </a:ext>
            </a:extLst>
          </p:cNvPr>
          <p:cNvSpPr txBox="1"/>
          <p:nvPr userDrawn="1"/>
        </p:nvSpPr>
        <p:spPr>
          <a:xfrm>
            <a:off x="6922702" y="6525261"/>
            <a:ext cx="532198"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COASTAL</a:t>
            </a:r>
          </a:p>
        </p:txBody>
      </p:sp>
    </p:spTree>
    <p:extLst>
      <p:ext uri="{BB962C8B-B14F-4D97-AF65-F5344CB8AC3E}">
        <p14:creationId xmlns:p14="http://schemas.microsoft.com/office/powerpoint/2010/main" val="665668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Small writin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0113" y="5949950"/>
            <a:ext cx="4574095" cy="908050"/>
          </a:xfrm>
        </p:spPr>
        <p:txBody>
          <a:bodyPr lIns="0" tIns="0" rIns="0" bIns="0">
            <a:normAutofit/>
          </a:bodyPr>
          <a:lstStyle>
            <a:lvl1pPr marL="0" indent="0" algn="l">
              <a:buNone/>
              <a:defRPr sz="1500" b="0" i="0">
                <a:solidFill>
                  <a:srgbClr val="5C3719"/>
                </a:solidFill>
                <a:latin typeface="Avenir Next LT Pro"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xmlns=""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a16="http://schemas.microsoft.com/office/drawing/2014/main" xmlns=""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xmlns="" id="{D1B09B1A-D25E-7EB7-1A9B-96A380EBE400}"/>
              </a:ext>
            </a:extLst>
          </p:cNvPr>
          <p:cNvSpPr txBox="1"/>
          <p:nvPr userDrawn="1"/>
        </p:nvSpPr>
        <p:spPr>
          <a:xfrm>
            <a:off x="5730241" y="6257419"/>
            <a:ext cx="1721484" cy="719034"/>
          </a:xfrm>
          <a:prstGeom prst="rect">
            <a:avLst/>
          </a:prstGeom>
          <a:noFill/>
        </p:spPr>
        <p:txBody>
          <a:bodyPr wrap="square" lIns="0" tIns="0" rIns="0" bIns="7200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b="1" i="0" dirty="0">
                <a:solidFill>
                  <a:srgbClr val="FFCB27"/>
                </a:solidFill>
                <a:latin typeface="Avenir Next LT Pro" panose="020B0504020202020204" pitchFamily="34" charset="77"/>
                <a:cs typeface="Myriad Pro"/>
              </a:rPr>
              <a:t>Tulbagh</a:t>
            </a:r>
          </a:p>
          <a:p>
            <a:pPr marL="0" marR="0" lvl="0" indent="0" algn="r" defTabSz="457200" rtl="0" eaLnBrk="1" fontAlgn="auto" latinLnBrk="0" hangingPunct="1">
              <a:lnSpc>
                <a:spcPct val="100000"/>
              </a:lnSpc>
              <a:spcBef>
                <a:spcPts val="0"/>
              </a:spcBef>
              <a:spcAft>
                <a:spcPts val="0"/>
              </a:spcAft>
              <a:buClrTx/>
              <a:buSzTx/>
              <a:buFontTx/>
              <a:buNone/>
              <a:tabLst/>
              <a:defRPr/>
            </a:pPr>
            <a:endParaRPr lang="en-US" sz="1400" b="1" i="0" dirty="0">
              <a:solidFill>
                <a:srgbClr val="FFCB27"/>
              </a:solidFill>
              <a:latin typeface="Avenir Next LT Pro" panose="020B0504020202020204" pitchFamily="34" charset="77"/>
              <a:cs typeface="Myriad Pro"/>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lang="en-US" sz="1400" b="1" i="0" dirty="0">
              <a:solidFill>
                <a:srgbClr val="FFCB27"/>
              </a:solidFill>
              <a:latin typeface="Avenir Next LT Pro" panose="020B0504020202020204" pitchFamily="34" charset="77"/>
              <a:cs typeface="Myriad Pro"/>
            </a:endParaRPr>
          </a:p>
        </p:txBody>
      </p:sp>
      <p:sp>
        <p:nvSpPr>
          <p:cNvPr id="4" name="TextBox 3">
            <a:extLst>
              <a:ext uri="{FF2B5EF4-FFF2-40B4-BE49-F238E27FC236}">
                <a16:creationId xmlns:a16="http://schemas.microsoft.com/office/drawing/2014/main" xmlns="" id="{4E628B5E-19E4-1310-1F5A-2D11FAE71559}"/>
              </a:ext>
            </a:extLst>
          </p:cNvPr>
          <p:cNvSpPr txBox="1"/>
          <p:nvPr userDrawn="1"/>
        </p:nvSpPr>
        <p:spPr>
          <a:xfrm>
            <a:off x="6922702" y="6525261"/>
            <a:ext cx="532198"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COASTAL</a:t>
            </a:r>
          </a:p>
        </p:txBody>
      </p:sp>
    </p:spTree>
    <p:extLst>
      <p:ext uri="{BB962C8B-B14F-4D97-AF65-F5344CB8AC3E}">
        <p14:creationId xmlns:p14="http://schemas.microsoft.com/office/powerpoint/2010/main" val="790910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4C80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2602854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8F89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177665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roo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7E11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305772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rang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58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627871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D1C7A6-7CAC-7048-B745-F418703F627F}" type="datetimeFigureOut">
              <a:rPr lang="en-US" smtClean="0"/>
              <a:pPr/>
              <a:t>7/27/2026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1238128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D1C7A6-7CAC-7048-B745-F418703F627F}" type="datetimeFigureOut">
              <a:rPr lang="en-US" smtClean="0"/>
              <a:pPr/>
              <a:t>7/27/2026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342615341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6" r:id="rId3"/>
    <p:sldLayoutId id="2147483657" r:id="rId4"/>
    <p:sldLayoutId id="2147483658" r:id="rId5"/>
    <p:sldLayoutId id="2147483659" r:id="rId6"/>
    <p:sldLayoutId id="2147483655"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guide id="4" pos="385" userDrawn="1">
          <p15:clr>
            <a:srgbClr val="F26B43"/>
          </p15:clr>
        </p15:guide>
        <p15:guide id="5" pos="5375" userDrawn="1">
          <p15:clr>
            <a:srgbClr val="F26B43"/>
          </p15:clr>
        </p15:guide>
        <p15:guide id="6" orient="horz" pos="3634" userDrawn="1">
          <p15:clr>
            <a:srgbClr val="F26B43"/>
          </p15:clr>
        </p15:guide>
        <p15:guide id="7" orient="horz" pos="232" userDrawn="1">
          <p15:clr>
            <a:srgbClr val="F26B43"/>
          </p15:clr>
        </p15:guide>
        <p15:guide id="8" orient="horz" pos="3748" userDrawn="1">
          <p15:clr>
            <a:srgbClr val="F26B43"/>
          </p15:clr>
        </p15:guide>
        <p15:guide id="9" pos="4898" userDrawn="1">
          <p15:clr>
            <a:srgbClr val="F26B43"/>
          </p15:clr>
        </p15:guide>
        <p15:guide id="10" orient="horz" pos="3430" userDrawn="1">
          <p15:clr>
            <a:srgbClr val="F26B43"/>
          </p15:clr>
        </p15:guide>
        <p15:guide id="11" pos="4694" userDrawn="1">
          <p15:clr>
            <a:srgbClr val="F26B43"/>
          </p15:clr>
        </p15:guide>
        <p15:guide id="12" orient="horz" pos="4178" userDrawn="1">
          <p15:clr>
            <a:srgbClr val="F26B43"/>
          </p15:clr>
        </p15:guide>
        <p15:guide id="13" pos="5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007953EE-5A27-FBC7-8CE1-C98A361CA7F1}"/>
              </a:ext>
            </a:extLst>
          </p:cNvPr>
          <p:cNvPicPr>
            <a:picLocks noChangeAspect="1"/>
          </p:cNvPicPr>
          <p:nvPr/>
        </p:nvPicPr>
        <p:blipFill>
          <a:blip r:embed="rId3"/>
          <a:srcRect/>
          <a:stretch/>
        </p:blipFill>
        <p:spPr>
          <a:xfrm>
            <a:off x="0" y="0"/>
            <a:ext cx="9144000" cy="6858000"/>
          </a:xfrm>
          <a:prstGeom prst="rect">
            <a:avLst/>
          </a:prstGeom>
        </p:spPr>
      </p:pic>
      <p:sp>
        <p:nvSpPr>
          <p:cNvPr id="19" name="object 20">
            <a:extLst>
              <a:ext uri="{FF2B5EF4-FFF2-40B4-BE49-F238E27FC236}">
                <a16:creationId xmlns:a16="http://schemas.microsoft.com/office/drawing/2014/main" xmlns="" id="{B631FD9A-73B2-FC60-577F-620DFB4F2E97}"/>
              </a:ext>
            </a:extLst>
          </p:cNvPr>
          <p:cNvSpPr txBox="1"/>
          <p:nvPr/>
        </p:nvSpPr>
        <p:spPr>
          <a:xfrm>
            <a:off x="22860" y="4915057"/>
            <a:ext cx="9121140" cy="859210"/>
          </a:xfrm>
          <a:prstGeom prst="rect">
            <a:avLst/>
          </a:prstGeom>
        </p:spPr>
        <p:txBody>
          <a:bodyPr vert="horz" wrap="square" lIns="0" tIns="15240" rIns="0" bIns="0" rtlCol="0">
            <a:spAutoFit/>
          </a:bodyPr>
          <a:lstStyle/>
          <a:p>
            <a:pPr algn="ctr">
              <a:lnSpc>
                <a:spcPct val="100000"/>
              </a:lnSpc>
              <a:spcBef>
                <a:spcPts val="120"/>
              </a:spcBef>
            </a:pPr>
            <a:r>
              <a:rPr lang="en-US" sz="2400" spc="200" dirty="0">
                <a:solidFill>
                  <a:srgbClr val="FFFFFF"/>
                </a:solidFill>
                <a:latin typeface="Avenir Next LT Pro" panose="020B0504020202020204" pitchFamily="34" charset="77"/>
                <a:cs typeface="Segoe UI"/>
              </a:rPr>
              <a:t>CAPE WINELANDS</a:t>
            </a:r>
          </a:p>
          <a:p>
            <a:pPr algn="ctr">
              <a:lnSpc>
                <a:spcPct val="100000"/>
              </a:lnSpc>
              <a:spcBef>
                <a:spcPts val="120"/>
              </a:spcBef>
            </a:pPr>
            <a:r>
              <a:rPr lang="en-US" sz="3000" b="1" spc="50" dirty="0">
                <a:solidFill>
                  <a:srgbClr val="FFFFFF"/>
                </a:solidFill>
                <a:latin typeface="Avenir Next LT Pro" panose="020B0504020202020204" pitchFamily="34" charset="77"/>
                <a:cs typeface="Segoe UI"/>
              </a:rPr>
              <a:t>TULBAGH</a:t>
            </a:r>
          </a:p>
        </p:txBody>
      </p:sp>
    </p:spTree>
    <p:extLst>
      <p:ext uri="{BB962C8B-B14F-4D97-AF65-F5344CB8AC3E}">
        <p14:creationId xmlns:p14="http://schemas.microsoft.com/office/powerpoint/2010/main" val="2533286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ubtitle 23">
            <a:extLst>
              <a:ext uri="{FF2B5EF4-FFF2-40B4-BE49-F238E27FC236}">
                <a16:creationId xmlns:a16="http://schemas.microsoft.com/office/drawing/2014/main" xmlns="" id="{99C5C4E2-96D4-3342-8C1E-2C5F559C99D4}"/>
              </a:ext>
            </a:extLst>
          </p:cNvPr>
          <p:cNvSpPr>
            <a:spLocks noGrp="1"/>
          </p:cNvSpPr>
          <p:nvPr>
            <p:ph type="subTitle" idx="1"/>
          </p:nvPr>
        </p:nvSpPr>
        <p:spPr/>
        <p:txBody>
          <a:bodyPr/>
          <a:lstStyle/>
          <a:p>
            <a:r>
              <a:rPr lang="en-GB" dirty="0"/>
              <a:t>Where is South Africa?</a:t>
            </a:r>
          </a:p>
        </p:txBody>
      </p:sp>
      <p:pic>
        <p:nvPicPr>
          <p:cNvPr id="2" name="Picture 1" descr="BOT RIVER2.jpg">
            <a:extLst>
              <a:ext uri="{FF2B5EF4-FFF2-40B4-BE49-F238E27FC236}">
                <a16:creationId xmlns:a16="http://schemas.microsoft.com/office/drawing/2014/main" xmlns="" id="{678B7372-469D-FD5A-BE03-FD83E75709F1}"/>
              </a:ext>
            </a:extLst>
          </p:cNvPr>
          <p:cNvPicPr>
            <a:picLocks noChangeAspect="1"/>
          </p:cNvPicPr>
          <p:nvPr/>
        </p:nvPicPr>
        <p:blipFill>
          <a:blip r:embed="rId3" cstate="screen">
            <a:extLst>
              <a:ext uri="{28A0092B-C50C-407E-A947-70E740481C1C}">
                <a14:useLocalDpi xmlns:a14="http://schemas.microsoft.com/office/drawing/2010/main"/>
              </a:ext>
            </a:extLst>
          </a:blip>
          <a:srcRect l="420" t="5435" r="6349" b="21148"/>
          <a:stretch>
            <a:fillRect/>
          </a:stretch>
        </p:blipFill>
        <p:spPr>
          <a:xfrm>
            <a:off x="0" y="377727"/>
            <a:ext cx="9142571" cy="5400675"/>
          </a:xfrm>
          <a:prstGeom prst="rect">
            <a:avLst/>
          </a:prstGeom>
        </p:spPr>
      </p:pic>
    </p:spTree>
    <p:extLst>
      <p:ext uri="{BB962C8B-B14F-4D97-AF65-F5344CB8AC3E}">
        <p14:creationId xmlns:p14="http://schemas.microsoft.com/office/powerpoint/2010/main" val="1523193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A517436-FA4C-69B9-0288-C63094F3A5E8}"/>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A28D9B26-50F4-5E21-E8E8-5DC45895EB2C}"/>
              </a:ext>
            </a:extLst>
          </p:cNvPr>
          <p:cNvSpPr>
            <a:spLocks noGrp="1"/>
          </p:cNvSpPr>
          <p:nvPr>
            <p:ph type="subTitle" idx="1"/>
          </p:nvPr>
        </p:nvSpPr>
        <p:spPr/>
        <p:txBody>
          <a:bodyPr/>
          <a:lstStyle/>
          <a:p>
            <a:r>
              <a:rPr lang="en-GB" dirty="0"/>
              <a:t>South Africa is the southernmost </a:t>
            </a:r>
            <a:br>
              <a:rPr lang="en-GB" dirty="0"/>
            </a:br>
            <a:r>
              <a:rPr lang="en-GB" dirty="0"/>
              <a:t>country in Africa.</a:t>
            </a:r>
          </a:p>
        </p:txBody>
      </p:sp>
      <p:pic>
        <p:nvPicPr>
          <p:cNvPr id="3" name="Picture 2" descr="BOT RIVER3.jpg">
            <a:extLst>
              <a:ext uri="{FF2B5EF4-FFF2-40B4-BE49-F238E27FC236}">
                <a16:creationId xmlns:a16="http://schemas.microsoft.com/office/drawing/2014/main" xmlns="" id="{6AD0747B-8D26-E58D-C3B8-197858BD9408}"/>
              </a:ext>
            </a:extLst>
          </p:cNvPr>
          <p:cNvPicPr>
            <a:picLocks noChangeAspect="1"/>
          </p:cNvPicPr>
          <p:nvPr/>
        </p:nvPicPr>
        <p:blipFill>
          <a:blip r:embed="rId3" cstate="screen">
            <a:extLst>
              <a:ext uri="{28A0092B-C50C-407E-A947-70E740481C1C}">
                <a14:useLocalDpi xmlns:a14="http://schemas.microsoft.com/office/drawing/2010/main"/>
              </a:ext>
            </a:extLst>
          </a:blip>
          <a:srcRect l="2335" t="5874" r="10605" b="25567"/>
          <a:stretch>
            <a:fillRect/>
          </a:stretch>
        </p:blipFill>
        <p:spPr>
          <a:xfrm>
            <a:off x="0" y="368299"/>
            <a:ext cx="9142571" cy="5400675"/>
          </a:xfrm>
          <a:prstGeom prst="rect">
            <a:avLst/>
          </a:prstGeom>
        </p:spPr>
      </p:pic>
    </p:spTree>
    <p:extLst>
      <p:ext uri="{BB962C8B-B14F-4D97-AF65-F5344CB8AC3E}">
        <p14:creationId xmlns:p14="http://schemas.microsoft.com/office/powerpoint/2010/main" val="358537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4703CD8-337C-D847-352B-B7BCAAF6BB69}"/>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A61CF2DD-0EF6-9B72-6C90-37B81FA9D63C}"/>
              </a:ext>
            </a:extLst>
          </p:cNvPr>
          <p:cNvSpPr>
            <a:spLocks noGrp="1"/>
          </p:cNvSpPr>
          <p:nvPr>
            <p:ph type="subTitle" idx="1"/>
          </p:nvPr>
        </p:nvSpPr>
        <p:spPr/>
        <p:txBody>
          <a:bodyPr>
            <a:normAutofit/>
          </a:bodyPr>
          <a:lstStyle/>
          <a:p>
            <a:r>
              <a:rPr lang="en-GB" dirty="0"/>
              <a:t>Our winelands are located at the </a:t>
            </a:r>
            <a:br>
              <a:rPr lang="en-GB" dirty="0"/>
            </a:br>
            <a:r>
              <a:rPr lang="en-GB" dirty="0"/>
              <a:t>very tip of South Africa.</a:t>
            </a:r>
          </a:p>
          <a:p>
            <a:endParaRPr lang="en-GB" dirty="0"/>
          </a:p>
        </p:txBody>
      </p:sp>
      <p:pic>
        <p:nvPicPr>
          <p:cNvPr id="4" name="Picture 3">
            <a:extLst>
              <a:ext uri="{FF2B5EF4-FFF2-40B4-BE49-F238E27FC236}">
                <a16:creationId xmlns:a16="http://schemas.microsoft.com/office/drawing/2014/main" xmlns="" id="{878BD239-F944-F6B0-CE98-B82170551DE1}"/>
              </a:ext>
            </a:extLst>
          </p:cNvPr>
          <p:cNvPicPr>
            <a:picLocks noChangeAspect="1"/>
          </p:cNvPicPr>
          <p:nvPr/>
        </p:nvPicPr>
        <p:blipFill>
          <a:blip r:embed="rId3"/>
          <a:srcRect l="4738" t="5738" r="4823" b="22066"/>
          <a:stretch>
            <a:fillRect/>
          </a:stretch>
        </p:blipFill>
        <p:spPr>
          <a:xfrm>
            <a:off x="1" y="368300"/>
            <a:ext cx="9144000" cy="5400675"/>
          </a:xfrm>
          <a:prstGeom prst="rect">
            <a:avLst/>
          </a:prstGeom>
        </p:spPr>
      </p:pic>
    </p:spTree>
    <p:extLst>
      <p:ext uri="{BB962C8B-B14F-4D97-AF65-F5344CB8AC3E}">
        <p14:creationId xmlns:p14="http://schemas.microsoft.com/office/powerpoint/2010/main" val="1110081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49DEF3C-1A82-A7C9-2764-4762B580C4B1}"/>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38946F67-9317-7211-47FB-8884D1B59F3E}"/>
              </a:ext>
            </a:extLst>
          </p:cNvPr>
          <p:cNvSpPr>
            <a:spLocks noGrp="1"/>
          </p:cNvSpPr>
          <p:nvPr>
            <p:ph type="subTitle" idx="1"/>
          </p:nvPr>
        </p:nvSpPr>
        <p:spPr/>
        <p:txBody>
          <a:bodyPr>
            <a:normAutofit/>
          </a:bodyPr>
          <a:lstStyle/>
          <a:p>
            <a:r>
              <a:rPr lang="en-GB" dirty="0"/>
              <a:t>PRODUCTION AREAS: </a:t>
            </a:r>
            <a:r>
              <a:rPr lang="en-GB" dirty="0">
                <a:solidFill>
                  <a:srgbClr val="5C3719"/>
                </a:solidFill>
                <a:latin typeface="Avenir Next LT Pro" panose="020B0504020202020204" pitchFamily="34" charset="77"/>
              </a:rPr>
              <a:t>Districts of South Africa.</a:t>
            </a:r>
          </a:p>
        </p:txBody>
      </p:sp>
      <p:pic>
        <p:nvPicPr>
          <p:cNvPr id="3" name="Picture 2">
            <a:extLst>
              <a:ext uri="{FF2B5EF4-FFF2-40B4-BE49-F238E27FC236}">
                <a16:creationId xmlns:a16="http://schemas.microsoft.com/office/drawing/2014/main" xmlns="" id="{F6BA028E-BFBB-16E3-98B5-8CDC564A004A}"/>
              </a:ext>
            </a:extLst>
          </p:cNvPr>
          <p:cNvPicPr>
            <a:picLocks noChangeAspect="1"/>
          </p:cNvPicPr>
          <p:nvPr/>
        </p:nvPicPr>
        <p:blipFill>
          <a:blip r:embed="rId3"/>
          <a:srcRect l="18434" t="2423" r="1664" b="2533"/>
          <a:stretch>
            <a:fillRect/>
          </a:stretch>
        </p:blipFill>
        <p:spPr>
          <a:xfrm>
            <a:off x="2115407" y="368300"/>
            <a:ext cx="6417406" cy="5400675"/>
          </a:xfrm>
          <a:prstGeom prst="rect">
            <a:avLst/>
          </a:prstGeom>
        </p:spPr>
      </p:pic>
      <p:pic>
        <p:nvPicPr>
          <p:cNvPr id="4" name="Picture 3">
            <a:extLst>
              <a:ext uri="{FF2B5EF4-FFF2-40B4-BE49-F238E27FC236}">
                <a16:creationId xmlns:a16="http://schemas.microsoft.com/office/drawing/2014/main" xmlns="" id="{C6332194-BF91-4C27-9747-E9F7D7B301E3}"/>
              </a:ext>
            </a:extLst>
          </p:cNvPr>
          <p:cNvPicPr>
            <a:picLocks noChangeAspect="1"/>
          </p:cNvPicPr>
          <p:nvPr/>
        </p:nvPicPr>
        <p:blipFill>
          <a:blip r:embed="rId3"/>
          <a:srcRect t="15914" r="85455" b="20582"/>
          <a:stretch>
            <a:fillRect/>
          </a:stretch>
        </p:blipFill>
        <p:spPr>
          <a:xfrm>
            <a:off x="617209" y="365760"/>
            <a:ext cx="1749989" cy="5405555"/>
          </a:xfrm>
          <a:prstGeom prst="rect">
            <a:avLst/>
          </a:prstGeom>
        </p:spPr>
      </p:pic>
    </p:spTree>
    <p:extLst>
      <p:ext uri="{BB962C8B-B14F-4D97-AF65-F5344CB8AC3E}">
        <p14:creationId xmlns:p14="http://schemas.microsoft.com/office/powerpoint/2010/main" val="2573856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021D6CE-3AC8-EF02-F623-FAE91C976B53}"/>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4EA29A16-C37F-A530-6064-4ED81FA103E3}"/>
              </a:ext>
            </a:extLst>
          </p:cNvPr>
          <p:cNvSpPr>
            <a:spLocks noGrp="1"/>
          </p:cNvSpPr>
          <p:nvPr>
            <p:ph type="subTitle" idx="1"/>
          </p:nvPr>
        </p:nvSpPr>
        <p:spPr/>
        <p:txBody>
          <a:bodyPr/>
          <a:lstStyle/>
          <a:p>
            <a:r>
              <a:rPr lang="en-GB" dirty="0"/>
              <a:t>Wards of South Africa.</a:t>
            </a:r>
          </a:p>
        </p:txBody>
      </p:sp>
      <p:pic>
        <p:nvPicPr>
          <p:cNvPr id="2" name="Picture 1">
            <a:extLst>
              <a:ext uri="{FF2B5EF4-FFF2-40B4-BE49-F238E27FC236}">
                <a16:creationId xmlns:a16="http://schemas.microsoft.com/office/drawing/2014/main" xmlns="" id="{C2319B71-18AC-70CE-C3AC-D222BC5356D1}"/>
              </a:ext>
            </a:extLst>
          </p:cNvPr>
          <p:cNvPicPr>
            <a:picLocks noChangeAspect="1"/>
          </p:cNvPicPr>
          <p:nvPr/>
        </p:nvPicPr>
        <p:blipFill>
          <a:blip r:embed="rId3"/>
          <a:srcRect l="17338" t="5439" r="4793" b="21318"/>
          <a:stretch>
            <a:fillRect/>
          </a:stretch>
        </p:blipFill>
        <p:spPr>
          <a:xfrm>
            <a:off x="611188" y="368300"/>
            <a:ext cx="7656119" cy="5400675"/>
          </a:xfrm>
          <a:prstGeom prst="rect">
            <a:avLst/>
          </a:prstGeom>
        </p:spPr>
      </p:pic>
    </p:spTree>
    <p:extLst>
      <p:ext uri="{BB962C8B-B14F-4D97-AF65-F5344CB8AC3E}">
        <p14:creationId xmlns:p14="http://schemas.microsoft.com/office/powerpoint/2010/main" val="3129331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DF4B123-0B65-46F6-DE2C-010B496CE60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xmlns="" id="{6288BBFC-AD6A-D54F-4B86-10817F0C57A5}"/>
              </a:ext>
            </a:extLst>
          </p:cNvPr>
          <p:cNvPicPr>
            <a:picLocks noChangeAspect="1"/>
          </p:cNvPicPr>
          <p:nvPr/>
        </p:nvPicPr>
        <p:blipFill>
          <a:blip r:embed="rId3"/>
          <a:srcRect t="64784" b="14469"/>
          <a:stretch>
            <a:fillRect/>
          </a:stretch>
        </p:blipFill>
        <p:spPr>
          <a:xfrm>
            <a:off x="-2" y="368301"/>
            <a:ext cx="9144000" cy="1422792"/>
          </a:xfrm>
          <a:prstGeom prst="rect">
            <a:avLst/>
          </a:prstGeom>
        </p:spPr>
      </p:pic>
      <p:sp>
        <p:nvSpPr>
          <p:cNvPr id="3" name="Subtitle 23">
            <a:extLst>
              <a:ext uri="{FF2B5EF4-FFF2-40B4-BE49-F238E27FC236}">
                <a16:creationId xmlns:a16="http://schemas.microsoft.com/office/drawing/2014/main" xmlns="" id="{EE941A10-AD39-2E18-CF5C-C1D0CEAE5F19}"/>
              </a:ext>
            </a:extLst>
          </p:cNvPr>
          <p:cNvSpPr txBox="1">
            <a:spLocks/>
          </p:cNvSpPr>
          <p:nvPr/>
        </p:nvSpPr>
        <p:spPr>
          <a:xfrm>
            <a:off x="611189" y="855412"/>
            <a:ext cx="7921624" cy="927090"/>
          </a:xfrm>
          <a:prstGeom prst="rect">
            <a:avLst/>
          </a:prstGeom>
        </p:spPr>
        <p:txBody>
          <a:bodyPr vert="horz" lIns="0" tIns="0" rIns="0" bIns="0" rtlCol="0">
            <a:normAutofit/>
          </a:bodyPr>
          <a:lstStyle>
            <a:lvl1pPr marL="0" indent="0" algn="ctr" defTabSz="457200" rtl="0" eaLnBrk="1" latinLnBrk="0" hangingPunct="1">
              <a:spcBef>
                <a:spcPct val="20000"/>
              </a:spcBef>
              <a:buFont typeface="Arial"/>
              <a:buNone/>
              <a:defRPr sz="2200" b="0" i="0" kern="1200">
                <a:solidFill>
                  <a:srgbClr val="7E112B"/>
                </a:solidFill>
                <a:latin typeface="Avenir Next LT Pro Demi" panose="020B0504020202020204" pitchFamily="34" charset="77"/>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GB" sz="3400" b="1" dirty="0">
                <a:solidFill>
                  <a:schemeClr val="bg1"/>
                </a:solidFill>
                <a:latin typeface="Avenir Next LT Pro" panose="020B0504020202020204" pitchFamily="34" charset="77"/>
              </a:rPr>
              <a:t>Coastal</a:t>
            </a:r>
          </a:p>
        </p:txBody>
      </p:sp>
      <p:sp>
        <p:nvSpPr>
          <p:cNvPr id="8" name="Subtitle 23">
            <a:extLst>
              <a:ext uri="{FF2B5EF4-FFF2-40B4-BE49-F238E27FC236}">
                <a16:creationId xmlns:a16="http://schemas.microsoft.com/office/drawing/2014/main" xmlns="" id="{DAB13104-A904-569B-7003-3159A8AC489D}"/>
              </a:ext>
            </a:extLst>
          </p:cNvPr>
          <p:cNvSpPr txBox="1">
            <a:spLocks/>
          </p:cNvSpPr>
          <p:nvPr/>
        </p:nvSpPr>
        <p:spPr>
          <a:xfrm>
            <a:off x="3465878" y="2350672"/>
            <a:ext cx="3985847" cy="4235011"/>
          </a:xfrm>
          <a:prstGeom prst="rect">
            <a:avLst/>
          </a:prstGeom>
        </p:spPr>
        <p:txBody>
          <a:bodyPr vert="horz" lIns="0" tIns="0" rIns="0" bIns="0" rtlCol="0">
            <a:noAutofit/>
          </a:bodyPr>
          <a:lstStyle>
            <a:lvl1pPr marL="0" indent="0" algn="ctr" defTabSz="457200" rtl="0" eaLnBrk="1" latinLnBrk="0" hangingPunct="1">
              <a:spcBef>
                <a:spcPct val="20000"/>
              </a:spcBef>
              <a:buFont typeface="Arial"/>
              <a:buNone/>
              <a:defRPr sz="2200" b="0" i="0" kern="1200">
                <a:solidFill>
                  <a:srgbClr val="7E112B"/>
                </a:solidFill>
                <a:latin typeface="Avenir Next LT Pro Demi" panose="020B0504020202020204" pitchFamily="34" charset="77"/>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defTabSz="360000">
              <a:spcBef>
                <a:spcPts val="1200"/>
              </a:spcBef>
            </a:pPr>
            <a:r>
              <a:rPr lang="en-ZA" dirty="0"/>
              <a:t>Region:	</a:t>
            </a:r>
            <a:r>
              <a:rPr lang="en-ZA" dirty="0">
                <a:solidFill>
                  <a:srgbClr val="5C3719"/>
                </a:solidFill>
                <a:latin typeface="Avenir Next LT Pro Light" panose="020B0304020202020204" pitchFamily="34" charset="77"/>
              </a:rPr>
              <a:t>Coastal</a:t>
            </a:r>
          </a:p>
          <a:p>
            <a:pPr algn="l" defTabSz="360000">
              <a:spcBef>
                <a:spcPts val="1200"/>
              </a:spcBef>
            </a:pPr>
            <a:r>
              <a:rPr lang="en-ZA" dirty="0"/>
              <a:t>District:	</a:t>
            </a:r>
            <a:r>
              <a:rPr lang="en-ZA" dirty="0">
                <a:solidFill>
                  <a:srgbClr val="5C3719"/>
                </a:solidFill>
                <a:latin typeface="Avenir Next LT Pro Light" panose="020B0304020202020204" pitchFamily="34" charset="77"/>
              </a:rPr>
              <a:t>Tulbagh</a:t>
            </a:r>
          </a:p>
        </p:txBody>
      </p:sp>
    </p:spTree>
    <p:extLst>
      <p:ext uri="{BB962C8B-B14F-4D97-AF65-F5344CB8AC3E}">
        <p14:creationId xmlns:p14="http://schemas.microsoft.com/office/powerpoint/2010/main" val="2886426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8595C21-5CE8-A7A6-CA6A-008298BDAEAC}"/>
            </a:ext>
          </a:extLst>
        </p:cNvPr>
        <p:cNvGrpSpPr/>
        <p:nvPr/>
      </p:nvGrpSpPr>
      <p:grpSpPr>
        <a:xfrm>
          <a:off x="0" y="0"/>
          <a:ext cx="0" cy="0"/>
          <a:chOff x="0" y="0"/>
          <a:chExt cx="0" cy="0"/>
        </a:xfrm>
      </p:grpSpPr>
      <p:pic>
        <p:nvPicPr>
          <p:cNvPr id="3" name="Picture 2" descr="TULBAGH5.jpg">
            <a:extLst>
              <a:ext uri="{FF2B5EF4-FFF2-40B4-BE49-F238E27FC236}">
                <a16:creationId xmlns:a16="http://schemas.microsoft.com/office/drawing/2014/main" xmlns="" id="{64F2CAC5-4388-BA8C-F192-1C870FA1F62D}"/>
              </a:ext>
            </a:extLst>
          </p:cNvPr>
          <p:cNvPicPr>
            <a:picLocks noChangeAspect="1"/>
          </p:cNvPicPr>
          <p:nvPr/>
        </p:nvPicPr>
        <p:blipFill>
          <a:blip r:embed="rId3" cstate="screen">
            <a:extLst>
              <a:ext uri="{28A0092B-C50C-407E-A947-70E740481C1C}">
                <a14:useLocalDpi xmlns:a14="http://schemas.microsoft.com/office/drawing/2010/main"/>
              </a:ext>
            </a:extLst>
          </a:blip>
          <a:srcRect l="5392" t="5867" r="12713" b="21375"/>
          <a:stretch>
            <a:fillRect/>
          </a:stretch>
        </p:blipFill>
        <p:spPr>
          <a:xfrm>
            <a:off x="611188" y="368301"/>
            <a:ext cx="7921625" cy="5400674"/>
          </a:xfrm>
          <a:prstGeom prst="rect">
            <a:avLst/>
          </a:prstGeom>
        </p:spPr>
      </p:pic>
    </p:spTree>
    <p:extLst>
      <p:ext uri="{BB962C8B-B14F-4D97-AF65-F5344CB8AC3E}">
        <p14:creationId xmlns:p14="http://schemas.microsoft.com/office/powerpoint/2010/main" val="61397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4DC3A1C-9C50-90C2-DD73-DA5B94D51717}"/>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69D1D021-757B-C4E2-7947-EF6860C1D3CC}"/>
              </a:ext>
            </a:extLst>
          </p:cNvPr>
          <p:cNvSpPr>
            <a:spLocks noGrp="1"/>
          </p:cNvSpPr>
          <p:nvPr>
            <p:ph type="subTitle" idx="1"/>
          </p:nvPr>
        </p:nvSpPr>
        <p:spPr>
          <a:xfrm>
            <a:off x="900114" y="5949950"/>
            <a:ext cx="4290452" cy="908050"/>
          </a:xfrm>
        </p:spPr>
        <p:txBody>
          <a:bodyPr>
            <a:normAutofit/>
          </a:bodyPr>
          <a:lstStyle/>
          <a:p>
            <a:r>
              <a:rPr lang="en-ZA" dirty="0"/>
              <a:t>The secluded Tulbagh valley is surrounded on three sides by the Groot </a:t>
            </a:r>
            <a:r>
              <a:rPr lang="en-ZA" dirty="0" err="1"/>
              <a:t>Winterhoek</a:t>
            </a:r>
            <a:r>
              <a:rPr lang="en-ZA" dirty="0"/>
              <a:t>, </a:t>
            </a:r>
            <a:r>
              <a:rPr lang="en-ZA" dirty="0" err="1"/>
              <a:t>Witzenberg</a:t>
            </a:r>
            <a:r>
              <a:rPr lang="en-ZA" dirty="0"/>
              <a:t> and </a:t>
            </a:r>
            <a:r>
              <a:rPr lang="en-ZA" dirty="0" err="1"/>
              <a:t>Obiqua</a:t>
            </a:r>
            <a:r>
              <a:rPr lang="en-ZA" dirty="0"/>
              <a:t> mountains.</a:t>
            </a:r>
          </a:p>
        </p:txBody>
      </p:sp>
      <p:pic>
        <p:nvPicPr>
          <p:cNvPr id="2" name="Picture 1" descr="TULBAGH6.jpg">
            <a:extLst>
              <a:ext uri="{FF2B5EF4-FFF2-40B4-BE49-F238E27FC236}">
                <a16:creationId xmlns:a16="http://schemas.microsoft.com/office/drawing/2014/main" xmlns="" id="{FB875120-5BD6-3D9F-7007-9617688407E4}"/>
              </a:ext>
            </a:extLst>
          </p:cNvPr>
          <p:cNvPicPr>
            <a:picLocks noChangeAspect="1"/>
          </p:cNvPicPr>
          <p:nvPr/>
        </p:nvPicPr>
        <p:blipFill>
          <a:blip r:embed="rId3" cstate="screen">
            <a:extLst>
              <a:ext uri="{28A0092B-C50C-407E-A947-70E740481C1C}">
                <a14:useLocalDpi xmlns:a14="http://schemas.microsoft.com/office/drawing/2010/main"/>
              </a:ext>
            </a:extLst>
          </a:blip>
          <a:srcRect l="13403" t="6553" r="7203" b="21289"/>
          <a:stretch>
            <a:fillRect/>
          </a:stretch>
        </p:blipFill>
        <p:spPr>
          <a:xfrm>
            <a:off x="611188" y="368299"/>
            <a:ext cx="7921625" cy="5400675"/>
          </a:xfrm>
          <a:prstGeom prst="rect">
            <a:avLst/>
          </a:prstGeom>
        </p:spPr>
      </p:pic>
    </p:spTree>
    <p:extLst>
      <p:ext uri="{BB962C8B-B14F-4D97-AF65-F5344CB8AC3E}">
        <p14:creationId xmlns:p14="http://schemas.microsoft.com/office/powerpoint/2010/main" val="1819145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4DC3A1C-9C50-90C2-DD73-DA5B94D51717}"/>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69D1D021-757B-C4E2-7947-EF6860C1D3CC}"/>
              </a:ext>
            </a:extLst>
          </p:cNvPr>
          <p:cNvSpPr>
            <a:spLocks noGrp="1"/>
          </p:cNvSpPr>
          <p:nvPr>
            <p:ph type="subTitle" idx="1"/>
          </p:nvPr>
        </p:nvSpPr>
        <p:spPr/>
        <p:txBody>
          <a:bodyPr>
            <a:normAutofit/>
          </a:bodyPr>
          <a:lstStyle/>
          <a:p>
            <a:r>
              <a:rPr lang="en-ZA" dirty="0"/>
              <a:t>The town of Tulbagh boasts 32 provincial monuments on one street.</a:t>
            </a:r>
          </a:p>
        </p:txBody>
      </p:sp>
      <p:pic>
        <p:nvPicPr>
          <p:cNvPr id="2" name="Content Placeholder 14">
            <a:extLst>
              <a:ext uri="{FF2B5EF4-FFF2-40B4-BE49-F238E27FC236}">
                <a16:creationId xmlns:a16="http://schemas.microsoft.com/office/drawing/2014/main" xmlns="" id="{89C3EDA3-06E6-1ED8-5A3E-4B2264F89AD3}"/>
              </a:ext>
            </a:extLst>
          </p:cNvPr>
          <p:cNvPicPr>
            <a:picLocks noChangeAspect="1"/>
          </p:cNvPicPr>
          <p:nvPr/>
        </p:nvPicPr>
        <p:blipFill>
          <a:blip r:embed="rId3">
            <a:extLst>
              <a:ext uri="{28A0092B-C50C-407E-A947-70E740481C1C}">
                <a14:useLocalDpi xmlns:a14="http://schemas.microsoft.com/office/drawing/2010/main" val="0"/>
              </a:ext>
            </a:extLst>
          </a:blip>
          <a:srcRect l="5492" t="1893" r="1893" b="1"/>
          <a:stretch>
            <a:fillRect/>
          </a:stretch>
        </p:blipFill>
        <p:spPr>
          <a:xfrm>
            <a:off x="611187" y="373077"/>
            <a:ext cx="7950973" cy="5395897"/>
          </a:xfrm>
          <a:prstGeom prst="rect">
            <a:avLst/>
          </a:prstGeom>
        </p:spPr>
      </p:pic>
    </p:spTree>
    <p:extLst>
      <p:ext uri="{BB962C8B-B14F-4D97-AF65-F5344CB8AC3E}">
        <p14:creationId xmlns:p14="http://schemas.microsoft.com/office/powerpoint/2010/main" val="2387854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30A165C-9038-9685-D7A1-C7418406B22E}"/>
            </a:ext>
          </a:extLst>
        </p:cNvPr>
        <p:cNvGrpSpPr/>
        <p:nvPr/>
      </p:nvGrpSpPr>
      <p:grpSpPr>
        <a:xfrm>
          <a:off x="0" y="0"/>
          <a:ext cx="0" cy="0"/>
          <a:chOff x="0" y="0"/>
          <a:chExt cx="0" cy="0"/>
        </a:xfrm>
      </p:grpSpPr>
      <p:sp>
        <p:nvSpPr>
          <p:cNvPr id="5" name="Subtitle 23">
            <a:extLst>
              <a:ext uri="{FF2B5EF4-FFF2-40B4-BE49-F238E27FC236}">
                <a16:creationId xmlns:a16="http://schemas.microsoft.com/office/drawing/2014/main" xmlns="" id="{B24F4B46-B220-1BEF-A3DB-4F3352C7EC78}"/>
              </a:ext>
            </a:extLst>
          </p:cNvPr>
          <p:cNvSpPr>
            <a:spLocks noGrp="1"/>
          </p:cNvSpPr>
          <p:nvPr>
            <p:ph type="subTitle" idx="1"/>
          </p:nvPr>
        </p:nvSpPr>
        <p:spPr>
          <a:xfrm>
            <a:off x="900114" y="5949950"/>
            <a:ext cx="4061852" cy="908050"/>
          </a:xfrm>
        </p:spPr>
        <p:txBody>
          <a:bodyPr>
            <a:noAutofit/>
          </a:bodyPr>
          <a:lstStyle/>
          <a:p>
            <a:r>
              <a:rPr lang="en-ZA" dirty="0"/>
              <a:t>Here history and tradition work hand-in-hand with innovation. </a:t>
            </a:r>
          </a:p>
        </p:txBody>
      </p:sp>
      <p:pic>
        <p:nvPicPr>
          <p:cNvPr id="6" name="Content Placeholder 12">
            <a:extLst>
              <a:ext uri="{FF2B5EF4-FFF2-40B4-BE49-F238E27FC236}">
                <a16:creationId xmlns:a16="http://schemas.microsoft.com/office/drawing/2014/main" xmlns="" id="{8378483C-38CF-E779-B735-6B066E498192}"/>
              </a:ext>
            </a:extLst>
          </p:cNvPr>
          <p:cNvPicPr>
            <a:picLocks noChangeAspect="1"/>
          </p:cNvPicPr>
          <p:nvPr/>
        </p:nvPicPr>
        <p:blipFill>
          <a:blip r:embed="rId3">
            <a:extLst>
              <a:ext uri="{28A0092B-C50C-407E-A947-70E740481C1C}">
                <a14:useLocalDpi xmlns:a14="http://schemas.microsoft.com/office/drawing/2010/main" val="0"/>
              </a:ext>
            </a:extLst>
          </a:blip>
          <a:srcRect l="5252"/>
          <a:stretch>
            <a:fillRect/>
          </a:stretch>
        </p:blipFill>
        <p:spPr>
          <a:xfrm>
            <a:off x="4571999" y="361145"/>
            <a:ext cx="3960813" cy="4203510"/>
          </a:xfrm>
          <a:prstGeom prst="rect">
            <a:avLst/>
          </a:prstGeom>
        </p:spPr>
      </p:pic>
      <p:pic>
        <p:nvPicPr>
          <p:cNvPr id="4" name="Content Placeholder 11">
            <a:extLst>
              <a:ext uri="{FF2B5EF4-FFF2-40B4-BE49-F238E27FC236}">
                <a16:creationId xmlns:a16="http://schemas.microsoft.com/office/drawing/2014/main" xmlns="" id="{02943B96-A32D-D7A4-0947-66309FD382D1}"/>
              </a:ext>
            </a:extLst>
          </p:cNvPr>
          <p:cNvPicPr>
            <a:picLocks noChangeAspect="1"/>
          </p:cNvPicPr>
          <p:nvPr/>
        </p:nvPicPr>
        <p:blipFill>
          <a:blip r:embed="rId4">
            <a:extLst>
              <a:ext uri="{28A0092B-C50C-407E-A947-70E740481C1C}">
                <a14:useLocalDpi xmlns:a14="http://schemas.microsoft.com/office/drawing/2010/main" val="0"/>
              </a:ext>
            </a:extLst>
          </a:blip>
          <a:srcRect l="8144"/>
          <a:stretch>
            <a:fillRect/>
          </a:stretch>
        </p:blipFill>
        <p:spPr>
          <a:xfrm>
            <a:off x="611189" y="361144"/>
            <a:ext cx="3960812" cy="4203511"/>
          </a:xfrm>
          <a:prstGeom prst="rect">
            <a:avLst/>
          </a:prstGeom>
        </p:spPr>
      </p:pic>
    </p:spTree>
    <p:extLst>
      <p:ext uri="{BB962C8B-B14F-4D97-AF65-F5344CB8AC3E}">
        <p14:creationId xmlns:p14="http://schemas.microsoft.com/office/powerpoint/2010/main" val="3256245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7EB936E-E737-B7F3-B535-82C73B920472}"/>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1CDC74C4-E31C-E747-CE12-FCFF044E1ACE}"/>
              </a:ext>
            </a:extLst>
          </p:cNvPr>
          <p:cNvSpPr>
            <a:spLocks noGrp="1"/>
          </p:cNvSpPr>
          <p:nvPr>
            <p:ph type="subTitle" idx="1"/>
          </p:nvPr>
        </p:nvSpPr>
        <p:spPr>
          <a:xfrm>
            <a:off x="900113" y="5949950"/>
            <a:ext cx="4164256" cy="908050"/>
          </a:xfrm>
        </p:spPr>
        <p:txBody>
          <a:bodyPr>
            <a:normAutofit/>
          </a:bodyPr>
          <a:lstStyle/>
          <a:p>
            <a:r>
              <a:rPr lang="en-ZA" dirty="0"/>
              <a:t>With today's high-tech water management and advanced viticultural practices, the true potential of this area is starting to be realised.</a:t>
            </a:r>
          </a:p>
        </p:txBody>
      </p:sp>
      <p:pic>
        <p:nvPicPr>
          <p:cNvPr id="3" name="Picture 2" descr="TULBAGH9.jpg">
            <a:extLst>
              <a:ext uri="{FF2B5EF4-FFF2-40B4-BE49-F238E27FC236}">
                <a16:creationId xmlns:a16="http://schemas.microsoft.com/office/drawing/2014/main" xmlns="" id="{2C5043A0-0CA5-745E-A829-9D52976B7DB4}"/>
              </a:ext>
            </a:extLst>
          </p:cNvPr>
          <p:cNvPicPr>
            <a:picLocks noChangeAspect="1"/>
          </p:cNvPicPr>
          <p:nvPr/>
        </p:nvPicPr>
        <p:blipFill>
          <a:blip r:embed="rId3" cstate="screen">
            <a:extLst>
              <a:ext uri="{28A0092B-C50C-407E-A947-70E740481C1C}">
                <a14:useLocalDpi xmlns:a14="http://schemas.microsoft.com/office/drawing/2010/main"/>
              </a:ext>
            </a:extLst>
          </a:blip>
          <a:srcRect l="5432" t="10210" r="6774" b="24305"/>
          <a:stretch>
            <a:fillRect/>
          </a:stretch>
        </p:blipFill>
        <p:spPr>
          <a:xfrm>
            <a:off x="611188" y="368301"/>
            <a:ext cx="7921625" cy="4432300"/>
          </a:xfrm>
          <a:prstGeom prst="rect">
            <a:avLst/>
          </a:prstGeom>
        </p:spPr>
      </p:pic>
    </p:spTree>
    <p:extLst>
      <p:ext uri="{BB962C8B-B14F-4D97-AF65-F5344CB8AC3E}">
        <p14:creationId xmlns:p14="http://schemas.microsoft.com/office/powerpoint/2010/main" val="2156419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3271139-DB8E-0E2C-FBA2-CC131D3BBA2D}"/>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F75BD4B3-852C-7D14-637B-A5A6C1642809}"/>
              </a:ext>
            </a:extLst>
          </p:cNvPr>
          <p:cNvSpPr>
            <a:spLocks noGrp="1"/>
          </p:cNvSpPr>
          <p:nvPr>
            <p:ph type="subTitle" idx="1"/>
          </p:nvPr>
        </p:nvSpPr>
        <p:spPr>
          <a:xfrm>
            <a:off x="900113" y="5949950"/>
            <a:ext cx="3860146" cy="908050"/>
          </a:xfrm>
        </p:spPr>
        <p:txBody>
          <a:bodyPr>
            <a:normAutofit/>
          </a:bodyPr>
          <a:lstStyle/>
          <a:p>
            <a:r>
              <a:rPr lang="en-ZA" sz="1100" dirty="0"/>
              <a:t>The Wine Route is dotted with graceful old estates interspersed with conspicuously new vineyards and architecturally designed state-of-the-art cellars, as well as a handful of micro-producers and boutique wineries.</a:t>
            </a:r>
          </a:p>
          <a:p>
            <a:endParaRPr lang="en-ZA" sz="1100" dirty="0"/>
          </a:p>
        </p:txBody>
      </p:sp>
      <p:pic>
        <p:nvPicPr>
          <p:cNvPr id="2" name="Picture 1">
            <a:extLst>
              <a:ext uri="{FF2B5EF4-FFF2-40B4-BE49-F238E27FC236}">
                <a16:creationId xmlns:a16="http://schemas.microsoft.com/office/drawing/2014/main" xmlns="" id="{F274699C-9496-ECC1-E17D-2260BB620B4E}"/>
              </a:ext>
            </a:extLst>
          </p:cNvPr>
          <p:cNvPicPr>
            <a:picLocks noChangeAspect="1"/>
          </p:cNvPicPr>
          <p:nvPr/>
        </p:nvPicPr>
        <p:blipFill>
          <a:blip r:embed="rId3"/>
          <a:srcRect l="8344" t="5833" r="8476" b="19515"/>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645324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A7F88D0-DBA5-6153-4C07-6BB7378DC0EB}"/>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C1F6C652-88E4-2FEF-D603-862F57A555E9}"/>
              </a:ext>
            </a:extLst>
          </p:cNvPr>
          <p:cNvSpPr>
            <a:spLocks noGrp="1"/>
          </p:cNvSpPr>
          <p:nvPr>
            <p:ph type="subTitle" idx="1"/>
          </p:nvPr>
        </p:nvSpPr>
        <p:spPr>
          <a:xfrm>
            <a:off x="900113" y="5949950"/>
            <a:ext cx="4117657" cy="908050"/>
          </a:xfrm>
        </p:spPr>
        <p:txBody>
          <a:bodyPr>
            <a:noAutofit/>
          </a:bodyPr>
          <a:lstStyle/>
          <a:p>
            <a:r>
              <a:rPr lang="en-ZA" dirty="0"/>
              <a:t>The Tulbagh area is characterised by various combinations of height above sea level, aspect, slopes and soil types.</a:t>
            </a:r>
          </a:p>
        </p:txBody>
      </p:sp>
      <p:pic>
        <p:nvPicPr>
          <p:cNvPr id="2" name="Picture 1" descr="TULBAGH11.jpg">
            <a:extLst>
              <a:ext uri="{FF2B5EF4-FFF2-40B4-BE49-F238E27FC236}">
                <a16:creationId xmlns:a16="http://schemas.microsoft.com/office/drawing/2014/main" xmlns="" id="{B48A0B4A-4455-0A0B-A332-2DC1CB2F7E88}"/>
              </a:ext>
            </a:extLst>
          </p:cNvPr>
          <p:cNvPicPr>
            <a:picLocks noChangeAspect="1"/>
          </p:cNvPicPr>
          <p:nvPr/>
        </p:nvPicPr>
        <p:blipFill>
          <a:blip r:embed="rId3" cstate="screen">
            <a:extLst>
              <a:ext uri="{28A0092B-C50C-407E-A947-70E740481C1C}">
                <a14:useLocalDpi xmlns:a14="http://schemas.microsoft.com/office/drawing/2010/main"/>
              </a:ext>
            </a:extLst>
          </a:blip>
          <a:srcRect l="8155" t="6548" r="5199" b="43136"/>
          <a:stretch>
            <a:fillRect/>
          </a:stretch>
        </p:blipFill>
        <p:spPr>
          <a:xfrm>
            <a:off x="611188" y="368300"/>
            <a:ext cx="7921625" cy="3450665"/>
          </a:xfrm>
          <a:prstGeom prst="rect">
            <a:avLst/>
          </a:prstGeom>
        </p:spPr>
      </p:pic>
    </p:spTree>
    <p:extLst>
      <p:ext uri="{BB962C8B-B14F-4D97-AF65-F5344CB8AC3E}">
        <p14:creationId xmlns:p14="http://schemas.microsoft.com/office/powerpoint/2010/main" val="784631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E902C88-BDF8-144C-E8B9-7CB725D406BA}"/>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710A026C-72B2-5BBF-6A7A-2E6B8EA56B8E}"/>
              </a:ext>
            </a:extLst>
          </p:cNvPr>
          <p:cNvSpPr>
            <a:spLocks noGrp="1"/>
          </p:cNvSpPr>
          <p:nvPr>
            <p:ph type="subTitle" idx="1"/>
          </p:nvPr>
        </p:nvSpPr>
        <p:spPr>
          <a:xfrm>
            <a:off x="900112" y="5949950"/>
            <a:ext cx="4034959" cy="908050"/>
          </a:xfrm>
        </p:spPr>
        <p:txBody>
          <a:bodyPr>
            <a:normAutofit/>
          </a:bodyPr>
          <a:lstStyle/>
          <a:p>
            <a:r>
              <a:rPr lang="en-ZA" sz="1100" dirty="0"/>
              <a:t>Unique to the valley’s geographical composition is the ‘cold trap’, a phenomenon which occurs as a result of the encapsulating mountains, shape like a horseshoe, with Tulbagh situated at the northern head of this ‘bowl’. </a:t>
            </a:r>
          </a:p>
          <a:p>
            <a:endParaRPr lang="en-ZA" sz="1100" dirty="0"/>
          </a:p>
        </p:txBody>
      </p:sp>
      <p:pic>
        <p:nvPicPr>
          <p:cNvPr id="3" name="Picture Placeholder 11">
            <a:extLst>
              <a:ext uri="{FF2B5EF4-FFF2-40B4-BE49-F238E27FC236}">
                <a16:creationId xmlns:a16="http://schemas.microsoft.com/office/drawing/2014/main" xmlns="" id="{1FA7CF32-477A-BDDB-7CFD-309CC707C5E4}"/>
              </a:ext>
            </a:extLst>
          </p:cNvPr>
          <p:cNvPicPr>
            <a:picLocks noChangeAspect="1"/>
          </p:cNvPicPr>
          <p:nvPr/>
        </p:nvPicPr>
        <p:blipFill>
          <a:blip r:embed="rId3">
            <a:extLst>
              <a:ext uri="{28A0092B-C50C-407E-A947-70E740481C1C}">
                <a14:useLocalDpi xmlns:a14="http://schemas.microsoft.com/office/drawing/2010/main" val="0"/>
              </a:ext>
            </a:extLst>
          </a:blip>
          <a:srcRect l="18452" r="18452"/>
          <a:stretch>
            <a:fillRect/>
          </a:stretch>
        </p:blipFill>
        <p:spPr>
          <a:xfrm>
            <a:off x="614149" y="272956"/>
            <a:ext cx="7997588" cy="5094382"/>
          </a:xfrm>
          <a:prstGeom prst="rect">
            <a:avLst/>
          </a:prstGeom>
        </p:spPr>
      </p:pic>
    </p:spTree>
    <p:extLst>
      <p:ext uri="{BB962C8B-B14F-4D97-AF65-F5344CB8AC3E}">
        <p14:creationId xmlns:p14="http://schemas.microsoft.com/office/powerpoint/2010/main" val="2768753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8A82691-8AB3-0A2E-4416-5B0C518B4D1A}"/>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B29D242B-CF00-2542-9C01-F080FFF26B5A}"/>
              </a:ext>
            </a:extLst>
          </p:cNvPr>
          <p:cNvSpPr>
            <a:spLocks noGrp="1"/>
          </p:cNvSpPr>
          <p:nvPr>
            <p:ph type="subTitle" idx="1"/>
          </p:nvPr>
        </p:nvSpPr>
        <p:spPr>
          <a:xfrm>
            <a:off x="900113" y="5949950"/>
            <a:ext cx="3967722" cy="908050"/>
          </a:xfrm>
        </p:spPr>
        <p:txBody>
          <a:bodyPr>
            <a:normAutofit/>
          </a:bodyPr>
          <a:lstStyle/>
          <a:p>
            <a:r>
              <a:rPr lang="en-ZA" sz="1100" dirty="0"/>
              <a:t>Within this bowl, once a prehistoric lake, the cold air of the previous night lies undisturbed. With no air movement from the sides, this cold bubble is trapped under the warming air above as the sun makes its way from east to west.</a:t>
            </a:r>
          </a:p>
        </p:txBody>
      </p:sp>
      <p:pic>
        <p:nvPicPr>
          <p:cNvPr id="3" name="Picture 2" descr="TULBAGH13.jpg">
            <a:extLst>
              <a:ext uri="{FF2B5EF4-FFF2-40B4-BE49-F238E27FC236}">
                <a16:creationId xmlns:a16="http://schemas.microsoft.com/office/drawing/2014/main" xmlns="" id="{718265E3-9D28-ECA3-B658-C12EAB0C8DCB}"/>
              </a:ext>
            </a:extLst>
          </p:cNvPr>
          <p:cNvPicPr>
            <a:picLocks noChangeAspect="1"/>
          </p:cNvPicPr>
          <p:nvPr/>
        </p:nvPicPr>
        <p:blipFill>
          <a:blip r:embed="rId3" cstate="screen">
            <a:extLst>
              <a:ext uri="{28A0092B-C50C-407E-A947-70E740481C1C}">
                <a14:useLocalDpi xmlns:a14="http://schemas.microsoft.com/office/drawing/2010/main"/>
              </a:ext>
            </a:extLst>
          </a:blip>
          <a:srcRect l="12092" t="6072" r="12092" b="25020"/>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627081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0EB8C51-EACC-E812-331F-7CD0D835CD28}"/>
            </a:ext>
          </a:extLst>
        </p:cNvPr>
        <p:cNvGrpSpPr/>
        <p:nvPr/>
      </p:nvGrpSpPr>
      <p:grpSpPr>
        <a:xfrm>
          <a:off x="0" y="0"/>
          <a:ext cx="0" cy="0"/>
          <a:chOff x="0" y="0"/>
          <a:chExt cx="0" cy="0"/>
        </a:xfrm>
      </p:grpSpPr>
      <p:sp>
        <p:nvSpPr>
          <p:cNvPr id="4" name="Subtitle 3">
            <a:extLst>
              <a:ext uri="{FF2B5EF4-FFF2-40B4-BE49-F238E27FC236}">
                <a16:creationId xmlns:a16="http://schemas.microsoft.com/office/drawing/2014/main" xmlns="" id="{A3C83B59-9F13-55D2-4B7D-C218E27E88C8}"/>
              </a:ext>
            </a:extLst>
          </p:cNvPr>
          <p:cNvSpPr>
            <a:spLocks noGrp="1"/>
          </p:cNvSpPr>
          <p:nvPr>
            <p:ph type="subTitle" idx="1"/>
          </p:nvPr>
        </p:nvSpPr>
        <p:spPr>
          <a:xfrm>
            <a:off x="900113" y="5949950"/>
            <a:ext cx="3860146" cy="908050"/>
          </a:xfrm>
        </p:spPr>
        <p:txBody>
          <a:bodyPr>
            <a:normAutofit/>
          </a:bodyPr>
          <a:lstStyle/>
          <a:p>
            <a:r>
              <a:rPr lang="en-ZA" sz="1100" dirty="0"/>
              <a:t>Average rainfall is 551 mm (</a:t>
            </a:r>
            <a:r>
              <a:rPr lang="en-ZA" sz="1100" dirty="0" err="1"/>
              <a:t>Drostdy</a:t>
            </a:r>
            <a:r>
              <a:rPr lang="en-ZA" sz="1100" dirty="0"/>
              <a:t> Wine Cellar Weather Station) but rainfall varies due to different microclimates. The average rainfall is much higher up against the mountains than lower down in the valley.</a:t>
            </a:r>
          </a:p>
          <a:p>
            <a:endParaRPr lang="en-ZA" sz="1100" dirty="0"/>
          </a:p>
        </p:txBody>
      </p:sp>
      <p:pic>
        <p:nvPicPr>
          <p:cNvPr id="2" name="Picture Placeholder 4">
            <a:extLst>
              <a:ext uri="{FF2B5EF4-FFF2-40B4-BE49-F238E27FC236}">
                <a16:creationId xmlns:a16="http://schemas.microsoft.com/office/drawing/2014/main" xmlns="" id="{C0E2E8C3-5935-DD7B-C176-2DDE79BEB188}"/>
              </a:ext>
            </a:extLst>
          </p:cNvPr>
          <p:cNvPicPr>
            <a:picLocks noChangeAspect="1"/>
          </p:cNvPicPr>
          <p:nvPr/>
        </p:nvPicPr>
        <p:blipFill>
          <a:blip r:embed="rId3">
            <a:extLst>
              <a:ext uri="{28A0092B-C50C-407E-A947-70E740481C1C}">
                <a14:useLocalDpi xmlns:a14="http://schemas.microsoft.com/office/drawing/2010/main" val="0"/>
              </a:ext>
            </a:extLst>
          </a:blip>
          <a:srcRect l="33007" t="699" r="11885" b="255"/>
          <a:stretch>
            <a:fillRect/>
          </a:stretch>
        </p:blipFill>
        <p:spPr>
          <a:xfrm rot="10800000">
            <a:off x="611187" y="382157"/>
            <a:ext cx="7921625" cy="5386818"/>
          </a:xfrm>
          <a:prstGeom prst="rect">
            <a:avLst/>
          </a:prstGeom>
        </p:spPr>
      </p:pic>
    </p:spTree>
    <p:extLst>
      <p:ext uri="{BB962C8B-B14F-4D97-AF65-F5344CB8AC3E}">
        <p14:creationId xmlns:p14="http://schemas.microsoft.com/office/powerpoint/2010/main" val="457021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4844630-29B9-0AFF-3BE3-3493230C0B13}"/>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72737CD1-7AE0-D60E-73F7-AE6620B07B49}"/>
              </a:ext>
            </a:extLst>
          </p:cNvPr>
          <p:cNvSpPr>
            <a:spLocks noGrp="1"/>
          </p:cNvSpPr>
          <p:nvPr>
            <p:ph type="subTitle" idx="1"/>
          </p:nvPr>
        </p:nvSpPr>
        <p:spPr>
          <a:xfrm>
            <a:off x="900114" y="5949950"/>
            <a:ext cx="3954274" cy="908050"/>
          </a:xfrm>
        </p:spPr>
        <p:txBody>
          <a:bodyPr>
            <a:normAutofit/>
          </a:bodyPr>
          <a:lstStyle/>
          <a:p>
            <a:r>
              <a:rPr lang="en-ZA" sz="1100" dirty="0"/>
              <a:t>Summers are warm, with a mean February temperature of 24⁰C (</a:t>
            </a:r>
            <a:r>
              <a:rPr lang="en-ZA" sz="1100" dirty="0" err="1"/>
              <a:t>Drostdy</a:t>
            </a:r>
            <a:r>
              <a:rPr lang="en-ZA" sz="1100" dirty="0"/>
              <a:t> Wine Caller Weather Station), although the mountainous terrain creates numerous different </a:t>
            </a:r>
            <a:r>
              <a:rPr lang="en-ZA" sz="1100" dirty="0" err="1"/>
              <a:t>mesoclimates</a:t>
            </a:r>
            <a:r>
              <a:rPr lang="en-ZA" sz="1100" dirty="0"/>
              <a:t> which can be used to great advantage.</a:t>
            </a:r>
          </a:p>
          <a:p>
            <a:endParaRPr lang="en-ZA" sz="1100" dirty="0"/>
          </a:p>
        </p:txBody>
      </p:sp>
      <p:pic>
        <p:nvPicPr>
          <p:cNvPr id="2" name="Picture 1">
            <a:extLst>
              <a:ext uri="{FF2B5EF4-FFF2-40B4-BE49-F238E27FC236}">
                <a16:creationId xmlns:a16="http://schemas.microsoft.com/office/drawing/2014/main" xmlns="" id="{FF259566-50BE-4897-1A4F-A3EB7A7E9310}"/>
              </a:ext>
            </a:extLst>
          </p:cNvPr>
          <p:cNvPicPr>
            <a:picLocks noChangeAspect="1"/>
          </p:cNvPicPr>
          <p:nvPr/>
        </p:nvPicPr>
        <p:blipFill>
          <a:blip r:embed="rId3">
            <a:extLst>
              <a:ext uri="{28A0092B-C50C-407E-A947-70E740481C1C}">
                <a14:useLocalDpi xmlns:a14="http://schemas.microsoft.com/office/drawing/2010/main" val="0"/>
              </a:ext>
            </a:extLst>
          </a:blip>
          <a:srcRect l="13934" t="6392" r="6165" b="20975"/>
          <a:stretch>
            <a:fillRect/>
          </a:stretch>
        </p:blipFill>
        <p:spPr>
          <a:xfrm>
            <a:off x="611188" y="368299"/>
            <a:ext cx="7921625" cy="5400675"/>
          </a:xfrm>
          <a:prstGeom prst="rect">
            <a:avLst/>
          </a:prstGeom>
        </p:spPr>
      </p:pic>
    </p:spTree>
    <p:extLst>
      <p:ext uri="{BB962C8B-B14F-4D97-AF65-F5344CB8AC3E}">
        <p14:creationId xmlns:p14="http://schemas.microsoft.com/office/powerpoint/2010/main" val="2976960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2B57A36-CD14-F421-ADC9-3013C23F0C6D}"/>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DDCD34EE-E150-62A0-39E5-FA63A8EDBC71}"/>
              </a:ext>
            </a:extLst>
          </p:cNvPr>
          <p:cNvSpPr>
            <a:spLocks noGrp="1"/>
          </p:cNvSpPr>
          <p:nvPr>
            <p:ph type="subTitle" idx="1"/>
          </p:nvPr>
        </p:nvSpPr>
        <p:spPr>
          <a:xfrm>
            <a:off x="900113" y="5949950"/>
            <a:ext cx="3671888" cy="908050"/>
          </a:xfrm>
        </p:spPr>
        <p:txBody>
          <a:bodyPr>
            <a:normAutofit/>
          </a:bodyPr>
          <a:lstStyle/>
          <a:p>
            <a:r>
              <a:rPr lang="en-ZA" dirty="0"/>
              <a:t>The vineyards grow alongside orchards and fields of wheat.</a:t>
            </a:r>
          </a:p>
        </p:txBody>
      </p:sp>
      <p:pic>
        <p:nvPicPr>
          <p:cNvPr id="2" name="Picture 1" descr="TULBAGH16.jpg">
            <a:extLst>
              <a:ext uri="{FF2B5EF4-FFF2-40B4-BE49-F238E27FC236}">
                <a16:creationId xmlns:a16="http://schemas.microsoft.com/office/drawing/2014/main" xmlns="" id="{7362BABD-420B-5D15-AF3C-B9082DABCF92}"/>
              </a:ext>
            </a:extLst>
          </p:cNvPr>
          <p:cNvPicPr>
            <a:picLocks noChangeAspect="1"/>
          </p:cNvPicPr>
          <p:nvPr/>
        </p:nvPicPr>
        <p:blipFill>
          <a:blip r:embed="rId3" cstate="screen">
            <a:extLst>
              <a:ext uri="{28A0092B-C50C-407E-A947-70E740481C1C}">
                <a14:useLocalDpi xmlns:a14="http://schemas.microsoft.com/office/drawing/2010/main"/>
              </a:ext>
            </a:extLst>
          </a:blip>
          <a:srcRect l="14848" t="6510" r="6099" b="21643"/>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40829659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10E7057-E87C-A854-A203-2B9A85FD4C9F}"/>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F9793E57-EB47-0A0B-884C-48F96C059BD7}"/>
              </a:ext>
            </a:extLst>
          </p:cNvPr>
          <p:cNvSpPr>
            <a:spLocks noGrp="1"/>
          </p:cNvSpPr>
          <p:nvPr>
            <p:ph type="subTitle" idx="1"/>
          </p:nvPr>
        </p:nvSpPr>
        <p:spPr>
          <a:xfrm>
            <a:off x="900113" y="5949950"/>
            <a:ext cx="4599733" cy="908050"/>
          </a:xfrm>
        </p:spPr>
        <p:txBody>
          <a:bodyPr>
            <a:noAutofit/>
          </a:bodyPr>
          <a:lstStyle/>
          <a:p>
            <a:r>
              <a:rPr lang="en-ZA" dirty="0"/>
              <a:t>Soils in the valley are extremely variable from sandy soils on the valley floor to stony soils on the old, higher terraces and mountain slopes.</a:t>
            </a:r>
          </a:p>
        </p:txBody>
      </p:sp>
      <p:pic>
        <p:nvPicPr>
          <p:cNvPr id="3" name="Picture 2" descr="TULBAGH17.jpg">
            <a:extLst>
              <a:ext uri="{FF2B5EF4-FFF2-40B4-BE49-F238E27FC236}">
                <a16:creationId xmlns:a16="http://schemas.microsoft.com/office/drawing/2014/main" xmlns="" id="{87908806-D803-583C-2264-ED0FBE53CA86}"/>
              </a:ext>
            </a:extLst>
          </p:cNvPr>
          <p:cNvPicPr>
            <a:picLocks noChangeAspect="1"/>
          </p:cNvPicPr>
          <p:nvPr/>
        </p:nvPicPr>
        <p:blipFill>
          <a:blip r:embed="rId3" cstate="screen">
            <a:extLst>
              <a:ext uri="{28A0092B-C50C-407E-A947-70E740481C1C}">
                <a14:useLocalDpi xmlns:a14="http://schemas.microsoft.com/office/drawing/2010/main"/>
              </a:ext>
            </a:extLst>
          </a:blip>
          <a:srcRect l="12536" t="6240" r="11680" b="24882"/>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4544866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86D17B5-73F7-3FC2-DF57-864C29CF78ED}"/>
            </a:ext>
          </a:extLst>
        </p:cNvPr>
        <p:cNvGrpSpPr/>
        <p:nvPr/>
      </p:nvGrpSpPr>
      <p:grpSpPr>
        <a:xfrm>
          <a:off x="0" y="0"/>
          <a:ext cx="0" cy="0"/>
          <a:chOff x="0" y="0"/>
          <a:chExt cx="0" cy="0"/>
        </a:xfrm>
      </p:grpSpPr>
      <p:sp>
        <p:nvSpPr>
          <p:cNvPr id="4" name="Subtitle 3">
            <a:extLst>
              <a:ext uri="{FF2B5EF4-FFF2-40B4-BE49-F238E27FC236}">
                <a16:creationId xmlns:a16="http://schemas.microsoft.com/office/drawing/2014/main" xmlns="" id="{2EA34C26-52AE-6177-B533-1DF630474A81}"/>
              </a:ext>
            </a:extLst>
          </p:cNvPr>
          <p:cNvSpPr>
            <a:spLocks noGrp="1"/>
          </p:cNvSpPr>
          <p:nvPr>
            <p:ph type="subTitle" idx="1"/>
          </p:nvPr>
        </p:nvSpPr>
        <p:spPr>
          <a:xfrm>
            <a:off x="900113" y="5949950"/>
            <a:ext cx="3900488" cy="908050"/>
          </a:xfrm>
        </p:spPr>
        <p:txBody>
          <a:bodyPr>
            <a:normAutofit/>
          </a:bodyPr>
          <a:lstStyle/>
          <a:p>
            <a:r>
              <a:rPr lang="en-ZA" sz="1100" dirty="0"/>
              <a:t>At higher altitudes, soils from the </a:t>
            </a:r>
            <a:r>
              <a:rPr lang="en-ZA" sz="1100" dirty="0" err="1"/>
              <a:t>Malmesbury</a:t>
            </a:r>
            <a:r>
              <a:rPr lang="en-ZA" sz="1100" dirty="0"/>
              <a:t> Supergroup schists and phyllites predominate, as well as more recent deep yellow boulder bed deposits which offer medium growing potential.</a:t>
            </a:r>
          </a:p>
          <a:p>
            <a:endParaRPr lang="en-ZA" sz="1100" dirty="0"/>
          </a:p>
        </p:txBody>
      </p:sp>
      <p:pic>
        <p:nvPicPr>
          <p:cNvPr id="3" name="Picture Placeholder 4">
            <a:extLst>
              <a:ext uri="{FF2B5EF4-FFF2-40B4-BE49-F238E27FC236}">
                <a16:creationId xmlns:a16="http://schemas.microsoft.com/office/drawing/2014/main" xmlns="" id="{924B4E2D-76A9-7D5B-1443-BBA394DC1136}"/>
              </a:ext>
            </a:extLst>
          </p:cNvPr>
          <p:cNvPicPr>
            <a:picLocks noChangeAspect="1"/>
          </p:cNvPicPr>
          <p:nvPr/>
        </p:nvPicPr>
        <p:blipFill>
          <a:blip r:embed="rId3">
            <a:extLst>
              <a:ext uri="{28A0092B-C50C-407E-A947-70E740481C1C}">
                <a14:useLocalDpi xmlns:a14="http://schemas.microsoft.com/office/drawing/2010/main" val="0"/>
              </a:ext>
            </a:extLst>
          </a:blip>
          <a:srcRect l="33" r="11602"/>
          <a:stretch>
            <a:fillRect/>
          </a:stretch>
        </p:blipFill>
        <p:spPr>
          <a:xfrm>
            <a:off x="614148" y="363381"/>
            <a:ext cx="8065827" cy="5405594"/>
          </a:xfrm>
          <a:prstGeom prst="rect">
            <a:avLst/>
          </a:prstGeom>
        </p:spPr>
      </p:pic>
    </p:spTree>
    <p:extLst>
      <p:ext uri="{BB962C8B-B14F-4D97-AF65-F5344CB8AC3E}">
        <p14:creationId xmlns:p14="http://schemas.microsoft.com/office/powerpoint/2010/main" val="18509115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7B80707-4705-789D-8780-54C7DD92DA5E}"/>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B9385BAB-4226-4075-6E09-A8C6BB6A5A59}"/>
              </a:ext>
            </a:extLst>
          </p:cNvPr>
          <p:cNvSpPr>
            <a:spLocks noGrp="1"/>
          </p:cNvSpPr>
          <p:nvPr>
            <p:ph type="subTitle" idx="1"/>
          </p:nvPr>
        </p:nvSpPr>
        <p:spPr/>
        <p:txBody>
          <a:bodyPr>
            <a:normAutofit/>
          </a:bodyPr>
          <a:lstStyle/>
          <a:p>
            <a:r>
              <a:rPr lang="en-ZA" dirty="0"/>
              <a:t>The most planted white-wine variety is Chenin Blanc, followed by </a:t>
            </a:r>
            <a:r>
              <a:rPr lang="en-ZA" dirty="0" err="1"/>
              <a:t>Colombard</a:t>
            </a:r>
            <a:r>
              <a:rPr lang="en-ZA" dirty="0"/>
              <a:t> and Chardonnay.</a:t>
            </a:r>
          </a:p>
        </p:txBody>
      </p:sp>
      <p:pic>
        <p:nvPicPr>
          <p:cNvPr id="2" name="Picture 1" descr="TULBAGH19.jpg">
            <a:extLst>
              <a:ext uri="{FF2B5EF4-FFF2-40B4-BE49-F238E27FC236}">
                <a16:creationId xmlns:a16="http://schemas.microsoft.com/office/drawing/2014/main" xmlns="" id="{3A4089DC-ADD9-1E44-EB76-2B938A59E486}"/>
              </a:ext>
            </a:extLst>
          </p:cNvPr>
          <p:cNvPicPr>
            <a:picLocks noChangeAspect="1"/>
          </p:cNvPicPr>
          <p:nvPr/>
        </p:nvPicPr>
        <p:blipFill>
          <a:blip r:embed="rId3" cstate="screen">
            <a:extLst>
              <a:ext uri="{28A0092B-C50C-407E-A947-70E740481C1C}">
                <a14:useLocalDpi xmlns:a14="http://schemas.microsoft.com/office/drawing/2010/main"/>
              </a:ext>
            </a:extLst>
          </a:blip>
          <a:srcRect l="10615" t="6308" r="10615" b="22101"/>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256545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DA6A07E-9599-A622-725D-06C6FFA4B3BE}"/>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7B547C2D-B3F5-2612-D64B-5BA994B5FDB4}"/>
              </a:ext>
            </a:extLst>
          </p:cNvPr>
          <p:cNvSpPr>
            <a:spLocks noGrp="1"/>
          </p:cNvSpPr>
          <p:nvPr>
            <p:ph type="subTitle" idx="1"/>
          </p:nvPr>
        </p:nvSpPr>
        <p:spPr>
          <a:xfrm>
            <a:off x="900112" y="5949950"/>
            <a:ext cx="4535487" cy="908050"/>
          </a:xfrm>
        </p:spPr>
        <p:txBody>
          <a:bodyPr>
            <a:normAutofit/>
          </a:bodyPr>
          <a:lstStyle/>
          <a:p>
            <a:r>
              <a:rPr lang="en-ZA" dirty="0"/>
              <a:t>Red-wine varieties planted include predominantly Shiraz, Cabernet Sauvignon, Pinotage and Merlot.</a:t>
            </a:r>
          </a:p>
          <a:p>
            <a:endParaRPr lang="en-ZA" dirty="0"/>
          </a:p>
        </p:txBody>
      </p:sp>
      <p:pic>
        <p:nvPicPr>
          <p:cNvPr id="2" name="Picture 1">
            <a:extLst>
              <a:ext uri="{FF2B5EF4-FFF2-40B4-BE49-F238E27FC236}">
                <a16:creationId xmlns:a16="http://schemas.microsoft.com/office/drawing/2014/main" xmlns="" id="{EE2F2D66-BC9F-B69F-41EB-4C0D8AEC1150}"/>
              </a:ext>
            </a:extLst>
          </p:cNvPr>
          <p:cNvPicPr>
            <a:picLocks noChangeAspect="1"/>
          </p:cNvPicPr>
          <p:nvPr/>
        </p:nvPicPr>
        <p:blipFill>
          <a:blip r:embed="rId3">
            <a:extLst>
              <a:ext uri="{28A0092B-C50C-407E-A947-70E740481C1C}">
                <a14:useLocalDpi xmlns:a14="http://schemas.microsoft.com/office/drawing/2010/main" val="0"/>
              </a:ext>
            </a:extLst>
          </a:blip>
          <a:srcRect l="14296" t="6594" r="7775" b="22567"/>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18066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621603D-AA92-ABB9-3314-CF76CFD38AC4}"/>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62C80649-346D-DF8D-7587-47B32D330EE6}"/>
              </a:ext>
            </a:extLst>
          </p:cNvPr>
          <p:cNvSpPr>
            <a:spLocks noGrp="1"/>
          </p:cNvSpPr>
          <p:nvPr>
            <p:ph type="subTitle" idx="1"/>
          </p:nvPr>
        </p:nvSpPr>
        <p:spPr>
          <a:xfrm>
            <a:off x="900114" y="5949950"/>
            <a:ext cx="5010356" cy="908050"/>
          </a:xfrm>
        </p:spPr>
        <p:txBody>
          <a:bodyPr>
            <a:normAutofit/>
          </a:bodyPr>
          <a:lstStyle/>
          <a:p>
            <a:r>
              <a:rPr lang="en-ZA" dirty="0"/>
              <a:t>This inland district is noted for the quality of its Shiraz, which is consistently awarded the highest accolades, and its excellent Cap </a:t>
            </a:r>
            <a:r>
              <a:rPr lang="en-ZA" dirty="0" err="1"/>
              <a:t>Classiques</a:t>
            </a:r>
            <a:r>
              <a:rPr lang="en-ZA" dirty="0"/>
              <a:t>.</a:t>
            </a:r>
          </a:p>
        </p:txBody>
      </p:sp>
      <p:pic>
        <p:nvPicPr>
          <p:cNvPr id="4" name="Content Placeholder 11">
            <a:extLst>
              <a:ext uri="{FF2B5EF4-FFF2-40B4-BE49-F238E27FC236}">
                <a16:creationId xmlns:a16="http://schemas.microsoft.com/office/drawing/2014/main" xmlns="" id="{78528D17-D53A-4AF5-0F4F-769B625CADD6}"/>
              </a:ext>
            </a:extLst>
          </p:cNvPr>
          <p:cNvPicPr>
            <a:picLocks noChangeAspect="1"/>
          </p:cNvPicPr>
          <p:nvPr/>
        </p:nvPicPr>
        <p:blipFill>
          <a:blip r:embed="rId3">
            <a:extLst>
              <a:ext uri="{28A0092B-C50C-407E-A947-70E740481C1C}">
                <a14:useLocalDpi xmlns:a14="http://schemas.microsoft.com/office/drawing/2010/main" val="0"/>
              </a:ext>
            </a:extLst>
          </a:blip>
          <a:srcRect l="5093" r="6662"/>
          <a:stretch>
            <a:fillRect/>
          </a:stretch>
        </p:blipFill>
        <p:spPr>
          <a:xfrm>
            <a:off x="611187" y="2920431"/>
            <a:ext cx="3960813" cy="2848544"/>
          </a:xfrm>
          <a:prstGeom prst="rect">
            <a:avLst/>
          </a:prstGeom>
        </p:spPr>
      </p:pic>
      <p:pic>
        <p:nvPicPr>
          <p:cNvPr id="5" name="Content Placeholder 12">
            <a:extLst>
              <a:ext uri="{FF2B5EF4-FFF2-40B4-BE49-F238E27FC236}">
                <a16:creationId xmlns:a16="http://schemas.microsoft.com/office/drawing/2014/main" xmlns="" id="{6B89C72D-14B3-B2E4-4739-EF365885CD55}"/>
              </a:ext>
            </a:extLst>
          </p:cNvPr>
          <p:cNvPicPr>
            <a:picLocks noChangeAspect="1"/>
          </p:cNvPicPr>
          <p:nvPr/>
        </p:nvPicPr>
        <p:blipFill>
          <a:blip r:embed="rId4">
            <a:extLst>
              <a:ext uri="{28A0092B-C50C-407E-A947-70E740481C1C}">
                <a14:useLocalDpi xmlns:a14="http://schemas.microsoft.com/office/drawing/2010/main" val="0"/>
              </a:ext>
            </a:extLst>
          </a:blip>
          <a:srcRect t="-1" r="10033" b="2273"/>
          <a:stretch>
            <a:fillRect/>
          </a:stretch>
        </p:blipFill>
        <p:spPr>
          <a:xfrm>
            <a:off x="611188" y="368300"/>
            <a:ext cx="3960812" cy="2730500"/>
          </a:xfrm>
          <a:prstGeom prst="rect">
            <a:avLst/>
          </a:prstGeom>
        </p:spPr>
      </p:pic>
      <p:pic>
        <p:nvPicPr>
          <p:cNvPr id="6" name="Picture 5">
            <a:extLst>
              <a:ext uri="{FF2B5EF4-FFF2-40B4-BE49-F238E27FC236}">
                <a16:creationId xmlns:a16="http://schemas.microsoft.com/office/drawing/2014/main" xmlns="" id="{0DF86EA7-F0E8-52A5-2300-02A5A9F928A8}"/>
              </a:ext>
            </a:extLst>
          </p:cNvPr>
          <p:cNvPicPr>
            <a:picLocks noChangeAspect="1"/>
          </p:cNvPicPr>
          <p:nvPr/>
        </p:nvPicPr>
        <p:blipFill>
          <a:blip r:embed="rId5">
            <a:extLst>
              <a:ext uri="{28A0092B-C50C-407E-A947-70E740481C1C}">
                <a14:useLocalDpi xmlns:a14="http://schemas.microsoft.com/office/drawing/2010/main" val="0"/>
              </a:ext>
            </a:extLst>
          </a:blip>
          <a:srcRect l="1262"/>
          <a:stretch>
            <a:fillRect/>
          </a:stretch>
        </p:blipFill>
        <p:spPr>
          <a:xfrm>
            <a:off x="4572000" y="379231"/>
            <a:ext cx="3960812" cy="5389744"/>
          </a:xfrm>
          <a:prstGeom prst="rect">
            <a:avLst/>
          </a:prstGeom>
        </p:spPr>
      </p:pic>
    </p:spTree>
    <p:extLst>
      <p:ext uri="{BB962C8B-B14F-4D97-AF65-F5344CB8AC3E}">
        <p14:creationId xmlns:p14="http://schemas.microsoft.com/office/powerpoint/2010/main" val="32786396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D15365F-72D9-A09F-BF8A-D054388B9D4F}"/>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2F3D2991-6550-3210-6B8D-1A8BE95136CF}"/>
              </a:ext>
            </a:extLst>
          </p:cNvPr>
          <p:cNvSpPr>
            <a:spLocks noGrp="1"/>
          </p:cNvSpPr>
          <p:nvPr>
            <p:ph type="subTitle" idx="1"/>
          </p:nvPr>
        </p:nvSpPr>
        <p:spPr>
          <a:xfrm>
            <a:off x="900113" y="5949950"/>
            <a:ext cx="3671888" cy="908050"/>
          </a:xfrm>
        </p:spPr>
        <p:txBody>
          <a:bodyPr>
            <a:normAutofit/>
          </a:bodyPr>
          <a:lstStyle/>
          <a:p>
            <a:r>
              <a:rPr lang="en-ZA" dirty="0"/>
              <a:t>Tulbagh has also gained a reputation for its top quality Pinotage and red blends.</a:t>
            </a:r>
          </a:p>
        </p:txBody>
      </p:sp>
      <p:pic>
        <p:nvPicPr>
          <p:cNvPr id="3" name="Picture 2" descr="TULBAGH22.jpg">
            <a:extLst>
              <a:ext uri="{FF2B5EF4-FFF2-40B4-BE49-F238E27FC236}">
                <a16:creationId xmlns:a16="http://schemas.microsoft.com/office/drawing/2014/main" xmlns="" id="{638B1C01-22B2-EE00-8F11-FB65D6B46AEA}"/>
              </a:ext>
            </a:extLst>
          </p:cNvPr>
          <p:cNvPicPr>
            <a:picLocks noChangeAspect="1"/>
          </p:cNvPicPr>
          <p:nvPr/>
        </p:nvPicPr>
        <p:blipFill>
          <a:blip r:embed="rId3" cstate="screen">
            <a:extLst>
              <a:ext uri="{28A0092B-C50C-407E-A947-70E740481C1C}">
                <a14:useLocalDpi xmlns:a14="http://schemas.microsoft.com/office/drawing/2010/main"/>
              </a:ext>
            </a:extLst>
          </a:blip>
          <a:srcRect l="5573" t="6296" r="7781" b="34444"/>
          <a:stretch>
            <a:fillRect/>
          </a:stretch>
        </p:blipFill>
        <p:spPr>
          <a:xfrm>
            <a:off x="611188" y="368300"/>
            <a:ext cx="7921625" cy="4064000"/>
          </a:xfrm>
          <a:prstGeom prst="rect">
            <a:avLst/>
          </a:prstGeom>
        </p:spPr>
      </p:pic>
    </p:spTree>
    <p:extLst>
      <p:ext uri="{BB962C8B-B14F-4D97-AF65-F5344CB8AC3E}">
        <p14:creationId xmlns:p14="http://schemas.microsoft.com/office/powerpoint/2010/main" val="348628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23E20C8-8D4C-3CE9-AFF8-4EBCD43B1A68}"/>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063C084D-5611-86CA-411F-42B800785ACE}"/>
              </a:ext>
            </a:extLst>
          </p:cNvPr>
          <p:cNvSpPr>
            <a:spLocks noGrp="1"/>
          </p:cNvSpPr>
          <p:nvPr>
            <p:ph type="subTitle" idx="1"/>
          </p:nvPr>
        </p:nvSpPr>
        <p:spPr>
          <a:xfrm>
            <a:off x="900113" y="5921669"/>
            <a:ext cx="3973338" cy="908050"/>
          </a:xfrm>
        </p:spPr>
        <p:txBody>
          <a:bodyPr>
            <a:normAutofit/>
          </a:bodyPr>
          <a:lstStyle/>
          <a:p>
            <a:r>
              <a:rPr lang="en-GB" sz="900" dirty="0">
                <a:latin typeface="Avenir Next LT Pro Light" panose="020B0304020202020204" pitchFamily="34" charset="77"/>
              </a:rPr>
              <a:t>The images used in these presentations have been sourced from various producers, as well as industry and tourism bodies. These presentations are strictly for non-commercial, non-profit, educational purposes only and cannot be reproduced or transmitted in any form or by any means without written permission from Wines of South Africa (</a:t>
            </a:r>
            <a:r>
              <a:rPr lang="en-GB" sz="900" dirty="0" err="1">
                <a:latin typeface="Avenir Next LT Pro Light" panose="020B0304020202020204" pitchFamily="34" charset="77"/>
              </a:rPr>
              <a:t>WoSA</a:t>
            </a:r>
            <a:r>
              <a:rPr lang="en-GB" sz="900" dirty="0">
                <a:latin typeface="Avenir Next LT Pro Light" panose="020B0304020202020204" pitchFamily="34" charset="77"/>
              </a:rPr>
              <a:t>).</a:t>
            </a:r>
          </a:p>
          <a:p>
            <a:endParaRPr lang="en-GB" sz="900" dirty="0">
              <a:latin typeface="Avenir Next LT Pro Light" panose="020B0304020202020204" pitchFamily="34" charset="77"/>
            </a:endParaRPr>
          </a:p>
        </p:txBody>
      </p:sp>
      <p:pic>
        <p:nvPicPr>
          <p:cNvPr id="3" name="Picture 2" descr="TULBAGH23.jpg">
            <a:extLst>
              <a:ext uri="{FF2B5EF4-FFF2-40B4-BE49-F238E27FC236}">
                <a16:creationId xmlns:a16="http://schemas.microsoft.com/office/drawing/2014/main" xmlns="" id="{81820001-C1CB-4865-A95E-FB9C6AC915B5}"/>
              </a:ext>
            </a:extLst>
          </p:cNvPr>
          <p:cNvPicPr>
            <a:picLocks noChangeAspect="1"/>
          </p:cNvPicPr>
          <p:nvPr/>
        </p:nvPicPr>
        <p:blipFill>
          <a:blip r:embed="rId3" cstate="screen">
            <a:extLst>
              <a:ext uri="{28A0092B-C50C-407E-A947-70E740481C1C}">
                <a14:useLocalDpi xmlns:a14="http://schemas.microsoft.com/office/drawing/2010/main"/>
              </a:ext>
            </a:extLst>
          </a:blip>
          <a:srcRect l="4758" t="5982" r="15250" b="21316"/>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2221660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D04C84AE-74AA-7591-3EF2-076550DD0DD3}"/>
              </a:ext>
            </a:extLst>
          </p:cNvPr>
          <p:cNvPicPr>
            <a:picLocks noChangeAspect="1"/>
          </p:cNvPicPr>
          <p:nvPr/>
        </p:nvPicPr>
        <p:blipFill>
          <a:blip r:embed="rId3"/>
          <a:srcRect/>
          <a:stretch/>
        </p:blipFill>
        <p:spPr>
          <a:xfrm>
            <a:off x="0" y="0"/>
            <a:ext cx="9144000" cy="6858000"/>
          </a:xfrm>
          <a:prstGeom prst="rect">
            <a:avLst/>
          </a:prstGeom>
        </p:spPr>
      </p:pic>
      <p:sp>
        <p:nvSpPr>
          <p:cNvPr id="5" name="object 20">
            <a:extLst>
              <a:ext uri="{FF2B5EF4-FFF2-40B4-BE49-F238E27FC236}">
                <a16:creationId xmlns:a16="http://schemas.microsoft.com/office/drawing/2014/main" xmlns="" id="{77DFABF0-92BF-44A1-A465-A2C7B3C42D8A}"/>
              </a:ext>
            </a:extLst>
          </p:cNvPr>
          <p:cNvSpPr txBox="1"/>
          <p:nvPr/>
        </p:nvSpPr>
        <p:spPr>
          <a:xfrm>
            <a:off x="22860" y="4915057"/>
            <a:ext cx="9121140" cy="784830"/>
          </a:xfrm>
          <a:prstGeom prst="rect">
            <a:avLst/>
          </a:prstGeom>
        </p:spPr>
        <p:txBody>
          <a:bodyPr vert="horz" wrap="square" lIns="0" tIns="15240" rIns="0" bIns="0" rtlCol="0">
            <a:spAutoFit/>
          </a:bodyPr>
          <a:lstStyle/>
          <a:p>
            <a:pPr algn="ctr">
              <a:lnSpc>
                <a:spcPct val="100000"/>
              </a:lnSpc>
              <a:spcBef>
                <a:spcPts val="120"/>
              </a:spcBef>
            </a:pPr>
            <a:r>
              <a:rPr lang="en-US" sz="5000" b="1" spc="-65" dirty="0">
                <a:solidFill>
                  <a:srgbClr val="FFFFFF"/>
                </a:solidFill>
                <a:latin typeface="Avenir Next LT Pro" panose="020B0504020202020204" pitchFamily="34" charset="77"/>
                <a:cs typeface="Segoe UI"/>
              </a:rPr>
              <a:t>The end</a:t>
            </a:r>
            <a:endParaRPr sz="5000" b="1" dirty="0">
              <a:latin typeface="Avenir Next LT Pro" panose="020B0504020202020204" pitchFamily="34" charset="77"/>
              <a:cs typeface="Segoe UI"/>
            </a:endParaRPr>
          </a:p>
        </p:txBody>
      </p:sp>
      <p:sp>
        <p:nvSpPr>
          <p:cNvPr id="2" name="Subtitle 23">
            <a:extLst>
              <a:ext uri="{FF2B5EF4-FFF2-40B4-BE49-F238E27FC236}">
                <a16:creationId xmlns:a16="http://schemas.microsoft.com/office/drawing/2014/main" xmlns="" id="{FD5B4994-9B03-DB4D-7C43-806A3D8F60DC}"/>
              </a:ext>
            </a:extLst>
          </p:cNvPr>
          <p:cNvSpPr txBox="1">
            <a:spLocks/>
          </p:cNvSpPr>
          <p:nvPr/>
        </p:nvSpPr>
        <p:spPr>
          <a:xfrm>
            <a:off x="611188" y="368300"/>
            <a:ext cx="7921625" cy="2195790"/>
          </a:xfrm>
          <a:prstGeom prst="rect">
            <a:avLst/>
          </a:prstGeom>
        </p:spPr>
        <p:txBody>
          <a:bodyPr anchor="ct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2000" b="1" dirty="0">
                <a:solidFill>
                  <a:schemeClr val="bg1"/>
                </a:solidFill>
                <a:latin typeface="Avenir Next LT Pro Demi" panose="020B0504020202020204" pitchFamily="34" charset="77"/>
              </a:rPr>
              <a:t>The Cape winelands, </a:t>
            </a:r>
            <a:r>
              <a:rPr lang="en-GB" sz="1500" dirty="0">
                <a:solidFill>
                  <a:schemeClr val="bg1"/>
                </a:solidFill>
                <a:latin typeface="Avenir Next LT Pro" panose="020B0504020202020204" pitchFamily="34" charset="77"/>
              </a:rPr>
              <a:t>considered by many to be the most </a:t>
            </a:r>
            <a:br>
              <a:rPr lang="en-GB" sz="1500" dirty="0">
                <a:solidFill>
                  <a:schemeClr val="bg1"/>
                </a:solidFill>
                <a:latin typeface="Avenir Next LT Pro" panose="020B0504020202020204" pitchFamily="34" charset="77"/>
              </a:rPr>
            </a:br>
            <a:r>
              <a:rPr lang="en-GB" sz="1500" dirty="0">
                <a:solidFill>
                  <a:schemeClr val="bg1"/>
                </a:solidFill>
                <a:latin typeface="Avenir Next LT Pro" panose="020B0504020202020204" pitchFamily="34" charset="77"/>
              </a:rPr>
              <a:t>beautiful in the world, have a network of diverse </a:t>
            </a:r>
            <a:br>
              <a:rPr lang="en-GB" sz="1500" dirty="0">
                <a:solidFill>
                  <a:schemeClr val="bg1"/>
                </a:solidFill>
                <a:latin typeface="Avenir Next LT Pro" panose="020B0504020202020204" pitchFamily="34" charset="77"/>
              </a:rPr>
            </a:br>
            <a:r>
              <a:rPr lang="en-GB" sz="1500" dirty="0">
                <a:solidFill>
                  <a:schemeClr val="bg1"/>
                </a:solidFill>
                <a:latin typeface="Avenir Next LT Pro" panose="020B0504020202020204" pitchFamily="34" charset="77"/>
              </a:rPr>
              <a:t>and well-run wine routes, affording visitors a varied </a:t>
            </a:r>
            <a:br>
              <a:rPr lang="en-GB" sz="1500" dirty="0">
                <a:solidFill>
                  <a:schemeClr val="bg1"/>
                </a:solidFill>
                <a:latin typeface="Avenir Next LT Pro" panose="020B0504020202020204" pitchFamily="34" charset="77"/>
              </a:rPr>
            </a:br>
            <a:r>
              <a:rPr lang="en-GB" sz="1500" dirty="0">
                <a:solidFill>
                  <a:schemeClr val="bg1"/>
                </a:solidFill>
                <a:latin typeface="Avenir Next LT Pro" panose="020B0504020202020204" pitchFamily="34" charset="77"/>
              </a:rPr>
              <a:t>and unforgettable experience.</a:t>
            </a:r>
          </a:p>
        </p:txBody>
      </p:sp>
    </p:spTree>
    <p:extLst>
      <p:ext uri="{BB962C8B-B14F-4D97-AF65-F5344CB8AC3E}">
        <p14:creationId xmlns:p14="http://schemas.microsoft.com/office/powerpoint/2010/main" val="34163521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11418</TotalTime>
  <Words>551</Words>
  <Application>Microsoft Office PowerPoint</Application>
  <PresentationFormat>On-screen Show (4:3)</PresentationFormat>
  <Paragraphs>59</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private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WOSA</dc:creator>
  <cp:lastModifiedBy>Lindsaye</cp:lastModifiedBy>
  <cp:revision>338</cp:revision>
  <cp:lastPrinted>2016-05-23T10:12:21Z</cp:lastPrinted>
  <dcterms:created xsi:type="dcterms:W3CDTF">2013-06-26T13:00:34Z</dcterms:created>
  <dcterms:modified xsi:type="dcterms:W3CDTF">2026-07-27T07:06:03Z</dcterms:modified>
</cp:coreProperties>
</file>