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handoutMasterIdLst>
    <p:handoutMasterId r:id="rId28"/>
  </p:handoutMasterIdLst>
  <p:sldIdLst>
    <p:sldId id="256" r:id="rId2"/>
    <p:sldId id="374" r:id="rId3"/>
    <p:sldId id="375" r:id="rId4"/>
    <p:sldId id="376" r:id="rId5"/>
    <p:sldId id="377" r:id="rId6"/>
    <p:sldId id="378" r:id="rId7"/>
    <p:sldId id="379" r:id="rId8"/>
    <p:sldId id="381" r:id="rId9"/>
    <p:sldId id="382" r:id="rId10"/>
    <p:sldId id="393" r:id="rId11"/>
    <p:sldId id="388" r:id="rId12"/>
    <p:sldId id="385" r:id="rId13"/>
    <p:sldId id="386" r:id="rId14"/>
    <p:sldId id="387" r:id="rId15"/>
    <p:sldId id="389" r:id="rId16"/>
    <p:sldId id="390" r:id="rId17"/>
    <p:sldId id="391" r:id="rId18"/>
    <p:sldId id="395" r:id="rId19"/>
    <p:sldId id="397" r:id="rId20"/>
    <p:sldId id="396" r:id="rId21"/>
    <p:sldId id="399" r:id="rId22"/>
    <p:sldId id="400" r:id="rId23"/>
    <p:sldId id="401" r:id="rId24"/>
    <p:sldId id="392" r:id="rId25"/>
    <p:sldId id="363" r:id="rId26"/>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ndsaye" initials="L"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3719"/>
    <a:srgbClr val="7E112B"/>
    <a:srgbClr val="FFCB27"/>
    <a:srgbClr val="F58220"/>
    <a:srgbClr val="8F8944"/>
    <a:srgbClr val="4C80B0"/>
    <a:srgbClr val="78B16D"/>
    <a:srgbClr val="B20F23"/>
    <a:srgbClr val="009900"/>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8637FC-68CE-4EC1-9202-09ED15649CAB}" v="2" dt="2019-06-28T08:37:27.7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34" autoAdjust="0"/>
    <p:restoredTop sz="95020" autoAdjust="0"/>
  </p:normalViewPr>
  <p:slideViewPr>
    <p:cSldViewPr snapToGrid="0" snapToObjects="1">
      <p:cViewPr>
        <p:scale>
          <a:sx n="77" d="100"/>
          <a:sy n="77" d="100"/>
        </p:scale>
        <p:origin x="-1242" y="24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0CBC6BE3-D50D-403D-8967-FD6C4940A126}" type="datetimeFigureOut">
              <a:rPr lang="en-ZA" smtClean="0"/>
              <a:pPr/>
              <a:t>2026-07-27</a:t>
            </a:fld>
            <a:endParaRPr lang="en-ZA" dirty="0"/>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ZA" dirty="0"/>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D341AFD1-AD3B-498F-B42A-140D6ABE565B}" type="slidenum">
              <a:rPr lang="en-ZA" smtClean="0"/>
              <a:pPr/>
              <a:t>‹#›</a:t>
            </a:fld>
            <a:endParaRPr lang="en-ZA" dirty="0"/>
          </a:p>
        </p:txBody>
      </p:sp>
    </p:spTree>
    <p:extLst>
      <p:ext uri="{BB962C8B-B14F-4D97-AF65-F5344CB8AC3E}">
        <p14:creationId xmlns:p14="http://schemas.microsoft.com/office/powerpoint/2010/main" val="30470458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3466CBFB-CBC5-6D45-B81E-D5087457DA0C}" type="datetimeFigureOut">
              <a:rPr lang="en-US" smtClean="0"/>
              <a:pPr/>
              <a:t>7/27/2026</a:t>
            </a:fld>
            <a:endParaRPr lang="en-US"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52396F31-D46C-174D-9DA5-0F156D17816F}" type="slidenum">
              <a:rPr lang="en-US" smtClean="0"/>
              <a:pPr/>
              <a:t>‹#›</a:t>
            </a:fld>
            <a:endParaRPr lang="en-US" dirty="0"/>
          </a:p>
        </p:txBody>
      </p:sp>
    </p:spTree>
    <p:extLst>
      <p:ext uri="{BB962C8B-B14F-4D97-AF65-F5344CB8AC3E}">
        <p14:creationId xmlns:p14="http://schemas.microsoft.com/office/powerpoint/2010/main" val="260925401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Wines of South Africa</a:t>
            </a:r>
          </a:p>
          <a:p>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1</a:t>
            </a:fld>
            <a:endParaRPr lang="en-US" dirty="0"/>
          </a:p>
        </p:txBody>
      </p:sp>
    </p:spTree>
    <p:extLst>
      <p:ext uri="{BB962C8B-B14F-4D97-AF65-F5344CB8AC3E}">
        <p14:creationId xmlns:p14="http://schemas.microsoft.com/office/powerpoint/2010/main" val="937812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2396F31-D46C-174D-9DA5-0F156D17816F}" type="slidenum">
              <a:rPr lang="en-US" smtClean="0"/>
              <a:pPr/>
              <a:t>2</a:t>
            </a:fld>
            <a:endParaRPr lang="en-US" dirty="0"/>
          </a:p>
        </p:txBody>
      </p:sp>
    </p:spTree>
    <p:extLst>
      <p:ext uri="{BB962C8B-B14F-4D97-AF65-F5344CB8AC3E}">
        <p14:creationId xmlns:p14="http://schemas.microsoft.com/office/powerpoint/2010/main" val="3423825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561B54E-C073-F1A7-0274-7A5F63D5F5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4D8A31AD-4647-A889-345E-7A38AC94FE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1201AA06-0044-EC81-3452-60F2AD46045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4BBCB005-0EE3-2B05-9E31-106F6DF67B99}"/>
              </a:ext>
            </a:extLst>
          </p:cNvPr>
          <p:cNvSpPr>
            <a:spLocks noGrp="1"/>
          </p:cNvSpPr>
          <p:nvPr>
            <p:ph type="sldNum" sz="quarter" idx="5"/>
          </p:nvPr>
        </p:nvSpPr>
        <p:spPr/>
        <p:txBody>
          <a:bodyPr/>
          <a:lstStyle/>
          <a:p>
            <a:fld id="{52396F31-D46C-174D-9DA5-0F156D17816F}" type="slidenum">
              <a:rPr lang="en-US" smtClean="0"/>
              <a:pPr/>
              <a:t>3</a:t>
            </a:fld>
            <a:endParaRPr lang="en-US" dirty="0"/>
          </a:p>
        </p:txBody>
      </p:sp>
    </p:spTree>
    <p:extLst>
      <p:ext uri="{BB962C8B-B14F-4D97-AF65-F5344CB8AC3E}">
        <p14:creationId xmlns:p14="http://schemas.microsoft.com/office/powerpoint/2010/main" val="2003418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FDFAC38-B9DC-8FAE-25D3-B8CB9E9337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E53BEA96-606D-E6B0-81D3-7865ED8168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C450E185-BC8A-BD63-D879-E9332239E5E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946CB0B3-CCD5-B119-DB60-4E75C199F6B1}"/>
              </a:ext>
            </a:extLst>
          </p:cNvPr>
          <p:cNvSpPr>
            <a:spLocks noGrp="1"/>
          </p:cNvSpPr>
          <p:nvPr>
            <p:ph type="sldNum" sz="quarter" idx="5"/>
          </p:nvPr>
        </p:nvSpPr>
        <p:spPr/>
        <p:txBody>
          <a:bodyPr/>
          <a:lstStyle/>
          <a:p>
            <a:fld id="{52396F31-D46C-174D-9DA5-0F156D17816F}" type="slidenum">
              <a:rPr lang="en-US" smtClean="0"/>
              <a:pPr/>
              <a:t>4</a:t>
            </a:fld>
            <a:endParaRPr lang="en-US" dirty="0"/>
          </a:p>
        </p:txBody>
      </p:sp>
    </p:spTree>
    <p:extLst>
      <p:ext uri="{BB962C8B-B14F-4D97-AF65-F5344CB8AC3E}">
        <p14:creationId xmlns:p14="http://schemas.microsoft.com/office/powerpoint/2010/main" val="2863009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E710AB9-C910-5F5B-B483-4E12A191AF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E5118E1B-1CE0-4AEB-17AB-D897348EFC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FB89E70F-C012-8A6E-D334-43C237357A2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8A73AE85-CB88-0562-3A72-6BE0E422A848}"/>
              </a:ext>
            </a:extLst>
          </p:cNvPr>
          <p:cNvSpPr>
            <a:spLocks noGrp="1"/>
          </p:cNvSpPr>
          <p:nvPr>
            <p:ph type="sldNum" sz="quarter" idx="5"/>
          </p:nvPr>
        </p:nvSpPr>
        <p:spPr/>
        <p:txBody>
          <a:bodyPr/>
          <a:lstStyle/>
          <a:p>
            <a:fld id="{52396F31-D46C-174D-9DA5-0F156D17816F}" type="slidenum">
              <a:rPr lang="en-US" smtClean="0"/>
              <a:pPr/>
              <a:t>5</a:t>
            </a:fld>
            <a:endParaRPr lang="en-US" dirty="0"/>
          </a:p>
        </p:txBody>
      </p:sp>
    </p:spTree>
    <p:extLst>
      <p:ext uri="{BB962C8B-B14F-4D97-AF65-F5344CB8AC3E}">
        <p14:creationId xmlns:p14="http://schemas.microsoft.com/office/powerpoint/2010/main" val="1658377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174C2EF-72AC-A5C8-486A-F7C3FDED25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FED1491B-C32C-835A-A265-00EDFC53D5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68EE72EB-97E0-334C-827C-4DFAEB598C8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9F3CC0F3-4C99-54C6-61F8-2AB1ADCB778D}"/>
              </a:ext>
            </a:extLst>
          </p:cNvPr>
          <p:cNvSpPr>
            <a:spLocks noGrp="1"/>
          </p:cNvSpPr>
          <p:nvPr>
            <p:ph type="sldNum" sz="quarter" idx="5"/>
          </p:nvPr>
        </p:nvSpPr>
        <p:spPr/>
        <p:txBody>
          <a:bodyPr/>
          <a:lstStyle/>
          <a:p>
            <a:fld id="{52396F31-D46C-174D-9DA5-0F156D17816F}" type="slidenum">
              <a:rPr lang="en-US" smtClean="0"/>
              <a:pPr/>
              <a:t>6</a:t>
            </a:fld>
            <a:endParaRPr lang="en-US" dirty="0"/>
          </a:p>
        </p:txBody>
      </p:sp>
    </p:spTree>
    <p:extLst>
      <p:ext uri="{BB962C8B-B14F-4D97-AF65-F5344CB8AC3E}">
        <p14:creationId xmlns:p14="http://schemas.microsoft.com/office/powerpoint/2010/main" val="9504680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EC3C729-E5FF-9140-A56C-D774082699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80806258-C0DD-EACA-6D72-83FE368476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BF3B7A4D-0FE5-220D-155A-DAFC37F4162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AC0D781F-2B3A-E98D-9BFC-16CA1EE59B38}"/>
              </a:ext>
            </a:extLst>
          </p:cNvPr>
          <p:cNvSpPr>
            <a:spLocks noGrp="1"/>
          </p:cNvSpPr>
          <p:nvPr>
            <p:ph type="sldNum" sz="quarter" idx="5"/>
          </p:nvPr>
        </p:nvSpPr>
        <p:spPr/>
        <p:txBody>
          <a:bodyPr/>
          <a:lstStyle/>
          <a:p>
            <a:fld id="{52396F31-D46C-174D-9DA5-0F156D17816F}" type="slidenum">
              <a:rPr lang="en-US" smtClean="0"/>
              <a:pPr/>
              <a:t>7</a:t>
            </a:fld>
            <a:endParaRPr lang="en-US" dirty="0"/>
          </a:p>
        </p:txBody>
      </p:sp>
    </p:spTree>
    <p:extLst>
      <p:ext uri="{BB962C8B-B14F-4D97-AF65-F5344CB8AC3E}">
        <p14:creationId xmlns:p14="http://schemas.microsoft.com/office/powerpoint/2010/main" val="13917105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0EFCA2B-FFBC-6181-3AB8-E6480E9DFD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59B7B0D7-79F6-969B-70E9-0F55FD5960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320CB05C-48DD-AAB8-4A1D-155D6A2FD33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AB3E6685-CF32-7DD3-FD2A-E406EE273F56}"/>
              </a:ext>
            </a:extLst>
          </p:cNvPr>
          <p:cNvSpPr>
            <a:spLocks noGrp="1"/>
          </p:cNvSpPr>
          <p:nvPr>
            <p:ph type="sldNum" sz="quarter" idx="5"/>
          </p:nvPr>
        </p:nvSpPr>
        <p:spPr/>
        <p:txBody>
          <a:bodyPr/>
          <a:lstStyle/>
          <a:p>
            <a:fld id="{52396F31-D46C-174D-9DA5-0F156D17816F}" type="slidenum">
              <a:rPr lang="en-US" smtClean="0"/>
              <a:pPr/>
              <a:t>8</a:t>
            </a:fld>
            <a:endParaRPr lang="en-US" dirty="0"/>
          </a:p>
        </p:txBody>
      </p:sp>
    </p:spTree>
    <p:extLst>
      <p:ext uri="{BB962C8B-B14F-4D97-AF65-F5344CB8AC3E}">
        <p14:creationId xmlns:p14="http://schemas.microsoft.com/office/powerpoint/2010/main" val="14583714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1ACB309-22D9-22FA-4243-C69C597F70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371C7684-10FD-7103-AE82-73CC1A2061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A866EE93-B5A1-87D2-3F1C-4C12998627E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CCF062CD-143F-1A2B-A7F7-609B56602FA6}"/>
              </a:ext>
            </a:extLst>
          </p:cNvPr>
          <p:cNvSpPr>
            <a:spLocks noGrp="1"/>
          </p:cNvSpPr>
          <p:nvPr>
            <p:ph type="sldNum" sz="quarter" idx="5"/>
          </p:nvPr>
        </p:nvSpPr>
        <p:spPr/>
        <p:txBody>
          <a:bodyPr/>
          <a:lstStyle/>
          <a:p>
            <a:fld id="{52396F31-D46C-174D-9DA5-0F156D17816F}" type="slidenum">
              <a:rPr lang="en-US" smtClean="0"/>
              <a:pPr/>
              <a:t>9</a:t>
            </a:fld>
            <a:endParaRPr lang="en-US" dirty="0"/>
          </a:p>
        </p:txBody>
      </p:sp>
    </p:spTree>
    <p:extLst>
      <p:ext uri="{BB962C8B-B14F-4D97-AF65-F5344CB8AC3E}">
        <p14:creationId xmlns:p14="http://schemas.microsoft.com/office/powerpoint/2010/main" val="42699959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CF0A442-BACB-936F-B471-A5AD396486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5FF45AE4-3D57-1F0B-F706-D13FD3060B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ADE8715D-25B4-0748-01A6-7222E7951BF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C8391557-F29B-BC79-E818-219323B714B1}"/>
              </a:ext>
            </a:extLst>
          </p:cNvPr>
          <p:cNvSpPr>
            <a:spLocks noGrp="1"/>
          </p:cNvSpPr>
          <p:nvPr>
            <p:ph type="sldNum" sz="quarter" idx="5"/>
          </p:nvPr>
        </p:nvSpPr>
        <p:spPr/>
        <p:txBody>
          <a:bodyPr/>
          <a:lstStyle/>
          <a:p>
            <a:fld id="{52396F31-D46C-174D-9DA5-0F156D17816F}" type="slidenum">
              <a:rPr lang="en-US" smtClean="0"/>
              <a:pPr/>
              <a:t>10</a:t>
            </a:fld>
            <a:endParaRPr lang="en-US" dirty="0"/>
          </a:p>
        </p:txBody>
      </p:sp>
    </p:spTree>
    <p:extLst>
      <p:ext uri="{BB962C8B-B14F-4D97-AF65-F5344CB8AC3E}">
        <p14:creationId xmlns:p14="http://schemas.microsoft.com/office/powerpoint/2010/main" val="41818273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7E33F9E-3DD8-C716-9519-98FF6FB4CA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1E01ACB0-28D3-EE4E-F57F-AF8DCC2915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55AD5AFD-F620-637F-FCFA-CB4CE08A3D08}"/>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xmlns="" id="{36D6E67D-24B1-0D31-76AD-EE80A6947D50}"/>
              </a:ext>
            </a:extLst>
          </p:cNvPr>
          <p:cNvSpPr>
            <a:spLocks noGrp="1"/>
          </p:cNvSpPr>
          <p:nvPr>
            <p:ph type="sldNum" sz="quarter" idx="5"/>
          </p:nvPr>
        </p:nvSpPr>
        <p:spPr/>
        <p:txBody>
          <a:bodyPr/>
          <a:lstStyle/>
          <a:p>
            <a:fld id="{52396F31-D46C-174D-9DA5-0F156D17816F}" type="slidenum">
              <a:rPr lang="en-US" smtClean="0"/>
              <a:pPr/>
              <a:t>11</a:t>
            </a:fld>
            <a:endParaRPr lang="en-US" dirty="0"/>
          </a:p>
        </p:txBody>
      </p:sp>
    </p:spTree>
    <p:extLst>
      <p:ext uri="{BB962C8B-B14F-4D97-AF65-F5344CB8AC3E}">
        <p14:creationId xmlns:p14="http://schemas.microsoft.com/office/powerpoint/2010/main" val="24323144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04E76FC-B092-9DC5-6585-5E907ED780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B09CD04-C30B-95D9-9F21-FBF75B703D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074B5086-D784-9470-28FF-C7FC864F7A0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0661B128-56F7-A8BC-E9F4-4B8DF0C12E05}"/>
              </a:ext>
            </a:extLst>
          </p:cNvPr>
          <p:cNvSpPr>
            <a:spLocks noGrp="1"/>
          </p:cNvSpPr>
          <p:nvPr>
            <p:ph type="sldNum" sz="quarter" idx="5"/>
          </p:nvPr>
        </p:nvSpPr>
        <p:spPr/>
        <p:txBody>
          <a:bodyPr/>
          <a:lstStyle/>
          <a:p>
            <a:fld id="{52396F31-D46C-174D-9DA5-0F156D17816F}" type="slidenum">
              <a:rPr lang="en-US" smtClean="0"/>
              <a:pPr/>
              <a:t>12</a:t>
            </a:fld>
            <a:endParaRPr lang="en-US" dirty="0"/>
          </a:p>
        </p:txBody>
      </p:sp>
    </p:spTree>
    <p:extLst>
      <p:ext uri="{BB962C8B-B14F-4D97-AF65-F5344CB8AC3E}">
        <p14:creationId xmlns:p14="http://schemas.microsoft.com/office/powerpoint/2010/main" val="33207616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D499C67-C03E-627F-70CC-C7126C0970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6480A6DB-F1D4-B180-AB56-841A1D52F3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3969C1D5-4889-F775-596A-25314AC27E0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3590FD3C-53B5-6BC9-6B2C-B16BFD0E868E}"/>
              </a:ext>
            </a:extLst>
          </p:cNvPr>
          <p:cNvSpPr>
            <a:spLocks noGrp="1"/>
          </p:cNvSpPr>
          <p:nvPr>
            <p:ph type="sldNum" sz="quarter" idx="5"/>
          </p:nvPr>
        </p:nvSpPr>
        <p:spPr/>
        <p:txBody>
          <a:bodyPr/>
          <a:lstStyle/>
          <a:p>
            <a:fld id="{52396F31-D46C-174D-9DA5-0F156D17816F}" type="slidenum">
              <a:rPr lang="en-US" smtClean="0"/>
              <a:pPr/>
              <a:t>13</a:t>
            </a:fld>
            <a:endParaRPr lang="en-US" dirty="0"/>
          </a:p>
        </p:txBody>
      </p:sp>
    </p:spTree>
    <p:extLst>
      <p:ext uri="{BB962C8B-B14F-4D97-AF65-F5344CB8AC3E}">
        <p14:creationId xmlns:p14="http://schemas.microsoft.com/office/powerpoint/2010/main" val="3876233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867B6AF-BC55-666F-1F2C-3EE3F5FE9E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2720499-9B0F-4316-FBB4-0A5AEE5075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9B6BABEA-CF60-F2C5-CB74-496D5E74455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36878A10-B093-6BF8-782C-735AA442BC80}"/>
              </a:ext>
            </a:extLst>
          </p:cNvPr>
          <p:cNvSpPr>
            <a:spLocks noGrp="1"/>
          </p:cNvSpPr>
          <p:nvPr>
            <p:ph type="sldNum" sz="quarter" idx="5"/>
          </p:nvPr>
        </p:nvSpPr>
        <p:spPr/>
        <p:txBody>
          <a:bodyPr/>
          <a:lstStyle/>
          <a:p>
            <a:fld id="{52396F31-D46C-174D-9DA5-0F156D17816F}" type="slidenum">
              <a:rPr lang="en-US" smtClean="0"/>
              <a:pPr/>
              <a:t>14</a:t>
            </a:fld>
            <a:endParaRPr lang="en-US" dirty="0"/>
          </a:p>
        </p:txBody>
      </p:sp>
    </p:spTree>
    <p:extLst>
      <p:ext uri="{BB962C8B-B14F-4D97-AF65-F5344CB8AC3E}">
        <p14:creationId xmlns:p14="http://schemas.microsoft.com/office/powerpoint/2010/main" val="3153003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B5354E9-FC94-5276-1C08-A0CADF845F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7D6B5889-1ACF-333C-113F-B04E863933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EE3C9A80-445C-CF04-C0DD-D86C4E62E07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A3A3EC34-031E-1FDE-58B4-68D7EC03CD18}"/>
              </a:ext>
            </a:extLst>
          </p:cNvPr>
          <p:cNvSpPr>
            <a:spLocks noGrp="1"/>
          </p:cNvSpPr>
          <p:nvPr>
            <p:ph type="sldNum" sz="quarter" idx="5"/>
          </p:nvPr>
        </p:nvSpPr>
        <p:spPr/>
        <p:txBody>
          <a:bodyPr/>
          <a:lstStyle/>
          <a:p>
            <a:fld id="{52396F31-D46C-174D-9DA5-0F156D17816F}" type="slidenum">
              <a:rPr lang="en-US" smtClean="0"/>
              <a:pPr/>
              <a:t>15</a:t>
            </a:fld>
            <a:endParaRPr lang="en-US" dirty="0"/>
          </a:p>
        </p:txBody>
      </p:sp>
    </p:spTree>
    <p:extLst>
      <p:ext uri="{BB962C8B-B14F-4D97-AF65-F5344CB8AC3E}">
        <p14:creationId xmlns:p14="http://schemas.microsoft.com/office/powerpoint/2010/main" val="24372204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1E9144E-7466-73C0-2D5E-0F8F839C95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A710C453-74EB-EFEF-4C39-8CFC33A3B8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E7F75765-CC80-2A09-A76B-C1DC45BD6DD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6C6937ED-C728-ABF3-E06D-A1DBCB7AB23F}"/>
              </a:ext>
            </a:extLst>
          </p:cNvPr>
          <p:cNvSpPr>
            <a:spLocks noGrp="1"/>
          </p:cNvSpPr>
          <p:nvPr>
            <p:ph type="sldNum" sz="quarter" idx="5"/>
          </p:nvPr>
        </p:nvSpPr>
        <p:spPr/>
        <p:txBody>
          <a:bodyPr/>
          <a:lstStyle/>
          <a:p>
            <a:fld id="{52396F31-D46C-174D-9DA5-0F156D17816F}" type="slidenum">
              <a:rPr lang="en-US" smtClean="0"/>
              <a:pPr/>
              <a:t>16</a:t>
            </a:fld>
            <a:endParaRPr lang="en-US" dirty="0"/>
          </a:p>
        </p:txBody>
      </p:sp>
    </p:spTree>
    <p:extLst>
      <p:ext uri="{BB962C8B-B14F-4D97-AF65-F5344CB8AC3E}">
        <p14:creationId xmlns:p14="http://schemas.microsoft.com/office/powerpoint/2010/main" val="32409071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FB91C58-B712-C615-A080-902293E79D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436FED2F-22D6-6745-2D2F-7A995E160E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00622109-CBB4-E063-4473-8B039C68CD2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416B2681-A51D-DBE3-8742-937422D9BFFF}"/>
              </a:ext>
            </a:extLst>
          </p:cNvPr>
          <p:cNvSpPr>
            <a:spLocks noGrp="1"/>
          </p:cNvSpPr>
          <p:nvPr>
            <p:ph type="sldNum" sz="quarter" idx="5"/>
          </p:nvPr>
        </p:nvSpPr>
        <p:spPr/>
        <p:txBody>
          <a:bodyPr/>
          <a:lstStyle/>
          <a:p>
            <a:fld id="{52396F31-D46C-174D-9DA5-0F156D17816F}" type="slidenum">
              <a:rPr lang="en-US" smtClean="0"/>
              <a:pPr/>
              <a:t>17</a:t>
            </a:fld>
            <a:endParaRPr lang="en-US" dirty="0"/>
          </a:p>
        </p:txBody>
      </p:sp>
    </p:spTree>
    <p:extLst>
      <p:ext uri="{BB962C8B-B14F-4D97-AF65-F5344CB8AC3E}">
        <p14:creationId xmlns:p14="http://schemas.microsoft.com/office/powerpoint/2010/main" val="8412169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D25C9D7-8BA3-D289-C98D-4EC2130F15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23A9550A-DB62-98EE-51D0-8F00667A2E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71965FD5-8260-AC70-CDB6-34DFAB97889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3E348FE3-BCE8-4616-C125-00701A8BCB81}"/>
              </a:ext>
            </a:extLst>
          </p:cNvPr>
          <p:cNvSpPr>
            <a:spLocks noGrp="1"/>
          </p:cNvSpPr>
          <p:nvPr>
            <p:ph type="sldNum" sz="quarter" idx="5"/>
          </p:nvPr>
        </p:nvSpPr>
        <p:spPr/>
        <p:txBody>
          <a:bodyPr/>
          <a:lstStyle/>
          <a:p>
            <a:fld id="{52396F31-D46C-174D-9DA5-0F156D17816F}" type="slidenum">
              <a:rPr lang="en-US" smtClean="0"/>
              <a:pPr/>
              <a:t>18</a:t>
            </a:fld>
            <a:endParaRPr lang="en-US" dirty="0"/>
          </a:p>
        </p:txBody>
      </p:sp>
    </p:spTree>
    <p:extLst>
      <p:ext uri="{BB962C8B-B14F-4D97-AF65-F5344CB8AC3E}">
        <p14:creationId xmlns:p14="http://schemas.microsoft.com/office/powerpoint/2010/main" val="38719424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EBB8829-607E-F0D6-BA01-0ABAD75BE4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4C158B2F-F7FA-A379-99C6-88FC070B86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1C5513C0-AB85-0D2A-4EDF-FD987414A97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86B1D3C0-6211-D0DF-FD21-A3BF391852A6}"/>
              </a:ext>
            </a:extLst>
          </p:cNvPr>
          <p:cNvSpPr>
            <a:spLocks noGrp="1"/>
          </p:cNvSpPr>
          <p:nvPr>
            <p:ph type="sldNum" sz="quarter" idx="5"/>
          </p:nvPr>
        </p:nvSpPr>
        <p:spPr/>
        <p:txBody>
          <a:bodyPr/>
          <a:lstStyle/>
          <a:p>
            <a:fld id="{52396F31-D46C-174D-9DA5-0F156D17816F}" type="slidenum">
              <a:rPr lang="en-US" smtClean="0"/>
              <a:pPr/>
              <a:t>19</a:t>
            </a:fld>
            <a:endParaRPr lang="en-US" dirty="0"/>
          </a:p>
        </p:txBody>
      </p:sp>
    </p:spTree>
    <p:extLst>
      <p:ext uri="{BB962C8B-B14F-4D97-AF65-F5344CB8AC3E}">
        <p14:creationId xmlns:p14="http://schemas.microsoft.com/office/powerpoint/2010/main" val="20090930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9C90B5F-F168-4C48-B48E-0458BC67A8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52E0E44D-C496-4A5C-36DA-691C7CE934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AAB4DBCF-20D7-1D2A-9E7B-EFD939D0AE5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3CCB3201-B0D0-984B-34E7-98117AF56C00}"/>
              </a:ext>
            </a:extLst>
          </p:cNvPr>
          <p:cNvSpPr>
            <a:spLocks noGrp="1"/>
          </p:cNvSpPr>
          <p:nvPr>
            <p:ph type="sldNum" sz="quarter" idx="5"/>
          </p:nvPr>
        </p:nvSpPr>
        <p:spPr/>
        <p:txBody>
          <a:bodyPr/>
          <a:lstStyle/>
          <a:p>
            <a:fld id="{52396F31-D46C-174D-9DA5-0F156D17816F}" type="slidenum">
              <a:rPr lang="en-US" smtClean="0"/>
              <a:pPr/>
              <a:t>20</a:t>
            </a:fld>
            <a:endParaRPr lang="en-US" dirty="0"/>
          </a:p>
        </p:txBody>
      </p:sp>
    </p:spTree>
    <p:extLst>
      <p:ext uri="{BB962C8B-B14F-4D97-AF65-F5344CB8AC3E}">
        <p14:creationId xmlns:p14="http://schemas.microsoft.com/office/powerpoint/2010/main" val="22692765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7D2672B-F547-B169-5A38-E07D8A46A6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F106EF00-3D78-EED9-6659-C15BA4B890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F9B90A6B-C452-8A9B-4826-3DCBDC71E2B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2B195C4F-939B-A900-BF4D-3676299A8804}"/>
              </a:ext>
            </a:extLst>
          </p:cNvPr>
          <p:cNvSpPr>
            <a:spLocks noGrp="1"/>
          </p:cNvSpPr>
          <p:nvPr>
            <p:ph type="sldNum" sz="quarter" idx="5"/>
          </p:nvPr>
        </p:nvSpPr>
        <p:spPr/>
        <p:txBody>
          <a:bodyPr/>
          <a:lstStyle/>
          <a:p>
            <a:fld id="{52396F31-D46C-174D-9DA5-0F156D17816F}" type="slidenum">
              <a:rPr lang="en-US" smtClean="0"/>
              <a:pPr/>
              <a:t>21</a:t>
            </a:fld>
            <a:endParaRPr lang="en-US" dirty="0"/>
          </a:p>
        </p:txBody>
      </p:sp>
    </p:spTree>
    <p:extLst>
      <p:ext uri="{BB962C8B-B14F-4D97-AF65-F5344CB8AC3E}">
        <p14:creationId xmlns:p14="http://schemas.microsoft.com/office/powerpoint/2010/main" val="29396904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2F5E016-8487-E3D9-ED39-E4EDD2AB98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F9350404-DDD0-24A3-3B79-ABC5C849C0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B2A84989-699B-EA95-954A-F03C6CD0739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AA6966B5-3E4A-63C0-B8DC-F5343A237C8F}"/>
              </a:ext>
            </a:extLst>
          </p:cNvPr>
          <p:cNvSpPr>
            <a:spLocks noGrp="1"/>
          </p:cNvSpPr>
          <p:nvPr>
            <p:ph type="sldNum" sz="quarter" idx="5"/>
          </p:nvPr>
        </p:nvSpPr>
        <p:spPr/>
        <p:txBody>
          <a:bodyPr/>
          <a:lstStyle/>
          <a:p>
            <a:fld id="{52396F31-D46C-174D-9DA5-0F156D17816F}" type="slidenum">
              <a:rPr lang="en-US" smtClean="0"/>
              <a:pPr/>
              <a:t>22</a:t>
            </a:fld>
            <a:endParaRPr lang="en-US" dirty="0"/>
          </a:p>
        </p:txBody>
      </p:sp>
    </p:spTree>
    <p:extLst>
      <p:ext uri="{BB962C8B-B14F-4D97-AF65-F5344CB8AC3E}">
        <p14:creationId xmlns:p14="http://schemas.microsoft.com/office/powerpoint/2010/main" val="13036118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4034A3B-4B68-DC33-3534-9E6AEEA69D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57A84942-D1FB-A7AE-A485-8978DD3172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6682B9C2-F0EF-E1C7-E7F3-B8274C20115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A63B1087-268C-58AD-E142-CF3415BFD2C6}"/>
              </a:ext>
            </a:extLst>
          </p:cNvPr>
          <p:cNvSpPr>
            <a:spLocks noGrp="1"/>
          </p:cNvSpPr>
          <p:nvPr>
            <p:ph type="sldNum" sz="quarter" idx="5"/>
          </p:nvPr>
        </p:nvSpPr>
        <p:spPr/>
        <p:txBody>
          <a:bodyPr/>
          <a:lstStyle/>
          <a:p>
            <a:fld id="{52396F31-D46C-174D-9DA5-0F156D17816F}" type="slidenum">
              <a:rPr lang="en-US" smtClean="0"/>
              <a:pPr/>
              <a:t>23</a:t>
            </a:fld>
            <a:endParaRPr lang="en-US" dirty="0"/>
          </a:p>
        </p:txBody>
      </p:sp>
    </p:spTree>
    <p:extLst>
      <p:ext uri="{BB962C8B-B14F-4D97-AF65-F5344CB8AC3E}">
        <p14:creationId xmlns:p14="http://schemas.microsoft.com/office/powerpoint/2010/main" val="29952614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0EAFA7B-D299-03EF-210B-671217C214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CDD737D1-86E6-932A-9E0D-D4533C4103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4B214867-2037-9564-D8EB-283E00F1078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C98AB74B-EBC0-575B-782F-139137DEF681}"/>
              </a:ext>
            </a:extLst>
          </p:cNvPr>
          <p:cNvSpPr>
            <a:spLocks noGrp="1"/>
          </p:cNvSpPr>
          <p:nvPr>
            <p:ph type="sldNum" sz="quarter" idx="5"/>
          </p:nvPr>
        </p:nvSpPr>
        <p:spPr/>
        <p:txBody>
          <a:bodyPr/>
          <a:lstStyle/>
          <a:p>
            <a:fld id="{52396F31-D46C-174D-9DA5-0F156D17816F}" type="slidenum">
              <a:rPr lang="en-US" smtClean="0"/>
              <a:pPr/>
              <a:t>24</a:t>
            </a:fld>
            <a:endParaRPr lang="en-US" dirty="0"/>
          </a:p>
        </p:txBody>
      </p:sp>
    </p:spTree>
    <p:extLst>
      <p:ext uri="{BB962C8B-B14F-4D97-AF65-F5344CB8AC3E}">
        <p14:creationId xmlns:p14="http://schemas.microsoft.com/office/powerpoint/2010/main" val="24172817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end</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25</a:t>
            </a:fld>
            <a:endParaRPr lang="en-US" dirty="0"/>
          </a:p>
        </p:txBody>
      </p:sp>
    </p:spTree>
    <p:extLst>
      <p:ext uri="{BB962C8B-B14F-4D97-AF65-F5344CB8AC3E}">
        <p14:creationId xmlns:p14="http://schemas.microsoft.com/office/powerpoint/2010/main" val="9823223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Big Writin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00113" y="5897180"/>
            <a:ext cx="5308664"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FFCB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9" name="Picture 18">
            <a:extLst>
              <a:ext uri="{FF2B5EF4-FFF2-40B4-BE49-F238E27FC236}">
                <a16:creationId xmlns:a16="http://schemas.microsoft.com/office/drawing/2014/main" xmlns="" id="{A0C74F3A-B0B5-064C-32F0-99601517D7AC}"/>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cxnSp>
        <p:nvCxnSpPr>
          <p:cNvPr id="8" name="Straight Connector 7">
            <a:extLst>
              <a:ext uri="{FF2B5EF4-FFF2-40B4-BE49-F238E27FC236}">
                <a16:creationId xmlns:a16="http://schemas.microsoft.com/office/drawing/2014/main" xmlns="" id="{316E809E-34AC-EE10-790D-426D0E445B55}"/>
              </a:ext>
            </a:extLst>
          </p:cNvPr>
          <p:cNvCxnSpPr>
            <a:cxnSpLocks/>
          </p:cNvCxnSpPr>
          <p:nvPr userDrawn="1"/>
        </p:nvCxnSpPr>
        <p:spPr>
          <a:xfrm>
            <a:off x="7615832" y="6147813"/>
            <a:ext cx="1178" cy="710187"/>
          </a:xfrm>
          <a:prstGeom prst="line">
            <a:avLst/>
          </a:prstGeom>
          <a:ln w="6350">
            <a:solidFill>
              <a:srgbClr val="5C3719"/>
            </a:solidFill>
          </a:ln>
          <a:effectLst/>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xmlns="" id="{F61D588B-0C3D-B9CC-15AD-D76DD5255636}"/>
              </a:ext>
            </a:extLst>
          </p:cNvPr>
          <p:cNvSpPr txBox="1"/>
          <p:nvPr userDrawn="1"/>
        </p:nvSpPr>
        <p:spPr>
          <a:xfrm>
            <a:off x="5730241" y="6257419"/>
            <a:ext cx="1721484" cy="288147"/>
          </a:xfrm>
          <a:prstGeom prst="rect">
            <a:avLst/>
          </a:prstGeom>
          <a:noFill/>
        </p:spPr>
        <p:txBody>
          <a:bodyPr wrap="square" lIns="0" tIns="0" rIns="0" bIns="72000"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400" b="1" i="0" dirty="0">
                <a:solidFill>
                  <a:srgbClr val="FFCB27"/>
                </a:solidFill>
                <a:latin typeface="Avenir Next LT Pro" panose="020B0504020202020204" pitchFamily="34" charset="77"/>
                <a:cs typeface="Myriad Pro"/>
              </a:rPr>
              <a:t>Wellington</a:t>
            </a:r>
          </a:p>
        </p:txBody>
      </p:sp>
      <p:sp>
        <p:nvSpPr>
          <p:cNvPr id="4" name="TextBox 3">
            <a:extLst>
              <a:ext uri="{FF2B5EF4-FFF2-40B4-BE49-F238E27FC236}">
                <a16:creationId xmlns:a16="http://schemas.microsoft.com/office/drawing/2014/main" xmlns="" id="{B08A691F-C211-3BCC-2D82-47B758EB8D8F}"/>
              </a:ext>
            </a:extLst>
          </p:cNvPr>
          <p:cNvSpPr txBox="1"/>
          <p:nvPr userDrawn="1"/>
        </p:nvSpPr>
        <p:spPr>
          <a:xfrm>
            <a:off x="6922702" y="6525261"/>
            <a:ext cx="532198" cy="138499"/>
          </a:xfrm>
          <a:prstGeom prst="rect">
            <a:avLst/>
          </a:prstGeom>
          <a:noFill/>
        </p:spPr>
        <p:txBody>
          <a:bodyPr wrap="none" lIns="0" tIns="0" rIns="0" bIns="0" rtlCol="0">
            <a:spAutoFit/>
          </a:bodyPr>
          <a:lstStyle/>
          <a:p>
            <a:pPr algn="r"/>
            <a:r>
              <a:rPr lang="en-US" sz="900" b="0" i="0" dirty="0">
                <a:solidFill>
                  <a:srgbClr val="5C3719"/>
                </a:solidFill>
                <a:latin typeface="Avenir Next LT Pro" panose="020B0504020202020204" pitchFamily="34" charset="77"/>
                <a:cs typeface="Myriad Pro"/>
              </a:rPr>
              <a:t>COASTAL</a:t>
            </a:r>
          </a:p>
        </p:txBody>
      </p:sp>
    </p:spTree>
    <p:extLst>
      <p:ext uri="{BB962C8B-B14F-4D97-AF65-F5344CB8AC3E}">
        <p14:creationId xmlns:p14="http://schemas.microsoft.com/office/powerpoint/2010/main" val="665668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Small writin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00113" y="5949950"/>
            <a:ext cx="4574095" cy="908050"/>
          </a:xfrm>
        </p:spPr>
        <p:txBody>
          <a:bodyPr lIns="0" tIns="0" rIns="0" bIns="0">
            <a:normAutofit/>
          </a:bodyPr>
          <a:lstStyle>
            <a:lvl1pPr marL="0" indent="0" algn="l">
              <a:buNone/>
              <a:defRPr sz="1500" b="0" i="0">
                <a:solidFill>
                  <a:srgbClr val="5C3719"/>
                </a:solidFill>
                <a:latin typeface="Avenir Next LT Pro"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FFCB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9" name="Picture 18">
            <a:extLst>
              <a:ext uri="{FF2B5EF4-FFF2-40B4-BE49-F238E27FC236}">
                <a16:creationId xmlns:a16="http://schemas.microsoft.com/office/drawing/2014/main" xmlns="" id="{A0C74F3A-B0B5-064C-32F0-99601517D7AC}"/>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cxnSp>
        <p:nvCxnSpPr>
          <p:cNvPr id="8" name="Straight Connector 7">
            <a:extLst>
              <a:ext uri="{FF2B5EF4-FFF2-40B4-BE49-F238E27FC236}">
                <a16:creationId xmlns:a16="http://schemas.microsoft.com/office/drawing/2014/main" xmlns="" id="{316E809E-34AC-EE10-790D-426D0E445B55}"/>
              </a:ext>
            </a:extLst>
          </p:cNvPr>
          <p:cNvCxnSpPr>
            <a:cxnSpLocks/>
          </p:cNvCxnSpPr>
          <p:nvPr userDrawn="1"/>
        </p:nvCxnSpPr>
        <p:spPr>
          <a:xfrm>
            <a:off x="7615832" y="6147813"/>
            <a:ext cx="1178" cy="710187"/>
          </a:xfrm>
          <a:prstGeom prst="line">
            <a:avLst/>
          </a:prstGeom>
          <a:ln w="6350">
            <a:solidFill>
              <a:srgbClr val="5C3719"/>
            </a:solidFill>
          </a:ln>
          <a:effectLst/>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xmlns="" id="{D1B09B1A-D25E-7EB7-1A9B-96A380EBE400}"/>
              </a:ext>
            </a:extLst>
          </p:cNvPr>
          <p:cNvSpPr txBox="1"/>
          <p:nvPr userDrawn="1"/>
        </p:nvSpPr>
        <p:spPr>
          <a:xfrm>
            <a:off x="5730241" y="6257419"/>
            <a:ext cx="1721484" cy="288147"/>
          </a:xfrm>
          <a:prstGeom prst="rect">
            <a:avLst/>
          </a:prstGeom>
          <a:noFill/>
        </p:spPr>
        <p:txBody>
          <a:bodyPr wrap="square" lIns="0" tIns="0" rIns="0" bIns="72000"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400" b="1" i="0" dirty="0">
                <a:solidFill>
                  <a:srgbClr val="FFCB27"/>
                </a:solidFill>
                <a:latin typeface="Avenir Next LT Pro" panose="020B0504020202020204" pitchFamily="34" charset="77"/>
                <a:cs typeface="Myriad Pro"/>
              </a:rPr>
              <a:t>Wellington</a:t>
            </a:r>
          </a:p>
        </p:txBody>
      </p:sp>
      <p:sp>
        <p:nvSpPr>
          <p:cNvPr id="4" name="TextBox 3">
            <a:extLst>
              <a:ext uri="{FF2B5EF4-FFF2-40B4-BE49-F238E27FC236}">
                <a16:creationId xmlns:a16="http://schemas.microsoft.com/office/drawing/2014/main" xmlns="" id="{4E628B5E-19E4-1310-1F5A-2D11FAE71559}"/>
              </a:ext>
            </a:extLst>
          </p:cNvPr>
          <p:cNvSpPr txBox="1"/>
          <p:nvPr userDrawn="1"/>
        </p:nvSpPr>
        <p:spPr>
          <a:xfrm>
            <a:off x="6922702" y="6525261"/>
            <a:ext cx="532198" cy="138499"/>
          </a:xfrm>
          <a:prstGeom prst="rect">
            <a:avLst/>
          </a:prstGeom>
          <a:noFill/>
        </p:spPr>
        <p:txBody>
          <a:bodyPr wrap="none" lIns="0" tIns="0" rIns="0" bIns="0" rtlCol="0">
            <a:spAutoFit/>
          </a:bodyPr>
          <a:lstStyle/>
          <a:p>
            <a:pPr algn="r"/>
            <a:r>
              <a:rPr lang="en-US" sz="900" b="0" i="0" dirty="0">
                <a:solidFill>
                  <a:srgbClr val="5C3719"/>
                </a:solidFill>
                <a:latin typeface="Avenir Next LT Pro" panose="020B0504020202020204" pitchFamily="34" charset="77"/>
                <a:cs typeface="Myriad Pro"/>
              </a:rPr>
              <a:t>COASTAL</a:t>
            </a:r>
          </a:p>
        </p:txBody>
      </p:sp>
    </p:spTree>
    <p:extLst>
      <p:ext uri="{BB962C8B-B14F-4D97-AF65-F5344CB8AC3E}">
        <p14:creationId xmlns:p14="http://schemas.microsoft.com/office/powerpoint/2010/main" val="790910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u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4C80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xmlns=""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2602854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een">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8F89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xmlns=""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1776657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roon">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7E11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xmlns=""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3057726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rang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F58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xmlns=""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627871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D1C7A6-7CAC-7048-B745-F418703F627F}" type="datetimeFigureOut">
              <a:rPr lang="en-US" smtClean="0"/>
              <a:pPr/>
              <a:t>7/27/2026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91CD01C-959E-474B-AC3D-9F1BA40DDC7D}" type="slidenum">
              <a:rPr lang="en-US" smtClean="0"/>
              <a:pPr/>
              <a:t>‹#›</a:t>
            </a:fld>
            <a:endParaRPr lang="en-US" dirty="0"/>
          </a:p>
        </p:txBody>
      </p:sp>
    </p:spTree>
    <p:extLst>
      <p:ext uri="{BB962C8B-B14F-4D97-AF65-F5344CB8AC3E}">
        <p14:creationId xmlns:p14="http://schemas.microsoft.com/office/powerpoint/2010/main" val="1238128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D1C7A6-7CAC-7048-B745-F418703F627F}" type="datetimeFigureOut">
              <a:rPr lang="en-US" smtClean="0"/>
              <a:pPr/>
              <a:t>7/27/2026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1CD01C-959E-474B-AC3D-9F1BA40DDC7D}" type="slidenum">
              <a:rPr lang="en-US" smtClean="0"/>
              <a:pPr/>
              <a:t>‹#›</a:t>
            </a:fld>
            <a:endParaRPr lang="en-US" dirty="0"/>
          </a:p>
        </p:txBody>
      </p:sp>
    </p:spTree>
    <p:extLst>
      <p:ext uri="{BB962C8B-B14F-4D97-AF65-F5344CB8AC3E}">
        <p14:creationId xmlns:p14="http://schemas.microsoft.com/office/powerpoint/2010/main" val="3426153417"/>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6" r:id="rId3"/>
    <p:sldLayoutId id="2147483657" r:id="rId4"/>
    <p:sldLayoutId id="2147483658" r:id="rId5"/>
    <p:sldLayoutId id="2147483659" r:id="rId6"/>
    <p:sldLayoutId id="2147483655"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guide id="4" pos="385" userDrawn="1">
          <p15:clr>
            <a:srgbClr val="F26B43"/>
          </p15:clr>
        </p15:guide>
        <p15:guide id="5" pos="5375" userDrawn="1">
          <p15:clr>
            <a:srgbClr val="F26B43"/>
          </p15:clr>
        </p15:guide>
        <p15:guide id="6" orient="horz" pos="3634" userDrawn="1">
          <p15:clr>
            <a:srgbClr val="F26B43"/>
          </p15:clr>
        </p15:guide>
        <p15:guide id="7" orient="horz" pos="232" userDrawn="1">
          <p15:clr>
            <a:srgbClr val="F26B43"/>
          </p15:clr>
        </p15:guide>
        <p15:guide id="8" orient="horz" pos="3748" userDrawn="1">
          <p15:clr>
            <a:srgbClr val="F26B43"/>
          </p15:clr>
        </p15:guide>
        <p15:guide id="9" pos="4898" userDrawn="1">
          <p15:clr>
            <a:srgbClr val="F26B43"/>
          </p15:clr>
        </p15:guide>
        <p15:guide id="10" orient="horz" pos="3430" userDrawn="1">
          <p15:clr>
            <a:srgbClr val="F26B43"/>
          </p15:clr>
        </p15:guide>
        <p15:guide id="11" pos="4694" userDrawn="1">
          <p15:clr>
            <a:srgbClr val="F26B43"/>
          </p15:clr>
        </p15:guide>
        <p15:guide id="12" orient="horz" pos="4178" userDrawn="1">
          <p15:clr>
            <a:srgbClr val="F26B43"/>
          </p15:clr>
        </p15:guide>
        <p15:guide id="13" pos="56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007953EE-5A27-FBC7-8CE1-C98A361CA7F1}"/>
              </a:ext>
            </a:extLst>
          </p:cNvPr>
          <p:cNvPicPr>
            <a:picLocks noChangeAspect="1"/>
          </p:cNvPicPr>
          <p:nvPr/>
        </p:nvPicPr>
        <p:blipFill>
          <a:blip r:embed="rId3"/>
          <a:srcRect/>
          <a:stretch/>
        </p:blipFill>
        <p:spPr>
          <a:xfrm>
            <a:off x="0" y="0"/>
            <a:ext cx="9144000" cy="6858000"/>
          </a:xfrm>
          <a:prstGeom prst="rect">
            <a:avLst/>
          </a:prstGeom>
        </p:spPr>
      </p:pic>
      <p:sp>
        <p:nvSpPr>
          <p:cNvPr id="19" name="object 20">
            <a:extLst>
              <a:ext uri="{FF2B5EF4-FFF2-40B4-BE49-F238E27FC236}">
                <a16:creationId xmlns:a16="http://schemas.microsoft.com/office/drawing/2014/main" xmlns="" id="{B631FD9A-73B2-FC60-577F-620DFB4F2E97}"/>
              </a:ext>
            </a:extLst>
          </p:cNvPr>
          <p:cNvSpPr txBox="1"/>
          <p:nvPr/>
        </p:nvSpPr>
        <p:spPr>
          <a:xfrm>
            <a:off x="22860" y="4915057"/>
            <a:ext cx="9121140" cy="859210"/>
          </a:xfrm>
          <a:prstGeom prst="rect">
            <a:avLst/>
          </a:prstGeom>
        </p:spPr>
        <p:txBody>
          <a:bodyPr vert="horz" wrap="square" lIns="0" tIns="15240" rIns="0" bIns="0" rtlCol="0">
            <a:spAutoFit/>
          </a:bodyPr>
          <a:lstStyle/>
          <a:p>
            <a:pPr algn="ctr">
              <a:lnSpc>
                <a:spcPct val="100000"/>
              </a:lnSpc>
              <a:spcBef>
                <a:spcPts val="120"/>
              </a:spcBef>
            </a:pPr>
            <a:r>
              <a:rPr lang="en-US" sz="2400" spc="200" dirty="0">
                <a:solidFill>
                  <a:srgbClr val="FFFFFF"/>
                </a:solidFill>
                <a:latin typeface="Avenir Next LT Pro" panose="020B0504020202020204" pitchFamily="34" charset="77"/>
                <a:cs typeface="Segoe UI"/>
              </a:rPr>
              <a:t>CAPE WINELANDS</a:t>
            </a:r>
          </a:p>
          <a:p>
            <a:pPr algn="ctr">
              <a:lnSpc>
                <a:spcPct val="100000"/>
              </a:lnSpc>
              <a:spcBef>
                <a:spcPts val="120"/>
              </a:spcBef>
            </a:pPr>
            <a:r>
              <a:rPr lang="en-US" sz="3000" b="1" spc="50" dirty="0">
                <a:solidFill>
                  <a:srgbClr val="FFFFFF"/>
                </a:solidFill>
                <a:latin typeface="Avenir Next LT Pro" panose="020B0504020202020204" pitchFamily="34" charset="77"/>
                <a:cs typeface="Segoe UI"/>
              </a:rPr>
              <a:t>WELLINGTON</a:t>
            </a:r>
          </a:p>
        </p:txBody>
      </p:sp>
    </p:spTree>
    <p:extLst>
      <p:ext uri="{BB962C8B-B14F-4D97-AF65-F5344CB8AC3E}">
        <p14:creationId xmlns:p14="http://schemas.microsoft.com/office/powerpoint/2010/main" val="2533286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ubtitle 23">
            <a:extLst>
              <a:ext uri="{FF2B5EF4-FFF2-40B4-BE49-F238E27FC236}">
                <a16:creationId xmlns:a16="http://schemas.microsoft.com/office/drawing/2014/main" xmlns="" id="{99C5C4E2-96D4-3342-8C1E-2C5F559C99D4}"/>
              </a:ext>
            </a:extLst>
          </p:cNvPr>
          <p:cNvSpPr>
            <a:spLocks noGrp="1"/>
          </p:cNvSpPr>
          <p:nvPr>
            <p:ph type="subTitle" idx="1"/>
          </p:nvPr>
        </p:nvSpPr>
        <p:spPr/>
        <p:txBody>
          <a:bodyPr/>
          <a:lstStyle/>
          <a:p>
            <a:r>
              <a:rPr lang="en-GB" dirty="0"/>
              <a:t>Where is South Africa?</a:t>
            </a:r>
          </a:p>
        </p:txBody>
      </p:sp>
      <p:pic>
        <p:nvPicPr>
          <p:cNvPr id="2" name="Picture 1" descr="BOT RIVER2.jpg">
            <a:extLst>
              <a:ext uri="{FF2B5EF4-FFF2-40B4-BE49-F238E27FC236}">
                <a16:creationId xmlns:a16="http://schemas.microsoft.com/office/drawing/2014/main" xmlns="" id="{678B7372-469D-FD5A-BE03-FD83E75709F1}"/>
              </a:ext>
            </a:extLst>
          </p:cNvPr>
          <p:cNvPicPr>
            <a:picLocks noChangeAspect="1"/>
          </p:cNvPicPr>
          <p:nvPr/>
        </p:nvPicPr>
        <p:blipFill>
          <a:blip r:embed="rId3" cstate="screen">
            <a:extLst>
              <a:ext uri="{28A0092B-C50C-407E-A947-70E740481C1C}">
                <a14:useLocalDpi xmlns:a14="http://schemas.microsoft.com/office/drawing/2010/main"/>
              </a:ext>
            </a:extLst>
          </a:blip>
          <a:srcRect l="420" t="5435" r="6349" b="21148"/>
          <a:stretch>
            <a:fillRect/>
          </a:stretch>
        </p:blipFill>
        <p:spPr>
          <a:xfrm>
            <a:off x="0" y="377727"/>
            <a:ext cx="9142571" cy="5400675"/>
          </a:xfrm>
          <a:prstGeom prst="rect">
            <a:avLst/>
          </a:prstGeom>
        </p:spPr>
      </p:pic>
    </p:spTree>
    <p:extLst>
      <p:ext uri="{BB962C8B-B14F-4D97-AF65-F5344CB8AC3E}">
        <p14:creationId xmlns:p14="http://schemas.microsoft.com/office/powerpoint/2010/main" val="1523193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A517436-FA4C-69B9-0288-C63094F3A5E8}"/>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A28D9B26-50F4-5E21-E8E8-5DC45895EB2C}"/>
              </a:ext>
            </a:extLst>
          </p:cNvPr>
          <p:cNvSpPr>
            <a:spLocks noGrp="1"/>
          </p:cNvSpPr>
          <p:nvPr>
            <p:ph type="subTitle" idx="1"/>
          </p:nvPr>
        </p:nvSpPr>
        <p:spPr/>
        <p:txBody>
          <a:bodyPr/>
          <a:lstStyle/>
          <a:p>
            <a:r>
              <a:rPr lang="en-GB" dirty="0"/>
              <a:t>South Africa is the southernmost </a:t>
            </a:r>
            <a:br>
              <a:rPr lang="en-GB" dirty="0"/>
            </a:br>
            <a:r>
              <a:rPr lang="en-GB" dirty="0"/>
              <a:t>country in Africa.</a:t>
            </a:r>
          </a:p>
        </p:txBody>
      </p:sp>
      <p:pic>
        <p:nvPicPr>
          <p:cNvPr id="3" name="Picture 2" descr="BOT RIVER3.jpg">
            <a:extLst>
              <a:ext uri="{FF2B5EF4-FFF2-40B4-BE49-F238E27FC236}">
                <a16:creationId xmlns:a16="http://schemas.microsoft.com/office/drawing/2014/main" xmlns="" id="{6AD0747B-8D26-E58D-C3B8-197858BD9408}"/>
              </a:ext>
            </a:extLst>
          </p:cNvPr>
          <p:cNvPicPr>
            <a:picLocks noChangeAspect="1"/>
          </p:cNvPicPr>
          <p:nvPr/>
        </p:nvPicPr>
        <p:blipFill>
          <a:blip r:embed="rId3" cstate="screen">
            <a:extLst>
              <a:ext uri="{28A0092B-C50C-407E-A947-70E740481C1C}">
                <a14:useLocalDpi xmlns:a14="http://schemas.microsoft.com/office/drawing/2010/main"/>
              </a:ext>
            </a:extLst>
          </a:blip>
          <a:srcRect l="2335" t="5874" r="10605" b="25567"/>
          <a:stretch>
            <a:fillRect/>
          </a:stretch>
        </p:blipFill>
        <p:spPr>
          <a:xfrm>
            <a:off x="0" y="368299"/>
            <a:ext cx="9142571" cy="5400675"/>
          </a:xfrm>
          <a:prstGeom prst="rect">
            <a:avLst/>
          </a:prstGeom>
        </p:spPr>
      </p:pic>
    </p:spTree>
    <p:extLst>
      <p:ext uri="{BB962C8B-B14F-4D97-AF65-F5344CB8AC3E}">
        <p14:creationId xmlns:p14="http://schemas.microsoft.com/office/powerpoint/2010/main" val="358537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4703CD8-337C-D847-352B-B7BCAAF6BB69}"/>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A61CF2DD-0EF6-9B72-6C90-37B81FA9D63C}"/>
              </a:ext>
            </a:extLst>
          </p:cNvPr>
          <p:cNvSpPr>
            <a:spLocks noGrp="1"/>
          </p:cNvSpPr>
          <p:nvPr>
            <p:ph type="subTitle" idx="1"/>
          </p:nvPr>
        </p:nvSpPr>
        <p:spPr/>
        <p:txBody>
          <a:bodyPr>
            <a:normAutofit/>
          </a:bodyPr>
          <a:lstStyle/>
          <a:p>
            <a:r>
              <a:rPr lang="en-GB" dirty="0"/>
              <a:t>Our winelands are located at the </a:t>
            </a:r>
            <a:br>
              <a:rPr lang="en-GB" dirty="0"/>
            </a:br>
            <a:r>
              <a:rPr lang="en-GB" dirty="0"/>
              <a:t>very tip of South Africa.</a:t>
            </a:r>
          </a:p>
          <a:p>
            <a:endParaRPr lang="en-GB" dirty="0"/>
          </a:p>
        </p:txBody>
      </p:sp>
      <p:pic>
        <p:nvPicPr>
          <p:cNvPr id="4" name="Picture 3">
            <a:extLst>
              <a:ext uri="{FF2B5EF4-FFF2-40B4-BE49-F238E27FC236}">
                <a16:creationId xmlns:a16="http://schemas.microsoft.com/office/drawing/2014/main" xmlns="" id="{878BD239-F944-F6B0-CE98-B82170551DE1}"/>
              </a:ext>
            </a:extLst>
          </p:cNvPr>
          <p:cNvPicPr>
            <a:picLocks noChangeAspect="1"/>
          </p:cNvPicPr>
          <p:nvPr/>
        </p:nvPicPr>
        <p:blipFill>
          <a:blip r:embed="rId3"/>
          <a:srcRect l="4738" t="5738" r="4823" b="22066"/>
          <a:stretch>
            <a:fillRect/>
          </a:stretch>
        </p:blipFill>
        <p:spPr>
          <a:xfrm>
            <a:off x="1" y="368300"/>
            <a:ext cx="9144000" cy="5400675"/>
          </a:xfrm>
          <a:prstGeom prst="rect">
            <a:avLst/>
          </a:prstGeom>
        </p:spPr>
      </p:pic>
    </p:spTree>
    <p:extLst>
      <p:ext uri="{BB962C8B-B14F-4D97-AF65-F5344CB8AC3E}">
        <p14:creationId xmlns:p14="http://schemas.microsoft.com/office/powerpoint/2010/main" val="1110081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49DEF3C-1A82-A7C9-2764-4762B580C4B1}"/>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38946F67-9317-7211-47FB-8884D1B59F3E}"/>
              </a:ext>
            </a:extLst>
          </p:cNvPr>
          <p:cNvSpPr>
            <a:spLocks noGrp="1"/>
          </p:cNvSpPr>
          <p:nvPr>
            <p:ph type="subTitle" idx="1"/>
          </p:nvPr>
        </p:nvSpPr>
        <p:spPr/>
        <p:txBody>
          <a:bodyPr>
            <a:normAutofit/>
          </a:bodyPr>
          <a:lstStyle/>
          <a:p>
            <a:r>
              <a:rPr lang="en-GB" dirty="0"/>
              <a:t>PRODUCTION AREAS: </a:t>
            </a:r>
            <a:r>
              <a:rPr lang="en-GB" dirty="0">
                <a:solidFill>
                  <a:srgbClr val="5C3719"/>
                </a:solidFill>
                <a:latin typeface="Avenir Next LT Pro" panose="020B0504020202020204" pitchFamily="34" charset="77"/>
              </a:rPr>
              <a:t>Districts of South Africa.</a:t>
            </a:r>
          </a:p>
        </p:txBody>
      </p:sp>
      <p:pic>
        <p:nvPicPr>
          <p:cNvPr id="3" name="Picture 2">
            <a:extLst>
              <a:ext uri="{FF2B5EF4-FFF2-40B4-BE49-F238E27FC236}">
                <a16:creationId xmlns:a16="http://schemas.microsoft.com/office/drawing/2014/main" xmlns="" id="{F6BA028E-BFBB-16E3-98B5-8CDC564A004A}"/>
              </a:ext>
            </a:extLst>
          </p:cNvPr>
          <p:cNvPicPr>
            <a:picLocks noChangeAspect="1"/>
          </p:cNvPicPr>
          <p:nvPr/>
        </p:nvPicPr>
        <p:blipFill>
          <a:blip r:embed="rId3"/>
          <a:srcRect l="18434" t="2423" r="1664" b="2533"/>
          <a:stretch>
            <a:fillRect/>
          </a:stretch>
        </p:blipFill>
        <p:spPr>
          <a:xfrm>
            <a:off x="2115407" y="368300"/>
            <a:ext cx="6417406" cy="5400675"/>
          </a:xfrm>
          <a:prstGeom prst="rect">
            <a:avLst/>
          </a:prstGeom>
        </p:spPr>
      </p:pic>
      <p:pic>
        <p:nvPicPr>
          <p:cNvPr id="4" name="Picture 3">
            <a:extLst>
              <a:ext uri="{FF2B5EF4-FFF2-40B4-BE49-F238E27FC236}">
                <a16:creationId xmlns:a16="http://schemas.microsoft.com/office/drawing/2014/main" xmlns="" id="{C6332194-BF91-4C27-9747-E9F7D7B301E3}"/>
              </a:ext>
            </a:extLst>
          </p:cNvPr>
          <p:cNvPicPr>
            <a:picLocks noChangeAspect="1"/>
          </p:cNvPicPr>
          <p:nvPr/>
        </p:nvPicPr>
        <p:blipFill>
          <a:blip r:embed="rId3"/>
          <a:srcRect t="15914" r="85455" b="20582"/>
          <a:stretch>
            <a:fillRect/>
          </a:stretch>
        </p:blipFill>
        <p:spPr>
          <a:xfrm>
            <a:off x="617209" y="365760"/>
            <a:ext cx="1749989" cy="5405555"/>
          </a:xfrm>
          <a:prstGeom prst="rect">
            <a:avLst/>
          </a:prstGeom>
        </p:spPr>
      </p:pic>
    </p:spTree>
    <p:extLst>
      <p:ext uri="{BB962C8B-B14F-4D97-AF65-F5344CB8AC3E}">
        <p14:creationId xmlns:p14="http://schemas.microsoft.com/office/powerpoint/2010/main" val="2573856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021D6CE-3AC8-EF02-F623-FAE91C976B53}"/>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4EA29A16-C37F-A530-6064-4ED81FA103E3}"/>
              </a:ext>
            </a:extLst>
          </p:cNvPr>
          <p:cNvSpPr>
            <a:spLocks noGrp="1"/>
          </p:cNvSpPr>
          <p:nvPr>
            <p:ph type="subTitle" idx="1"/>
          </p:nvPr>
        </p:nvSpPr>
        <p:spPr/>
        <p:txBody>
          <a:bodyPr/>
          <a:lstStyle/>
          <a:p>
            <a:r>
              <a:rPr lang="en-GB" dirty="0"/>
              <a:t>Wards of South Africa.</a:t>
            </a:r>
          </a:p>
        </p:txBody>
      </p:sp>
      <p:pic>
        <p:nvPicPr>
          <p:cNvPr id="2" name="Picture 1">
            <a:extLst>
              <a:ext uri="{FF2B5EF4-FFF2-40B4-BE49-F238E27FC236}">
                <a16:creationId xmlns:a16="http://schemas.microsoft.com/office/drawing/2014/main" xmlns="" id="{C2319B71-18AC-70CE-C3AC-D222BC5356D1}"/>
              </a:ext>
            </a:extLst>
          </p:cNvPr>
          <p:cNvPicPr>
            <a:picLocks noChangeAspect="1"/>
          </p:cNvPicPr>
          <p:nvPr/>
        </p:nvPicPr>
        <p:blipFill>
          <a:blip r:embed="rId3"/>
          <a:srcRect l="17338" t="5439" r="4793" b="21318"/>
          <a:stretch>
            <a:fillRect/>
          </a:stretch>
        </p:blipFill>
        <p:spPr>
          <a:xfrm>
            <a:off x="611188" y="368300"/>
            <a:ext cx="7656119" cy="5400675"/>
          </a:xfrm>
          <a:prstGeom prst="rect">
            <a:avLst/>
          </a:prstGeom>
        </p:spPr>
      </p:pic>
    </p:spTree>
    <p:extLst>
      <p:ext uri="{BB962C8B-B14F-4D97-AF65-F5344CB8AC3E}">
        <p14:creationId xmlns:p14="http://schemas.microsoft.com/office/powerpoint/2010/main" val="3129331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DF4B123-0B65-46F6-DE2C-010B496CE60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xmlns="" id="{6288BBFC-AD6A-D54F-4B86-10817F0C57A5}"/>
              </a:ext>
            </a:extLst>
          </p:cNvPr>
          <p:cNvPicPr>
            <a:picLocks noChangeAspect="1"/>
          </p:cNvPicPr>
          <p:nvPr/>
        </p:nvPicPr>
        <p:blipFill>
          <a:blip r:embed="rId3"/>
          <a:srcRect t="64784" b="14469"/>
          <a:stretch>
            <a:fillRect/>
          </a:stretch>
        </p:blipFill>
        <p:spPr>
          <a:xfrm>
            <a:off x="-2" y="368301"/>
            <a:ext cx="9144000" cy="1422792"/>
          </a:xfrm>
          <a:prstGeom prst="rect">
            <a:avLst/>
          </a:prstGeom>
        </p:spPr>
      </p:pic>
      <p:sp>
        <p:nvSpPr>
          <p:cNvPr id="3" name="Subtitle 23">
            <a:extLst>
              <a:ext uri="{FF2B5EF4-FFF2-40B4-BE49-F238E27FC236}">
                <a16:creationId xmlns:a16="http://schemas.microsoft.com/office/drawing/2014/main" xmlns="" id="{EE941A10-AD39-2E18-CF5C-C1D0CEAE5F19}"/>
              </a:ext>
            </a:extLst>
          </p:cNvPr>
          <p:cNvSpPr txBox="1">
            <a:spLocks/>
          </p:cNvSpPr>
          <p:nvPr/>
        </p:nvSpPr>
        <p:spPr>
          <a:xfrm>
            <a:off x="611189" y="855412"/>
            <a:ext cx="7921624" cy="927090"/>
          </a:xfrm>
          <a:prstGeom prst="rect">
            <a:avLst/>
          </a:prstGeom>
        </p:spPr>
        <p:txBody>
          <a:bodyPr vert="horz" lIns="0" tIns="0" rIns="0" bIns="0" rtlCol="0">
            <a:normAutofit/>
          </a:bodyPr>
          <a:lstStyle>
            <a:lvl1pPr marL="0" indent="0" algn="ctr" defTabSz="457200" rtl="0" eaLnBrk="1" latinLnBrk="0" hangingPunct="1">
              <a:spcBef>
                <a:spcPct val="20000"/>
              </a:spcBef>
              <a:buFont typeface="Arial"/>
              <a:buNone/>
              <a:defRPr sz="2200" b="0" i="0" kern="1200">
                <a:solidFill>
                  <a:srgbClr val="7E112B"/>
                </a:solidFill>
                <a:latin typeface="Avenir Next LT Pro Demi" panose="020B0504020202020204" pitchFamily="34" charset="77"/>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GB" sz="3400" b="1" dirty="0">
                <a:solidFill>
                  <a:schemeClr val="bg1"/>
                </a:solidFill>
                <a:latin typeface="Avenir Next LT Pro" panose="020B0504020202020204" pitchFamily="34" charset="77"/>
              </a:rPr>
              <a:t>Coastal</a:t>
            </a:r>
          </a:p>
        </p:txBody>
      </p:sp>
      <p:sp>
        <p:nvSpPr>
          <p:cNvPr id="8" name="Subtitle 23">
            <a:extLst>
              <a:ext uri="{FF2B5EF4-FFF2-40B4-BE49-F238E27FC236}">
                <a16:creationId xmlns:a16="http://schemas.microsoft.com/office/drawing/2014/main" xmlns="" id="{DAB13104-A904-569B-7003-3159A8AC489D}"/>
              </a:ext>
            </a:extLst>
          </p:cNvPr>
          <p:cNvSpPr txBox="1">
            <a:spLocks/>
          </p:cNvSpPr>
          <p:nvPr/>
        </p:nvSpPr>
        <p:spPr>
          <a:xfrm>
            <a:off x="3465878" y="2350672"/>
            <a:ext cx="3985847" cy="4235011"/>
          </a:xfrm>
          <a:prstGeom prst="rect">
            <a:avLst/>
          </a:prstGeom>
        </p:spPr>
        <p:txBody>
          <a:bodyPr vert="horz" lIns="0" tIns="0" rIns="0" bIns="0" rtlCol="0">
            <a:noAutofit/>
          </a:bodyPr>
          <a:lstStyle>
            <a:lvl1pPr marL="0" indent="0" algn="ctr" defTabSz="457200" rtl="0" eaLnBrk="1" latinLnBrk="0" hangingPunct="1">
              <a:spcBef>
                <a:spcPct val="20000"/>
              </a:spcBef>
              <a:buFont typeface="Arial"/>
              <a:buNone/>
              <a:defRPr sz="2200" b="0" i="0" kern="1200">
                <a:solidFill>
                  <a:srgbClr val="7E112B"/>
                </a:solidFill>
                <a:latin typeface="Avenir Next LT Pro Demi" panose="020B0504020202020204" pitchFamily="34" charset="77"/>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defTabSz="360000">
              <a:spcBef>
                <a:spcPts val="1200"/>
              </a:spcBef>
            </a:pPr>
            <a:r>
              <a:rPr lang="en-ZA" dirty="0"/>
              <a:t>Region:	</a:t>
            </a:r>
            <a:r>
              <a:rPr lang="en-ZA" dirty="0">
                <a:solidFill>
                  <a:srgbClr val="5C3719"/>
                </a:solidFill>
                <a:latin typeface="Avenir Next LT Pro Light" panose="020B0304020202020204" pitchFamily="34" charset="77"/>
              </a:rPr>
              <a:t>Coastal</a:t>
            </a:r>
          </a:p>
          <a:p>
            <a:pPr algn="l" defTabSz="360000">
              <a:spcBef>
                <a:spcPts val="1200"/>
              </a:spcBef>
            </a:pPr>
            <a:r>
              <a:rPr lang="en-ZA" dirty="0"/>
              <a:t>District:	</a:t>
            </a:r>
            <a:r>
              <a:rPr lang="en-ZA" dirty="0">
                <a:solidFill>
                  <a:srgbClr val="5C3719"/>
                </a:solidFill>
                <a:latin typeface="Avenir Next LT Pro Light" panose="020B0304020202020204" pitchFamily="34" charset="77"/>
              </a:rPr>
              <a:t>Wellington</a:t>
            </a:r>
          </a:p>
          <a:p>
            <a:pPr algn="l" defTabSz="360000">
              <a:spcBef>
                <a:spcPts val="1200"/>
              </a:spcBef>
            </a:pPr>
            <a:r>
              <a:rPr lang="en-ZA" dirty="0"/>
              <a:t>Wards:	</a:t>
            </a:r>
            <a:endParaRPr lang="en-GB" sz="1800" dirty="0"/>
          </a:p>
        </p:txBody>
      </p:sp>
      <p:sp>
        <p:nvSpPr>
          <p:cNvPr id="5" name="TextBox 4">
            <a:extLst>
              <a:ext uri="{FF2B5EF4-FFF2-40B4-BE49-F238E27FC236}">
                <a16:creationId xmlns:a16="http://schemas.microsoft.com/office/drawing/2014/main" xmlns="" id="{B43D1EEB-DF57-38E5-8675-6E2F176C4466}"/>
              </a:ext>
            </a:extLst>
          </p:cNvPr>
          <p:cNvSpPr txBox="1"/>
          <p:nvPr/>
        </p:nvSpPr>
        <p:spPr>
          <a:xfrm>
            <a:off x="4473146" y="3324072"/>
            <a:ext cx="4572000" cy="1553439"/>
          </a:xfrm>
          <a:prstGeom prst="rect">
            <a:avLst/>
          </a:prstGeom>
          <a:noFill/>
        </p:spPr>
        <p:txBody>
          <a:bodyPr wrap="square">
            <a:spAutoFit/>
          </a:bodyPr>
          <a:lstStyle/>
          <a:p>
            <a:pPr algn="l" defTabSz="360000">
              <a:lnSpc>
                <a:spcPts val="2300"/>
              </a:lnSpc>
              <a:spcBef>
                <a:spcPts val="1200"/>
              </a:spcBef>
            </a:pPr>
            <a:r>
              <a:rPr lang="en-ZA" sz="1800" dirty="0">
                <a:solidFill>
                  <a:srgbClr val="5C3719"/>
                </a:solidFill>
                <a:latin typeface="Avenir Next LT Pro Light" panose="020B0304020202020204" pitchFamily="34" charset="77"/>
              </a:rPr>
              <a:t>Wellington</a:t>
            </a:r>
            <a:br>
              <a:rPr lang="en-ZA" sz="1800" dirty="0">
                <a:solidFill>
                  <a:srgbClr val="5C3719"/>
                </a:solidFill>
                <a:latin typeface="Avenir Next LT Pro Light" panose="020B0304020202020204" pitchFamily="34" charset="77"/>
              </a:rPr>
            </a:br>
            <a:r>
              <a:rPr lang="en-ZA" sz="1800" dirty="0" err="1">
                <a:solidFill>
                  <a:srgbClr val="5C3719"/>
                </a:solidFill>
                <a:latin typeface="Avenir Next LT Pro Light" panose="020B0304020202020204" pitchFamily="34" charset="77"/>
              </a:rPr>
              <a:t>Bovlei</a:t>
            </a:r>
            <a:r>
              <a:rPr lang="en-ZA" dirty="0">
                <a:solidFill>
                  <a:srgbClr val="5C3719"/>
                </a:solidFill>
                <a:latin typeface="Avenir Next LT Pro Light" panose="020B0304020202020204" pitchFamily="34" charset="77"/>
              </a:rPr>
              <a:t/>
            </a:r>
            <a:br>
              <a:rPr lang="en-ZA" dirty="0">
                <a:solidFill>
                  <a:srgbClr val="5C3719"/>
                </a:solidFill>
                <a:latin typeface="Avenir Next LT Pro Light" panose="020B0304020202020204" pitchFamily="34" charset="77"/>
              </a:rPr>
            </a:br>
            <a:r>
              <a:rPr lang="en-ZA" sz="1800" dirty="0" err="1">
                <a:solidFill>
                  <a:srgbClr val="5C3719"/>
                </a:solidFill>
                <a:latin typeface="Avenir Next LT Pro Light" panose="020B0304020202020204" pitchFamily="34" charset="77"/>
              </a:rPr>
              <a:t>Groenberg</a:t>
            </a:r>
            <a:r>
              <a:rPr lang="en-ZA" dirty="0">
                <a:solidFill>
                  <a:srgbClr val="5C3719"/>
                </a:solidFill>
                <a:latin typeface="Avenir Next LT Pro Light" panose="020B0304020202020204" pitchFamily="34" charset="77"/>
              </a:rPr>
              <a:t/>
            </a:r>
            <a:br>
              <a:rPr lang="en-ZA" dirty="0">
                <a:solidFill>
                  <a:srgbClr val="5C3719"/>
                </a:solidFill>
                <a:latin typeface="Avenir Next LT Pro Light" panose="020B0304020202020204" pitchFamily="34" charset="77"/>
              </a:rPr>
            </a:br>
            <a:r>
              <a:rPr lang="en-ZA" sz="1800" dirty="0" err="1">
                <a:solidFill>
                  <a:srgbClr val="5C3719"/>
                </a:solidFill>
                <a:latin typeface="Avenir Next LT Pro Light" panose="020B0304020202020204" pitchFamily="34" charset="77"/>
              </a:rPr>
              <a:t>Limietberg</a:t>
            </a:r>
            <a:r>
              <a:rPr lang="en-ZA" dirty="0">
                <a:solidFill>
                  <a:srgbClr val="5C3719"/>
                </a:solidFill>
                <a:latin typeface="Avenir Next LT Pro Light" panose="020B0304020202020204" pitchFamily="34" charset="77"/>
              </a:rPr>
              <a:t/>
            </a:r>
            <a:br>
              <a:rPr lang="en-ZA" dirty="0">
                <a:solidFill>
                  <a:srgbClr val="5C3719"/>
                </a:solidFill>
                <a:latin typeface="Avenir Next LT Pro Light" panose="020B0304020202020204" pitchFamily="34" charset="77"/>
              </a:rPr>
            </a:br>
            <a:r>
              <a:rPr lang="en-ZA" sz="1800" dirty="0">
                <a:solidFill>
                  <a:srgbClr val="5C3719"/>
                </a:solidFill>
                <a:latin typeface="Avenir Next LT Pro Light" panose="020B0304020202020204" pitchFamily="34" charset="77"/>
              </a:rPr>
              <a:t>Mid-Berg River</a:t>
            </a:r>
            <a:endParaRPr lang="en-GB" dirty="0"/>
          </a:p>
        </p:txBody>
      </p:sp>
    </p:spTree>
    <p:extLst>
      <p:ext uri="{BB962C8B-B14F-4D97-AF65-F5344CB8AC3E}">
        <p14:creationId xmlns:p14="http://schemas.microsoft.com/office/powerpoint/2010/main" val="28864263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8595C21-5CE8-A7A6-CA6A-008298BDAEAC}"/>
            </a:ext>
          </a:extLst>
        </p:cNvPr>
        <p:cNvGrpSpPr/>
        <p:nvPr/>
      </p:nvGrpSpPr>
      <p:grpSpPr>
        <a:xfrm>
          <a:off x="0" y="0"/>
          <a:ext cx="0" cy="0"/>
          <a:chOff x="0" y="0"/>
          <a:chExt cx="0" cy="0"/>
        </a:xfrm>
      </p:grpSpPr>
      <p:pic>
        <p:nvPicPr>
          <p:cNvPr id="2" name="Picture 1" descr="WELLINGTON5.jpg">
            <a:extLst>
              <a:ext uri="{FF2B5EF4-FFF2-40B4-BE49-F238E27FC236}">
                <a16:creationId xmlns:a16="http://schemas.microsoft.com/office/drawing/2014/main" xmlns="" id="{B2FB96B8-CFE1-0C06-EF87-24A83E4144BB}"/>
              </a:ext>
            </a:extLst>
          </p:cNvPr>
          <p:cNvPicPr>
            <a:picLocks noChangeAspect="1"/>
          </p:cNvPicPr>
          <p:nvPr/>
        </p:nvPicPr>
        <p:blipFill>
          <a:blip r:embed="rId3" cstate="screen">
            <a:extLst>
              <a:ext uri="{28A0092B-C50C-407E-A947-70E740481C1C}">
                <a14:useLocalDpi xmlns:a14="http://schemas.microsoft.com/office/drawing/2010/main"/>
              </a:ext>
            </a:extLst>
          </a:blip>
          <a:srcRect l="15805" t="6348" r="6018" b="22598"/>
          <a:stretch>
            <a:fillRect/>
          </a:stretch>
        </p:blipFill>
        <p:spPr>
          <a:xfrm>
            <a:off x="611188" y="368300"/>
            <a:ext cx="7921625" cy="5400675"/>
          </a:xfrm>
          <a:prstGeom prst="rect">
            <a:avLst/>
          </a:prstGeom>
        </p:spPr>
      </p:pic>
      <p:sp>
        <p:nvSpPr>
          <p:cNvPr id="3" name="Subtitle 2">
            <a:extLst>
              <a:ext uri="{FF2B5EF4-FFF2-40B4-BE49-F238E27FC236}">
                <a16:creationId xmlns:a16="http://schemas.microsoft.com/office/drawing/2014/main" xmlns="" id="{3D915967-D31E-3F80-1926-D65F39775CEF}"/>
              </a:ext>
            </a:extLst>
          </p:cNvPr>
          <p:cNvSpPr>
            <a:spLocks noGrp="1"/>
          </p:cNvSpPr>
          <p:nvPr>
            <p:ph type="subTitle" idx="1"/>
          </p:nvPr>
        </p:nvSpPr>
        <p:spPr>
          <a:xfrm>
            <a:off x="900113" y="5949950"/>
            <a:ext cx="3514725" cy="908050"/>
          </a:xfrm>
        </p:spPr>
        <p:txBody>
          <a:bodyPr/>
          <a:lstStyle/>
          <a:p>
            <a:r>
              <a:rPr lang="en-ZA" dirty="0"/>
              <a:t>This burgeoning wine district is a mere 45-minute drive from Cape Town.</a:t>
            </a:r>
          </a:p>
          <a:p>
            <a:endParaRPr lang="en-GB" dirty="0"/>
          </a:p>
        </p:txBody>
      </p:sp>
    </p:spTree>
    <p:extLst>
      <p:ext uri="{BB962C8B-B14F-4D97-AF65-F5344CB8AC3E}">
        <p14:creationId xmlns:p14="http://schemas.microsoft.com/office/powerpoint/2010/main" val="613971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CCC0217-E9CF-4908-584F-FDA052315AD0}"/>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E4558C3B-E87C-B958-4E8D-5D86B5BA6397}"/>
              </a:ext>
            </a:extLst>
          </p:cNvPr>
          <p:cNvSpPr>
            <a:spLocks noGrp="1"/>
          </p:cNvSpPr>
          <p:nvPr>
            <p:ph type="subTitle" idx="1"/>
          </p:nvPr>
        </p:nvSpPr>
        <p:spPr>
          <a:xfrm>
            <a:off x="900114" y="5949950"/>
            <a:ext cx="4000500" cy="908050"/>
          </a:xfrm>
        </p:spPr>
        <p:txBody>
          <a:bodyPr>
            <a:normAutofit/>
          </a:bodyPr>
          <a:lstStyle/>
          <a:p>
            <a:r>
              <a:rPr lang="en-ZA" dirty="0"/>
              <a:t>Some of the wineries stretch over alluvial terraces towards the Swartland's rolling hills and wheat fields.</a:t>
            </a:r>
          </a:p>
        </p:txBody>
      </p:sp>
      <p:pic>
        <p:nvPicPr>
          <p:cNvPr id="2" name="Picture 1" descr="WELLINGTON6.jpg">
            <a:extLst>
              <a:ext uri="{FF2B5EF4-FFF2-40B4-BE49-F238E27FC236}">
                <a16:creationId xmlns:a16="http://schemas.microsoft.com/office/drawing/2014/main" xmlns="" id="{717F6325-7917-6FE4-24E3-437A22E99D0E}"/>
              </a:ext>
            </a:extLst>
          </p:cNvPr>
          <p:cNvPicPr>
            <a:picLocks noChangeAspect="1"/>
          </p:cNvPicPr>
          <p:nvPr/>
        </p:nvPicPr>
        <p:blipFill>
          <a:blip r:embed="rId3" cstate="screen">
            <a:extLst>
              <a:ext uri="{28A0092B-C50C-407E-A947-70E740481C1C}">
                <a14:useLocalDpi xmlns:a14="http://schemas.microsoft.com/office/drawing/2010/main"/>
              </a:ext>
            </a:extLst>
          </a:blip>
          <a:srcRect l="8490" t="6601" r="12754" b="21819"/>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21892755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4DC3A1C-9C50-90C2-DD73-DA5B94D51717}"/>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69D1D021-757B-C4E2-7947-EF6860C1D3CC}"/>
              </a:ext>
            </a:extLst>
          </p:cNvPr>
          <p:cNvSpPr>
            <a:spLocks noGrp="1"/>
          </p:cNvSpPr>
          <p:nvPr>
            <p:ph type="subTitle" idx="1"/>
          </p:nvPr>
        </p:nvSpPr>
        <p:spPr>
          <a:xfrm>
            <a:off x="900113" y="5949950"/>
            <a:ext cx="4300537" cy="908050"/>
          </a:xfrm>
        </p:spPr>
        <p:txBody>
          <a:bodyPr/>
          <a:lstStyle/>
          <a:p>
            <a:r>
              <a:rPr lang="en-ZA" dirty="0"/>
              <a:t>While others are found in the foothills of the towering </a:t>
            </a:r>
            <a:r>
              <a:rPr lang="en-ZA" dirty="0" err="1"/>
              <a:t>Hawequa</a:t>
            </a:r>
            <a:r>
              <a:rPr lang="en-ZA" dirty="0"/>
              <a:t> mountains, where folds and valleys create unique </a:t>
            </a:r>
            <a:r>
              <a:rPr lang="en-ZA" dirty="0" err="1"/>
              <a:t>mesoclimates</a:t>
            </a:r>
            <a:r>
              <a:rPr lang="en-ZA" dirty="0"/>
              <a:t>.</a:t>
            </a:r>
          </a:p>
        </p:txBody>
      </p:sp>
      <p:pic>
        <p:nvPicPr>
          <p:cNvPr id="3" name="Picture 2" descr="WELLINGTON7.jpg">
            <a:extLst>
              <a:ext uri="{FF2B5EF4-FFF2-40B4-BE49-F238E27FC236}">
                <a16:creationId xmlns:a16="http://schemas.microsoft.com/office/drawing/2014/main" xmlns="" id="{3D3BD9D9-8A3E-F793-9FB0-A5BF6AEE6C86}"/>
              </a:ext>
            </a:extLst>
          </p:cNvPr>
          <p:cNvPicPr>
            <a:picLocks noChangeAspect="1"/>
          </p:cNvPicPr>
          <p:nvPr/>
        </p:nvPicPr>
        <p:blipFill>
          <a:blip r:embed="rId3" cstate="screen">
            <a:extLst>
              <a:ext uri="{28A0092B-C50C-407E-A947-70E740481C1C}">
                <a14:useLocalDpi xmlns:a14="http://schemas.microsoft.com/office/drawing/2010/main"/>
              </a:ext>
            </a:extLst>
          </a:blip>
          <a:srcRect l="6670" t="12037" r="6685" b="25000"/>
          <a:stretch>
            <a:fillRect/>
          </a:stretch>
        </p:blipFill>
        <p:spPr>
          <a:xfrm>
            <a:off x="611188" y="368301"/>
            <a:ext cx="7921625" cy="4318000"/>
          </a:xfrm>
          <a:prstGeom prst="rect">
            <a:avLst/>
          </a:prstGeom>
        </p:spPr>
      </p:pic>
    </p:spTree>
    <p:extLst>
      <p:ext uri="{BB962C8B-B14F-4D97-AF65-F5344CB8AC3E}">
        <p14:creationId xmlns:p14="http://schemas.microsoft.com/office/powerpoint/2010/main" val="23878543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30A165C-9038-9685-D7A1-C7418406B22E}"/>
            </a:ext>
          </a:extLst>
        </p:cNvPr>
        <p:cNvGrpSpPr/>
        <p:nvPr/>
      </p:nvGrpSpPr>
      <p:grpSpPr>
        <a:xfrm>
          <a:off x="0" y="0"/>
          <a:ext cx="0" cy="0"/>
          <a:chOff x="0" y="0"/>
          <a:chExt cx="0" cy="0"/>
        </a:xfrm>
      </p:grpSpPr>
      <p:sp>
        <p:nvSpPr>
          <p:cNvPr id="5" name="Subtitle 23">
            <a:extLst>
              <a:ext uri="{FF2B5EF4-FFF2-40B4-BE49-F238E27FC236}">
                <a16:creationId xmlns:a16="http://schemas.microsoft.com/office/drawing/2014/main" xmlns="" id="{B24F4B46-B220-1BEF-A3DB-4F3352C7EC78}"/>
              </a:ext>
            </a:extLst>
          </p:cNvPr>
          <p:cNvSpPr>
            <a:spLocks noGrp="1"/>
          </p:cNvSpPr>
          <p:nvPr>
            <p:ph type="subTitle" idx="1"/>
          </p:nvPr>
        </p:nvSpPr>
        <p:spPr>
          <a:xfrm>
            <a:off x="900113" y="5949950"/>
            <a:ext cx="4023579" cy="908050"/>
          </a:xfrm>
        </p:spPr>
        <p:txBody>
          <a:bodyPr>
            <a:noAutofit/>
          </a:bodyPr>
          <a:lstStyle/>
          <a:p>
            <a:r>
              <a:rPr lang="en-ZA" dirty="0"/>
              <a:t>Wellington supplies 85% of the South African wine industry with cuttings.</a:t>
            </a:r>
          </a:p>
          <a:p>
            <a:endParaRPr lang="en-ZA" dirty="0"/>
          </a:p>
        </p:txBody>
      </p:sp>
      <p:pic>
        <p:nvPicPr>
          <p:cNvPr id="3" name="Picture 2">
            <a:extLst>
              <a:ext uri="{FF2B5EF4-FFF2-40B4-BE49-F238E27FC236}">
                <a16:creationId xmlns:a16="http://schemas.microsoft.com/office/drawing/2014/main" xmlns="" id="{1268D033-B578-47E9-0A46-5A40375BBB80}"/>
              </a:ext>
            </a:extLst>
          </p:cNvPr>
          <p:cNvPicPr>
            <a:picLocks noChangeAspect="1"/>
          </p:cNvPicPr>
          <p:nvPr/>
        </p:nvPicPr>
        <p:blipFill>
          <a:blip r:embed="rId3">
            <a:extLst>
              <a:ext uri="{28A0092B-C50C-407E-A947-70E740481C1C}">
                <a14:useLocalDpi xmlns:a14="http://schemas.microsoft.com/office/drawing/2010/main" val="0"/>
              </a:ext>
            </a:extLst>
          </a:blip>
          <a:srcRect l="6389" t="5120" r="10800" b="40196"/>
          <a:stretch>
            <a:fillRect/>
          </a:stretch>
        </p:blipFill>
        <p:spPr>
          <a:xfrm>
            <a:off x="611188" y="368300"/>
            <a:ext cx="7921625" cy="3923284"/>
          </a:xfrm>
          <a:prstGeom prst="rect">
            <a:avLst/>
          </a:prstGeom>
        </p:spPr>
      </p:pic>
    </p:spTree>
    <p:extLst>
      <p:ext uri="{BB962C8B-B14F-4D97-AF65-F5344CB8AC3E}">
        <p14:creationId xmlns:p14="http://schemas.microsoft.com/office/powerpoint/2010/main" val="32562459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7EB936E-E737-B7F3-B535-82C73B920472}"/>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1CDC74C4-E31C-E747-CE12-FCFF044E1ACE}"/>
              </a:ext>
            </a:extLst>
          </p:cNvPr>
          <p:cNvSpPr>
            <a:spLocks noGrp="1"/>
          </p:cNvSpPr>
          <p:nvPr>
            <p:ph type="subTitle" idx="1"/>
          </p:nvPr>
        </p:nvSpPr>
        <p:spPr>
          <a:xfrm>
            <a:off x="900113" y="5949950"/>
            <a:ext cx="3986212" cy="908050"/>
          </a:xfrm>
        </p:spPr>
        <p:txBody>
          <a:bodyPr>
            <a:normAutofit/>
          </a:bodyPr>
          <a:lstStyle/>
          <a:p>
            <a:r>
              <a:rPr lang="en-ZA" dirty="0"/>
              <a:t>The district also boasts some </a:t>
            </a:r>
            <a:r>
              <a:rPr lang="en-ZA" dirty="0" smtClean="0"/>
              <a:t>17 </a:t>
            </a:r>
            <a:r>
              <a:rPr lang="en-ZA" dirty="0"/>
              <a:t>wine producers ranging from historical estates to boutique wineries.</a:t>
            </a:r>
          </a:p>
          <a:p>
            <a:endParaRPr lang="en-ZA" dirty="0"/>
          </a:p>
        </p:txBody>
      </p:sp>
      <p:pic>
        <p:nvPicPr>
          <p:cNvPr id="2" name="Picture 1" descr="WELLINGTON9.jpg">
            <a:extLst>
              <a:ext uri="{FF2B5EF4-FFF2-40B4-BE49-F238E27FC236}">
                <a16:creationId xmlns:a16="http://schemas.microsoft.com/office/drawing/2014/main" xmlns="" id="{A40350A1-884B-8E15-80D1-AE47026755AD}"/>
              </a:ext>
            </a:extLst>
          </p:cNvPr>
          <p:cNvPicPr>
            <a:picLocks noChangeAspect="1"/>
          </p:cNvPicPr>
          <p:nvPr/>
        </p:nvPicPr>
        <p:blipFill>
          <a:blip r:embed="rId3" cstate="screen">
            <a:extLst>
              <a:ext uri="{28A0092B-C50C-407E-A947-70E740481C1C}">
                <a14:useLocalDpi xmlns:a14="http://schemas.microsoft.com/office/drawing/2010/main"/>
              </a:ext>
            </a:extLst>
          </a:blip>
          <a:srcRect l="6670" t="6204" r="6685" b="36458"/>
          <a:stretch>
            <a:fillRect/>
          </a:stretch>
        </p:blipFill>
        <p:spPr>
          <a:xfrm>
            <a:off x="611188" y="368301"/>
            <a:ext cx="7921625" cy="3932238"/>
          </a:xfrm>
          <a:prstGeom prst="rect">
            <a:avLst/>
          </a:prstGeom>
        </p:spPr>
      </p:pic>
    </p:spTree>
    <p:extLst>
      <p:ext uri="{BB962C8B-B14F-4D97-AF65-F5344CB8AC3E}">
        <p14:creationId xmlns:p14="http://schemas.microsoft.com/office/powerpoint/2010/main" val="21564196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3271139-DB8E-0E2C-FBA2-CC131D3BBA2D}"/>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F75BD4B3-852C-7D14-637B-A5A6C1642809}"/>
              </a:ext>
            </a:extLst>
          </p:cNvPr>
          <p:cNvSpPr>
            <a:spLocks noGrp="1"/>
          </p:cNvSpPr>
          <p:nvPr>
            <p:ph type="subTitle" idx="1"/>
          </p:nvPr>
        </p:nvSpPr>
        <p:spPr>
          <a:xfrm>
            <a:off x="900113" y="5949950"/>
            <a:ext cx="4342447" cy="908050"/>
          </a:xfrm>
        </p:spPr>
        <p:txBody>
          <a:bodyPr>
            <a:normAutofit/>
          </a:bodyPr>
          <a:lstStyle/>
          <a:p>
            <a:r>
              <a:rPr lang="en-ZA" sz="1100" dirty="0"/>
              <a:t>The valley was initially called Val du Charron (Valley of the Wagonmakers) and was the last outpost before adventurers, pioneers and travellers attempted the arduous journey into the hinterland with their ox-drawn wagons.</a:t>
            </a:r>
          </a:p>
        </p:txBody>
      </p:sp>
      <p:pic>
        <p:nvPicPr>
          <p:cNvPr id="4" name="Picture 3" descr="WELLINGTON10.jpg">
            <a:extLst>
              <a:ext uri="{FF2B5EF4-FFF2-40B4-BE49-F238E27FC236}">
                <a16:creationId xmlns:a16="http://schemas.microsoft.com/office/drawing/2014/main" xmlns="" id="{35C884D7-388E-4265-126E-DD302021B8D9}"/>
              </a:ext>
            </a:extLst>
          </p:cNvPr>
          <p:cNvPicPr>
            <a:picLocks noChangeAspect="1"/>
          </p:cNvPicPr>
          <p:nvPr/>
        </p:nvPicPr>
        <p:blipFill>
          <a:blip r:embed="rId3" cstate="screen">
            <a:extLst>
              <a:ext uri="{28A0092B-C50C-407E-A947-70E740481C1C}">
                <a14:useLocalDpi xmlns:a14="http://schemas.microsoft.com/office/drawing/2010/main"/>
              </a:ext>
            </a:extLst>
          </a:blip>
          <a:srcRect l="4497" t="5786" r="8857" b="46459"/>
          <a:stretch>
            <a:fillRect/>
          </a:stretch>
        </p:blipFill>
        <p:spPr>
          <a:xfrm>
            <a:off x="611188" y="368300"/>
            <a:ext cx="7921625" cy="3275012"/>
          </a:xfrm>
          <a:prstGeom prst="rect">
            <a:avLst/>
          </a:prstGeom>
        </p:spPr>
      </p:pic>
    </p:spTree>
    <p:extLst>
      <p:ext uri="{BB962C8B-B14F-4D97-AF65-F5344CB8AC3E}">
        <p14:creationId xmlns:p14="http://schemas.microsoft.com/office/powerpoint/2010/main" val="36453242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A7F88D0-DBA5-6153-4C07-6BB7378DC0EB}"/>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C1F6C652-88E4-2FEF-D603-862F57A555E9}"/>
              </a:ext>
            </a:extLst>
          </p:cNvPr>
          <p:cNvSpPr>
            <a:spLocks noGrp="1"/>
          </p:cNvSpPr>
          <p:nvPr>
            <p:ph type="subTitle" idx="1"/>
          </p:nvPr>
        </p:nvSpPr>
        <p:spPr>
          <a:xfrm>
            <a:off x="900113" y="5949950"/>
            <a:ext cx="4500562" cy="908050"/>
          </a:xfrm>
        </p:spPr>
        <p:txBody>
          <a:bodyPr>
            <a:noAutofit/>
          </a:bodyPr>
          <a:lstStyle/>
          <a:p>
            <a:r>
              <a:rPr lang="en-ZA" sz="1100" dirty="0"/>
              <a:t>There were two attempts to name Wellington but it was only when </a:t>
            </a:r>
            <a:br>
              <a:rPr lang="en-ZA" sz="1100" dirty="0"/>
            </a:br>
            <a:r>
              <a:rPr lang="en-ZA" sz="1100" dirty="0"/>
              <a:t>Sir George Napier suggested that the town should be named after 'England's greatest soldier' that, in 1840, the town of Wellington was proclaimed after the Duke who defeated Napoleon at Waterloo.</a:t>
            </a:r>
          </a:p>
        </p:txBody>
      </p:sp>
      <p:pic>
        <p:nvPicPr>
          <p:cNvPr id="3" name="Picture 2" descr="WELLINGTON11.jpg">
            <a:extLst>
              <a:ext uri="{FF2B5EF4-FFF2-40B4-BE49-F238E27FC236}">
                <a16:creationId xmlns:a16="http://schemas.microsoft.com/office/drawing/2014/main" xmlns="" id="{585C9C55-F243-4F17-9999-1116668B919C}"/>
              </a:ext>
            </a:extLst>
          </p:cNvPr>
          <p:cNvPicPr>
            <a:picLocks noChangeAspect="1"/>
          </p:cNvPicPr>
          <p:nvPr/>
        </p:nvPicPr>
        <p:blipFill>
          <a:blip r:embed="rId3" cstate="screen">
            <a:extLst>
              <a:ext uri="{28A0092B-C50C-407E-A947-70E740481C1C}">
                <a14:useLocalDpi xmlns:a14="http://schemas.microsoft.com/office/drawing/2010/main"/>
              </a:ext>
            </a:extLst>
          </a:blip>
          <a:srcRect l="18863" t="5900" r="18863" b="37500"/>
          <a:stretch>
            <a:fillRect/>
          </a:stretch>
        </p:blipFill>
        <p:spPr>
          <a:xfrm>
            <a:off x="611188" y="368300"/>
            <a:ext cx="7921626" cy="5400675"/>
          </a:xfrm>
          <a:prstGeom prst="rect">
            <a:avLst/>
          </a:prstGeom>
        </p:spPr>
      </p:pic>
    </p:spTree>
    <p:extLst>
      <p:ext uri="{BB962C8B-B14F-4D97-AF65-F5344CB8AC3E}">
        <p14:creationId xmlns:p14="http://schemas.microsoft.com/office/powerpoint/2010/main" val="7846316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E902C88-BDF8-144C-E8B9-7CB725D406BA}"/>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710A026C-72B2-5BBF-6A7A-2E6B8EA56B8E}"/>
              </a:ext>
            </a:extLst>
          </p:cNvPr>
          <p:cNvSpPr>
            <a:spLocks noGrp="1"/>
          </p:cNvSpPr>
          <p:nvPr>
            <p:ph type="subTitle" idx="1"/>
          </p:nvPr>
        </p:nvSpPr>
        <p:spPr>
          <a:xfrm>
            <a:off x="900113" y="5768975"/>
            <a:ext cx="4329112" cy="1089025"/>
          </a:xfrm>
        </p:spPr>
        <p:txBody>
          <a:bodyPr>
            <a:normAutofit/>
          </a:bodyPr>
          <a:lstStyle/>
          <a:p>
            <a:r>
              <a:rPr lang="en-ZA" dirty="0"/>
              <a:t>The </a:t>
            </a:r>
            <a:r>
              <a:rPr lang="en-ZA" dirty="0" err="1"/>
              <a:t>Bainskloof</a:t>
            </a:r>
            <a:r>
              <a:rPr lang="en-ZA" dirty="0"/>
              <a:t> Pass, built by the famous Scotsman Andrew Geddes Bain in 1840, was initially the only gateway to the north until the </a:t>
            </a:r>
            <a:br>
              <a:rPr lang="en-ZA" dirty="0"/>
            </a:br>
            <a:r>
              <a:rPr lang="en-ZA" dirty="0"/>
              <a:t>Du </a:t>
            </a:r>
            <a:r>
              <a:rPr lang="en-ZA" dirty="0" err="1"/>
              <a:t>Toitskloof</a:t>
            </a:r>
            <a:r>
              <a:rPr lang="en-ZA" dirty="0"/>
              <a:t> Pass was opened in 1949.</a:t>
            </a:r>
          </a:p>
        </p:txBody>
      </p:sp>
      <p:pic>
        <p:nvPicPr>
          <p:cNvPr id="2" name="Picture 1" descr="WELLINGTON12.jpg">
            <a:extLst>
              <a:ext uri="{FF2B5EF4-FFF2-40B4-BE49-F238E27FC236}">
                <a16:creationId xmlns:a16="http://schemas.microsoft.com/office/drawing/2014/main" xmlns="" id="{86927641-BB28-BE6E-73CB-65B682FFA329}"/>
              </a:ext>
            </a:extLst>
          </p:cNvPr>
          <p:cNvPicPr>
            <a:picLocks noChangeAspect="1"/>
          </p:cNvPicPr>
          <p:nvPr/>
        </p:nvPicPr>
        <p:blipFill>
          <a:blip r:embed="rId3" cstate="screen">
            <a:extLst>
              <a:ext uri="{28A0092B-C50C-407E-A947-70E740481C1C}">
                <a14:useLocalDpi xmlns:a14="http://schemas.microsoft.com/office/drawing/2010/main"/>
              </a:ext>
            </a:extLst>
          </a:blip>
          <a:srcRect l="6685" t="6875" r="6670" b="48333"/>
          <a:stretch>
            <a:fillRect/>
          </a:stretch>
        </p:blipFill>
        <p:spPr>
          <a:xfrm>
            <a:off x="611188" y="357188"/>
            <a:ext cx="7921625" cy="3071812"/>
          </a:xfrm>
          <a:prstGeom prst="rect">
            <a:avLst/>
          </a:prstGeom>
        </p:spPr>
      </p:pic>
    </p:spTree>
    <p:extLst>
      <p:ext uri="{BB962C8B-B14F-4D97-AF65-F5344CB8AC3E}">
        <p14:creationId xmlns:p14="http://schemas.microsoft.com/office/powerpoint/2010/main" val="27687534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8A82691-8AB3-0A2E-4416-5B0C518B4D1A}"/>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B29D242B-CF00-2542-9C01-F080FFF26B5A}"/>
              </a:ext>
            </a:extLst>
          </p:cNvPr>
          <p:cNvSpPr>
            <a:spLocks noGrp="1"/>
          </p:cNvSpPr>
          <p:nvPr>
            <p:ph type="subTitle" idx="1"/>
          </p:nvPr>
        </p:nvSpPr>
        <p:spPr/>
        <p:txBody>
          <a:bodyPr>
            <a:normAutofit/>
          </a:bodyPr>
          <a:lstStyle/>
          <a:p>
            <a:r>
              <a:rPr lang="en-ZA" dirty="0"/>
              <a:t>In winter, snow sometimes covers the mountain tops and night temperatures are generally cooler than at the coast some 60 km away.</a:t>
            </a:r>
          </a:p>
        </p:txBody>
      </p:sp>
      <p:pic>
        <p:nvPicPr>
          <p:cNvPr id="2" name="Picture 1" descr="WELLINGTON13.jpg">
            <a:extLst>
              <a:ext uri="{FF2B5EF4-FFF2-40B4-BE49-F238E27FC236}">
                <a16:creationId xmlns:a16="http://schemas.microsoft.com/office/drawing/2014/main" xmlns="" id="{30EB666D-9A0B-99FF-476E-CAE2FE923EAD}"/>
              </a:ext>
            </a:extLst>
          </p:cNvPr>
          <p:cNvPicPr>
            <a:picLocks noChangeAspect="1"/>
          </p:cNvPicPr>
          <p:nvPr/>
        </p:nvPicPr>
        <p:blipFill>
          <a:blip r:embed="rId3" cstate="screen">
            <a:extLst>
              <a:ext uri="{28A0092B-C50C-407E-A947-70E740481C1C}">
                <a14:useLocalDpi xmlns:a14="http://schemas.microsoft.com/office/drawing/2010/main"/>
              </a:ext>
            </a:extLst>
          </a:blip>
          <a:srcRect l="15477" t="6658" r="15477" b="30588"/>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6270811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0EB8C51-EACC-E812-331F-7CD0D835CD28}"/>
            </a:ext>
          </a:extLst>
        </p:cNvPr>
        <p:cNvGrpSpPr/>
        <p:nvPr/>
      </p:nvGrpSpPr>
      <p:grpSpPr>
        <a:xfrm>
          <a:off x="0" y="0"/>
          <a:ext cx="0" cy="0"/>
          <a:chOff x="0" y="0"/>
          <a:chExt cx="0" cy="0"/>
        </a:xfrm>
      </p:grpSpPr>
      <p:sp>
        <p:nvSpPr>
          <p:cNvPr id="4" name="Subtitle 3">
            <a:extLst>
              <a:ext uri="{FF2B5EF4-FFF2-40B4-BE49-F238E27FC236}">
                <a16:creationId xmlns:a16="http://schemas.microsoft.com/office/drawing/2014/main" xmlns="" id="{A3C83B59-9F13-55D2-4B7D-C218E27E88C8}"/>
              </a:ext>
            </a:extLst>
          </p:cNvPr>
          <p:cNvSpPr>
            <a:spLocks noGrp="1"/>
          </p:cNvSpPr>
          <p:nvPr>
            <p:ph type="subTitle" idx="1"/>
          </p:nvPr>
        </p:nvSpPr>
        <p:spPr>
          <a:xfrm>
            <a:off x="900113" y="5949950"/>
            <a:ext cx="3671887" cy="908050"/>
          </a:xfrm>
        </p:spPr>
        <p:txBody>
          <a:bodyPr>
            <a:normAutofit/>
          </a:bodyPr>
          <a:lstStyle/>
          <a:p>
            <a:r>
              <a:rPr lang="en-ZA" dirty="0"/>
              <a:t>The average rainfall is 741 mm and the mean February temperature is 23.2⁰C </a:t>
            </a:r>
            <a:br>
              <a:rPr lang="en-ZA" dirty="0"/>
            </a:br>
            <a:r>
              <a:rPr lang="en-ZA" dirty="0"/>
              <a:t>(</a:t>
            </a:r>
            <a:r>
              <a:rPr lang="en-ZA" dirty="0" err="1"/>
              <a:t>Abenrude</a:t>
            </a:r>
            <a:r>
              <a:rPr lang="en-ZA" dirty="0"/>
              <a:t> Weather Station). </a:t>
            </a:r>
          </a:p>
          <a:p>
            <a:endParaRPr lang="en-ZA" dirty="0"/>
          </a:p>
        </p:txBody>
      </p:sp>
      <p:pic>
        <p:nvPicPr>
          <p:cNvPr id="3" name="Picture 2">
            <a:extLst>
              <a:ext uri="{FF2B5EF4-FFF2-40B4-BE49-F238E27FC236}">
                <a16:creationId xmlns:a16="http://schemas.microsoft.com/office/drawing/2014/main" xmlns="" id="{9883AD9B-6486-6FA0-D92F-95B2B066861C}"/>
              </a:ext>
            </a:extLst>
          </p:cNvPr>
          <p:cNvPicPr>
            <a:picLocks noChangeAspect="1"/>
          </p:cNvPicPr>
          <p:nvPr/>
        </p:nvPicPr>
        <p:blipFill>
          <a:blip r:embed="rId3">
            <a:extLst>
              <a:ext uri="{28A0092B-C50C-407E-A947-70E740481C1C}">
                <a14:useLocalDpi xmlns:a14="http://schemas.microsoft.com/office/drawing/2010/main" val="0"/>
              </a:ext>
            </a:extLst>
          </a:blip>
          <a:srcRect l="7250" t="6481" r="24403" b="31392"/>
          <a:stretch>
            <a:fillRect/>
          </a:stretch>
        </p:blipFill>
        <p:spPr>
          <a:xfrm>
            <a:off x="611187" y="368300"/>
            <a:ext cx="7921625" cy="5400675"/>
          </a:xfrm>
          <a:prstGeom prst="rect">
            <a:avLst/>
          </a:prstGeom>
        </p:spPr>
      </p:pic>
    </p:spTree>
    <p:extLst>
      <p:ext uri="{BB962C8B-B14F-4D97-AF65-F5344CB8AC3E}">
        <p14:creationId xmlns:p14="http://schemas.microsoft.com/office/powerpoint/2010/main" val="4570214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4844630-29B9-0AFF-3BE3-3493230C0B13}"/>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72737CD1-7AE0-D60E-73F7-AE6620B07B49}"/>
              </a:ext>
            </a:extLst>
          </p:cNvPr>
          <p:cNvSpPr>
            <a:spLocks noGrp="1"/>
          </p:cNvSpPr>
          <p:nvPr>
            <p:ph type="subTitle" idx="1"/>
          </p:nvPr>
        </p:nvSpPr>
        <p:spPr>
          <a:xfrm>
            <a:off x="900114" y="5949950"/>
            <a:ext cx="4186236" cy="908050"/>
          </a:xfrm>
        </p:spPr>
        <p:txBody>
          <a:bodyPr>
            <a:normAutofit/>
          </a:bodyPr>
          <a:lstStyle/>
          <a:p>
            <a:r>
              <a:rPr lang="en-ZA" dirty="0"/>
              <a:t>Soils here are predominantly derived from granite and Table Mountain sandstone, with Clovelly and Hutton types prevalent.</a:t>
            </a:r>
          </a:p>
        </p:txBody>
      </p:sp>
      <p:pic>
        <p:nvPicPr>
          <p:cNvPr id="3" name="Picture 2" descr="WELLINGTON15.jpg">
            <a:extLst>
              <a:ext uri="{FF2B5EF4-FFF2-40B4-BE49-F238E27FC236}">
                <a16:creationId xmlns:a16="http://schemas.microsoft.com/office/drawing/2014/main" xmlns="" id="{51DA284B-0565-94B4-E342-3BCEA19046B7}"/>
              </a:ext>
            </a:extLst>
          </p:cNvPr>
          <p:cNvPicPr>
            <a:picLocks noChangeAspect="1"/>
          </p:cNvPicPr>
          <p:nvPr/>
        </p:nvPicPr>
        <p:blipFill>
          <a:blip r:embed="rId3" cstate="screen">
            <a:extLst>
              <a:ext uri="{28A0092B-C50C-407E-A947-70E740481C1C}">
                <a14:useLocalDpi xmlns:a14="http://schemas.microsoft.com/office/drawing/2010/main"/>
              </a:ext>
            </a:extLst>
          </a:blip>
          <a:srcRect l="5332" t="6263" r="16419" b="22619"/>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29769604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2B57A36-CD14-F421-ADC9-3013C23F0C6D}"/>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DDCD34EE-E150-62A0-39E5-FA63A8EDBC71}"/>
              </a:ext>
            </a:extLst>
          </p:cNvPr>
          <p:cNvSpPr>
            <a:spLocks noGrp="1"/>
          </p:cNvSpPr>
          <p:nvPr>
            <p:ph type="subTitle" idx="1"/>
          </p:nvPr>
        </p:nvSpPr>
        <p:spPr>
          <a:xfrm>
            <a:off x="900112" y="5949950"/>
            <a:ext cx="4286743" cy="908050"/>
          </a:xfrm>
        </p:spPr>
        <p:txBody>
          <a:bodyPr>
            <a:normAutofit/>
          </a:bodyPr>
          <a:lstStyle/>
          <a:p>
            <a:r>
              <a:rPr lang="en-ZA" dirty="0"/>
              <a:t>Closer to the Berg River, alluvial soils are found, as well as soils derived from </a:t>
            </a:r>
            <a:r>
              <a:rPr lang="en-ZA" dirty="0" err="1"/>
              <a:t>Malmesbury</a:t>
            </a:r>
            <a:r>
              <a:rPr lang="en-ZA" dirty="0"/>
              <a:t> shale on the rolling hills landscapes.</a:t>
            </a:r>
          </a:p>
        </p:txBody>
      </p:sp>
      <p:pic>
        <p:nvPicPr>
          <p:cNvPr id="3" name="Picture 2" descr="WELLINGTON16.jpg">
            <a:extLst>
              <a:ext uri="{FF2B5EF4-FFF2-40B4-BE49-F238E27FC236}">
                <a16:creationId xmlns:a16="http://schemas.microsoft.com/office/drawing/2014/main" xmlns="" id="{487E18FC-AEDF-FAEF-8436-9112041EAE12}"/>
              </a:ext>
            </a:extLst>
          </p:cNvPr>
          <p:cNvPicPr>
            <a:picLocks noChangeAspect="1"/>
          </p:cNvPicPr>
          <p:nvPr/>
        </p:nvPicPr>
        <p:blipFill>
          <a:blip r:embed="rId3" cstate="screen">
            <a:extLst>
              <a:ext uri="{28A0092B-C50C-407E-A947-70E740481C1C}">
                <a14:useLocalDpi xmlns:a14="http://schemas.microsoft.com/office/drawing/2010/main"/>
              </a:ext>
            </a:extLst>
          </a:blip>
          <a:srcRect l="9559" t="6287" r="12991" b="23320"/>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40829659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10E7057-E87C-A854-A203-2B9A85FD4C9F}"/>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F9793E57-EB47-0A0B-884C-48F96C059BD7}"/>
              </a:ext>
            </a:extLst>
          </p:cNvPr>
          <p:cNvSpPr>
            <a:spLocks noGrp="1"/>
          </p:cNvSpPr>
          <p:nvPr>
            <p:ph type="subTitle" idx="1"/>
          </p:nvPr>
        </p:nvSpPr>
        <p:spPr>
          <a:xfrm>
            <a:off x="900114" y="5949950"/>
            <a:ext cx="3554656" cy="908050"/>
          </a:xfrm>
        </p:spPr>
        <p:txBody>
          <a:bodyPr>
            <a:noAutofit/>
          </a:bodyPr>
          <a:lstStyle/>
          <a:p>
            <a:r>
              <a:rPr lang="en-ZA" dirty="0"/>
              <a:t>The most widely planted white-wine variety is Chenin Blanc.</a:t>
            </a:r>
          </a:p>
        </p:txBody>
      </p:sp>
      <p:pic>
        <p:nvPicPr>
          <p:cNvPr id="2" name="Picture 1" descr="WELLINGTON17.jpg">
            <a:extLst>
              <a:ext uri="{FF2B5EF4-FFF2-40B4-BE49-F238E27FC236}">
                <a16:creationId xmlns:a16="http://schemas.microsoft.com/office/drawing/2014/main" xmlns="" id="{C4768439-1332-B9A6-DA1F-3FC5F0B3D2F0}"/>
              </a:ext>
            </a:extLst>
          </p:cNvPr>
          <p:cNvPicPr>
            <a:picLocks noChangeAspect="1"/>
          </p:cNvPicPr>
          <p:nvPr/>
        </p:nvPicPr>
        <p:blipFill>
          <a:blip r:embed="rId3" cstate="screen">
            <a:extLst>
              <a:ext uri="{28A0092B-C50C-407E-A947-70E740481C1C}">
                <a14:useLocalDpi xmlns:a14="http://schemas.microsoft.com/office/drawing/2010/main"/>
              </a:ext>
            </a:extLst>
          </a:blip>
          <a:srcRect l="11877" t="5370" r="11991" b="25208"/>
          <a:stretch>
            <a:fillRect/>
          </a:stretch>
        </p:blipFill>
        <p:spPr>
          <a:xfrm>
            <a:off x="611188" y="350572"/>
            <a:ext cx="7921625" cy="5418403"/>
          </a:xfrm>
          <a:prstGeom prst="rect">
            <a:avLst/>
          </a:prstGeom>
        </p:spPr>
      </p:pic>
    </p:spTree>
    <p:extLst>
      <p:ext uri="{BB962C8B-B14F-4D97-AF65-F5344CB8AC3E}">
        <p14:creationId xmlns:p14="http://schemas.microsoft.com/office/powerpoint/2010/main" val="34544866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86D17B5-73F7-3FC2-DF57-864C29CF78ED}"/>
            </a:ext>
          </a:extLst>
        </p:cNvPr>
        <p:cNvGrpSpPr/>
        <p:nvPr/>
      </p:nvGrpSpPr>
      <p:grpSpPr>
        <a:xfrm>
          <a:off x="0" y="0"/>
          <a:ext cx="0" cy="0"/>
          <a:chOff x="0" y="0"/>
          <a:chExt cx="0" cy="0"/>
        </a:xfrm>
      </p:grpSpPr>
      <p:sp>
        <p:nvSpPr>
          <p:cNvPr id="4" name="Subtitle 3">
            <a:extLst>
              <a:ext uri="{FF2B5EF4-FFF2-40B4-BE49-F238E27FC236}">
                <a16:creationId xmlns:a16="http://schemas.microsoft.com/office/drawing/2014/main" xmlns="" id="{2EA34C26-52AE-6177-B533-1DF630474A81}"/>
              </a:ext>
            </a:extLst>
          </p:cNvPr>
          <p:cNvSpPr>
            <a:spLocks noGrp="1"/>
          </p:cNvSpPr>
          <p:nvPr>
            <p:ph type="subTitle" idx="1"/>
          </p:nvPr>
        </p:nvSpPr>
        <p:spPr>
          <a:xfrm>
            <a:off x="900113" y="5949950"/>
            <a:ext cx="4071938" cy="908050"/>
          </a:xfrm>
        </p:spPr>
        <p:txBody>
          <a:bodyPr>
            <a:normAutofit/>
          </a:bodyPr>
          <a:lstStyle/>
          <a:p>
            <a:r>
              <a:rPr lang="en-ZA" dirty="0"/>
              <a:t>When it comes to red-wine varieties, Shiraz leads the way, followed by Cabernet Sauvignon and Pinotage.</a:t>
            </a:r>
          </a:p>
          <a:p>
            <a:endParaRPr lang="en-ZA" dirty="0"/>
          </a:p>
        </p:txBody>
      </p:sp>
      <p:pic>
        <p:nvPicPr>
          <p:cNvPr id="2" name="Picture 1">
            <a:extLst>
              <a:ext uri="{FF2B5EF4-FFF2-40B4-BE49-F238E27FC236}">
                <a16:creationId xmlns:a16="http://schemas.microsoft.com/office/drawing/2014/main" xmlns="" id="{F1F9C682-3866-4B40-E29E-34589566D5AB}"/>
              </a:ext>
            </a:extLst>
          </p:cNvPr>
          <p:cNvPicPr>
            <a:picLocks noChangeAspect="1"/>
          </p:cNvPicPr>
          <p:nvPr/>
        </p:nvPicPr>
        <p:blipFill>
          <a:blip r:embed="rId3">
            <a:extLst>
              <a:ext uri="{28A0092B-C50C-407E-A947-70E740481C1C}">
                <a14:useLocalDpi xmlns:a14="http://schemas.microsoft.com/office/drawing/2010/main" val="0"/>
              </a:ext>
            </a:extLst>
          </a:blip>
          <a:srcRect l="10906" t="6344" r="10906" b="48763"/>
          <a:stretch>
            <a:fillRect/>
          </a:stretch>
        </p:blipFill>
        <p:spPr>
          <a:xfrm>
            <a:off x="611188" y="368300"/>
            <a:ext cx="7921625" cy="3411220"/>
          </a:xfrm>
          <a:prstGeom prst="rect">
            <a:avLst/>
          </a:prstGeom>
        </p:spPr>
      </p:pic>
    </p:spTree>
    <p:extLst>
      <p:ext uri="{BB962C8B-B14F-4D97-AF65-F5344CB8AC3E}">
        <p14:creationId xmlns:p14="http://schemas.microsoft.com/office/powerpoint/2010/main" val="18509115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7B80707-4705-789D-8780-54C7DD92DA5E}"/>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B9385BAB-4226-4075-6E09-A8C6BB6A5A59}"/>
              </a:ext>
            </a:extLst>
          </p:cNvPr>
          <p:cNvSpPr>
            <a:spLocks noGrp="1"/>
          </p:cNvSpPr>
          <p:nvPr>
            <p:ph type="subTitle" idx="1"/>
          </p:nvPr>
        </p:nvSpPr>
        <p:spPr>
          <a:xfrm>
            <a:off x="900114" y="5949950"/>
            <a:ext cx="4386262" cy="908050"/>
          </a:xfrm>
        </p:spPr>
        <p:txBody>
          <a:bodyPr>
            <a:normAutofit/>
          </a:bodyPr>
          <a:lstStyle/>
          <a:p>
            <a:r>
              <a:rPr lang="en-ZA" dirty="0"/>
              <a:t>The Wellington district is increasingly being reputed for the quality of its reds, Shiraz in particular, and red blends.</a:t>
            </a:r>
          </a:p>
        </p:txBody>
      </p:sp>
      <p:pic>
        <p:nvPicPr>
          <p:cNvPr id="3" name="Picture 2" descr="WELLINGTON19.jpg">
            <a:extLst>
              <a:ext uri="{FF2B5EF4-FFF2-40B4-BE49-F238E27FC236}">
                <a16:creationId xmlns:a16="http://schemas.microsoft.com/office/drawing/2014/main" xmlns="" id="{2C3EE9E0-133C-13BB-6F8E-9798D8AFA1FA}"/>
              </a:ext>
            </a:extLst>
          </p:cNvPr>
          <p:cNvPicPr>
            <a:picLocks noChangeAspect="1"/>
          </p:cNvPicPr>
          <p:nvPr/>
        </p:nvPicPr>
        <p:blipFill>
          <a:blip r:embed="rId3" cstate="screen">
            <a:extLst>
              <a:ext uri="{28A0092B-C50C-407E-A947-70E740481C1C}">
                <a14:useLocalDpi xmlns:a14="http://schemas.microsoft.com/office/drawing/2010/main"/>
              </a:ext>
            </a:extLst>
          </a:blip>
          <a:srcRect l="6685" t="5370" r="6670" b="44792"/>
          <a:stretch>
            <a:fillRect/>
          </a:stretch>
        </p:blipFill>
        <p:spPr>
          <a:xfrm>
            <a:off x="611188" y="368300"/>
            <a:ext cx="7921625" cy="3417888"/>
          </a:xfrm>
          <a:prstGeom prst="rect">
            <a:avLst/>
          </a:prstGeom>
        </p:spPr>
      </p:pic>
    </p:spTree>
    <p:extLst>
      <p:ext uri="{BB962C8B-B14F-4D97-AF65-F5344CB8AC3E}">
        <p14:creationId xmlns:p14="http://schemas.microsoft.com/office/powerpoint/2010/main" val="3256545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DA6A07E-9599-A622-725D-06C6FFA4B3BE}"/>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7B547C2D-B3F5-2612-D64B-5BA994B5FDB4}"/>
              </a:ext>
            </a:extLst>
          </p:cNvPr>
          <p:cNvSpPr>
            <a:spLocks noGrp="1"/>
          </p:cNvSpPr>
          <p:nvPr>
            <p:ph type="subTitle" idx="1"/>
          </p:nvPr>
        </p:nvSpPr>
        <p:spPr>
          <a:xfrm>
            <a:off x="900112" y="5949950"/>
            <a:ext cx="3839528" cy="908050"/>
          </a:xfrm>
        </p:spPr>
        <p:txBody>
          <a:bodyPr>
            <a:noAutofit/>
          </a:bodyPr>
          <a:lstStyle/>
          <a:p>
            <a:r>
              <a:rPr lang="en-ZA" sz="1100" dirty="0"/>
              <a:t>The Cape winelands, considered by many to be the </a:t>
            </a:r>
            <a:br>
              <a:rPr lang="en-ZA" sz="1100" dirty="0"/>
            </a:br>
            <a:r>
              <a:rPr lang="en-ZA" sz="1100" dirty="0"/>
              <a:t>most beautiful in the world, has a network of diverse and well-run wine routes, affording visitors a varied and unforgettable experience.</a:t>
            </a:r>
          </a:p>
        </p:txBody>
      </p:sp>
      <p:pic>
        <p:nvPicPr>
          <p:cNvPr id="2" name="Picture 1" descr="WELLINGTON20.jpg">
            <a:extLst>
              <a:ext uri="{FF2B5EF4-FFF2-40B4-BE49-F238E27FC236}">
                <a16:creationId xmlns:a16="http://schemas.microsoft.com/office/drawing/2014/main" xmlns="" id="{70530D5A-DA42-6E38-8A89-4D833279E6C0}"/>
              </a:ext>
            </a:extLst>
          </p:cNvPr>
          <p:cNvPicPr>
            <a:picLocks noChangeAspect="1"/>
          </p:cNvPicPr>
          <p:nvPr/>
        </p:nvPicPr>
        <p:blipFill>
          <a:blip r:embed="rId3" cstate="screen">
            <a:extLst>
              <a:ext uri="{28A0092B-C50C-407E-A947-70E740481C1C}">
                <a14:useLocalDpi xmlns:a14="http://schemas.microsoft.com/office/drawing/2010/main"/>
              </a:ext>
            </a:extLst>
          </a:blip>
          <a:srcRect l="8166" t="6996" r="14818" b="23005"/>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180665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23E20C8-8D4C-3CE9-AFF8-4EBCD43B1A68}"/>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063C084D-5611-86CA-411F-42B800785ACE}"/>
              </a:ext>
            </a:extLst>
          </p:cNvPr>
          <p:cNvSpPr>
            <a:spLocks noGrp="1"/>
          </p:cNvSpPr>
          <p:nvPr>
            <p:ph type="subTitle" idx="1"/>
          </p:nvPr>
        </p:nvSpPr>
        <p:spPr>
          <a:xfrm>
            <a:off x="900113" y="5921669"/>
            <a:ext cx="3973338" cy="908050"/>
          </a:xfrm>
        </p:spPr>
        <p:txBody>
          <a:bodyPr>
            <a:normAutofit/>
          </a:bodyPr>
          <a:lstStyle/>
          <a:p>
            <a:r>
              <a:rPr lang="en-GB" sz="900" dirty="0">
                <a:latin typeface="Avenir Next LT Pro Light" panose="020B0304020202020204" pitchFamily="34" charset="77"/>
              </a:rPr>
              <a:t>The images used in these presentations have been sourced from various producers, as well as industry and tourism bodies. These presentations are strictly for non-commercial, non-profit, educational purposes only and cannot be reproduced or transmitted in any form or by any means without written permission from Wines of South Africa (</a:t>
            </a:r>
            <a:r>
              <a:rPr lang="en-GB" sz="900" dirty="0" err="1">
                <a:latin typeface="Avenir Next LT Pro Light" panose="020B0304020202020204" pitchFamily="34" charset="77"/>
              </a:rPr>
              <a:t>WoSA</a:t>
            </a:r>
            <a:r>
              <a:rPr lang="en-GB" sz="900" dirty="0">
                <a:latin typeface="Avenir Next LT Pro Light" panose="020B0304020202020204" pitchFamily="34" charset="77"/>
              </a:rPr>
              <a:t>).</a:t>
            </a:r>
          </a:p>
          <a:p>
            <a:endParaRPr lang="en-GB" sz="900" dirty="0">
              <a:latin typeface="Avenir Next LT Pro Light" panose="020B0304020202020204" pitchFamily="34" charset="77"/>
            </a:endParaRPr>
          </a:p>
        </p:txBody>
      </p:sp>
      <p:pic>
        <p:nvPicPr>
          <p:cNvPr id="2" name="Picture 1" descr="WELLINGTON21.jpg">
            <a:extLst>
              <a:ext uri="{FF2B5EF4-FFF2-40B4-BE49-F238E27FC236}">
                <a16:creationId xmlns:a16="http://schemas.microsoft.com/office/drawing/2014/main" xmlns="" id="{8DB55F8A-C330-0D3A-1623-D4496C5EF4EC}"/>
              </a:ext>
            </a:extLst>
          </p:cNvPr>
          <p:cNvPicPr>
            <a:picLocks noChangeAspect="1"/>
          </p:cNvPicPr>
          <p:nvPr/>
        </p:nvPicPr>
        <p:blipFill>
          <a:blip r:embed="rId3" cstate="screen">
            <a:extLst>
              <a:ext uri="{28A0092B-C50C-407E-A947-70E740481C1C}">
                <a14:useLocalDpi xmlns:a14="http://schemas.microsoft.com/office/drawing/2010/main"/>
              </a:ext>
            </a:extLst>
          </a:blip>
          <a:srcRect l="6133" t="6090" r="14194" b="21498"/>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22221660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D04C84AE-74AA-7591-3EF2-076550DD0DD3}"/>
              </a:ext>
            </a:extLst>
          </p:cNvPr>
          <p:cNvPicPr>
            <a:picLocks noChangeAspect="1"/>
          </p:cNvPicPr>
          <p:nvPr/>
        </p:nvPicPr>
        <p:blipFill>
          <a:blip r:embed="rId3"/>
          <a:srcRect/>
          <a:stretch/>
        </p:blipFill>
        <p:spPr>
          <a:xfrm>
            <a:off x="0" y="0"/>
            <a:ext cx="9144000" cy="6858000"/>
          </a:xfrm>
          <a:prstGeom prst="rect">
            <a:avLst/>
          </a:prstGeom>
        </p:spPr>
      </p:pic>
      <p:sp>
        <p:nvSpPr>
          <p:cNvPr id="5" name="object 20">
            <a:extLst>
              <a:ext uri="{FF2B5EF4-FFF2-40B4-BE49-F238E27FC236}">
                <a16:creationId xmlns:a16="http://schemas.microsoft.com/office/drawing/2014/main" xmlns="" id="{77DFABF0-92BF-44A1-A465-A2C7B3C42D8A}"/>
              </a:ext>
            </a:extLst>
          </p:cNvPr>
          <p:cNvSpPr txBox="1"/>
          <p:nvPr/>
        </p:nvSpPr>
        <p:spPr>
          <a:xfrm>
            <a:off x="22860" y="4915057"/>
            <a:ext cx="9121140" cy="784830"/>
          </a:xfrm>
          <a:prstGeom prst="rect">
            <a:avLst/>
          </a:prstGeom>
        </p:spPr>
        <p:txBody>
          <a:bodyPr vert="horz" wrap="square" lIns="0" tIns="15240" rIns="0" bIns="0" rtlCol="0">
            <a:spAutoFit/>
          </a:bodyPr>
          <a:lstStyle/>
          <a:p>
            <a:pPr algn="ctr">
              <a:lnSpc>
                <a:spcPct val="100000"/>
              </a:lnSpc>
              <a:spcBef>
                <a:spcPts val="120"/>
              </a:spcBef>
            </a:pPr>
            <a:r>
              <a:rPr lang="en-US" sz="5000" b="1" spc="-65" dirty="0">
                <a:solidFill>
                  <a:srgbClr val="FFFFFF"/>
                </a:solidFill>
                <a:latin typeface="Avenir Next LT Pro" panose="020B0504020202020204" pitchFamily="34" charset="77"/>
                <a:cs typeface="Segoe UI"/>
              </a:rPr>
              <a:t>The end</a:t>
            </a:r>
            <a:endParaRPr sz="5000" b="1" dirty="0">
              <a:latin typeface="Avenir Next LT Pro" panose="020B0504020202020204" pitchFamily="34" charset="77"/>
              <a:cs typeface="Segoe UI"/>
            </a:endParaRPr>
          </a:p>
        </p:txBody>
      </p:sp>
      <p:sp>
        <p:nvSpPr>
          <p:cNvPr id="2" name="Subtitle 23">
            <a:extLst>
              <a:ext uri="{FF2B5EF4-FFF2-40B4-BE49-F238E27FC236}">
                <a16:creationId xmlns:a16="http://schemas.microsoft.com/office/drawing/2014/main" xmlns="" id="{FD5B4994-9B03-DB4D-7C43-806A3D8F60DC}"/>
              </a:ext>
            </a:extLst>
          </p:cNvPr>
          <p:cNvSpPr txBox="1">
            <a:spLocks/>
          </p:cNvSpPr>
          <p:nvPr/>
        </p:nvSpPr>
        <p:spPr>
          <a:xfrm>
            <a:off x="611188" y="368300"/>
            <a:ext cx="7921625" cy="2195790"/>
          </a:xfrm>
          <a:prstGeom prst="rect">
            <a:avLst/>
          </a:prstGeom>
        </p:spPr>
        <p:txBody>
          <a:bodyPr anchor="ct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GB" sz="2000" b="1" dirty="0">
                <a:solidFill>
                  <a:schemeClr val="bg1"/>
                </a:solidFill>
                <a:latin typeface="Avenir Next LT Pro Demi" panose="020B0504020202020204" pitchFamily="34" charset="77"/>
              </a:rPr>
              <a:t>The Cape winelands, </a:t>
            </a:r>
            <a:r>
              <a:rPr lang="en-GB" sz="1500" dirty="0">
                <a:solidFill>
                  <a:schemeClr val="bg1"/>
                </a:solidFill>
                <a:latin typeface="Avenir Next LT Pro" panose="020B0504020202020204" pitchFamily="34" charset="77"/>
              </a:rPr>
              <a:t>considered by many to be the most </a:t>
            </a:r>
            <a:br>
              <a:rPr lang="en-GB" sz="1500" dirty="0">
                <a:solidFill>
                  <a:schemeClr val="bg1"/>
                </a:solidFill>
                <a:latin typeface="Avenir Next LT Pro" panose="020B0504020202020204" pitchFamily="34" charset="77"/>
              </a:rPr>
            </a:br>
            <a:r>
              <a:rPr lang="en-GB" sz="1500" dirty="0">
                <a:solidFill>
                  <a:schemeClr val="bg1"/>
                </a:solidFill>
                <a:latin typeface="Avenir Next LT Pro" panose="020B0504020202020204" pitchFamily="34" charset="77"/>
              </a:rPr>
              <a:t>beautiful in the world, have a network of diverse </a:t>
            </a:r>
            <a:br>
              <a:rPr lang="en-GB" sz="1500" dirty="0">
                <a:solidFill>
                  <a:schemeClr val="bg1"/>
                </a:solidFill>
                <a:latin typeface="Avenir Next LT Pro" panose="020B0504020202020204" pitchFamily="34" charset="77"/>
              </a:rPr>
            </a:br>
            <a:r>
              <a:rPr lang="en-GB" sz="1500" dirty="0">
                <a:solidFill>
                  <a:schemeClr val="bg1"/>
                </a:solidFill>
                <a:latin typeface="Avenir Next LT Pro" panose="020B0504020202020204" pitchFamily="34" charset="77"/>
              </a:rPr>
              <a:t>and well-run wine routes, affording visitors a varied </a:t>
            </a:r>
            <a:br>
              <a:rPr lang="en-GB" sz="1500" dirty="0">
                <a:solidFill>
                  <a:schemeClr val="bg1"/>
                </a:solidFill>
                <a:latin typeface="Avenir Next LT Pro" panose="020B0504020202020204" pitchFamily="34" charset="77"/>
              </a:rPr>
            </a:br>
            <a:r>
              <a:rPr lang="en-GB" sz="1500" dirty="0">
                <a:solidFill>
                  <a:schemeClr val="bg1"/>
                </a:solidFill>
                <a:latin typeface="Avenir Next LT Pro" panose="020B0504020202020204" pitchFamily="34" charset="77"/>
              </a:rPr>
              <a:t>and unforgettable experience.</a:t>
            </a:r>
          </a:p>
        </p:txBody>
      </p:sp>
    </p:spTree>
    <p:extLst>
      <p:ext uri="{BB962C8B-B14F-4D97-AF65-F5344CB8AC3E}">
        <p14:creationId xmlns:p14="http://schemas.microsoft.com/office/powerpoint/2010/main" val="34163521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11387</TotalTime>
  <Words>435</Words>
  <Application>Microsoft Office PowerPoint</Application>
  <PresentationFormat>On-screen Show (4:3)</PresentationFormat>
  <Paragraphs>58</Paragraphs>
  <Slides>25</Slides>
  <Notes>25</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private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WOSA</dc:creator>
  <cp:lastModifiedBy>Lindsaye</cp:lastModifiedBy>
  <cp:revision>325</cp:revision>
  <cp:lastPrinted>2016-05-23T10:12:21Z</cp:lastPrinted>
  <dcterms:created xsi:type="dcterms:W3CDTF">2013-06-26T13:00:34Z</dcterms:created>
  <dcterms:modified xsi:type="dcterms:W3CDTF">2026-07-27T07:09:04Z</dcterms:modified>
</cp:coreProperties>
</file>