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256" r:id="rId2"/>
    <p:sldId id="374" r:id="rId3"/>
    <p:sldId id="375" r:id="rId4"/>
    <p:sldId id="376" r:id="rId5"/>
    <p:sldId id="377" r:id="rId6"/>
    <p:sldId id="378" r:id="rId7"/>
    <p:sldId id="379" r:id="rId8"/>
    <p:sldId id="381" r:id="rId9"/>
    <p:sldId id="382" r:id="rId10"/>
    <p:sldId id="393" r:id="rId11"/>
    <p:sldId id="388" r:id="rId12"/>
    <p:sldId id="385" r:id="rId13"/>
    <p:sldId id="386" r:id="rId14"/>
    <p:sldId id="387" r:id="rId15"/>
    <p:sldId id="389" r:id="rId16"/>
    <p:sldId id="390" r:id="rId17"/>
    <p:sldId id="391" r:id="rId18"/>
    <p:sldId id="395" r:id="rId19"/>
    <p:sldId id="397" r:id="rId20"/>
    <p:sldId id="396" r:id="rId21"/>
    <p:sldId id="399" r:id="rId22"/>
    <p:sldId id="392" r:id="rId23"/>
    <p:sldId id="363" r:id="rId24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Lindsaye" initials="L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C3719"/>
    <a:srgbClr val="7E112B"/>
    <a:srgbClr val="FFCB27"/>
    <a:srgbClr val="F58220"/>
    <a:srgbClr val="8F8944"/>
    <a:srgbClr val="4C80B0"/>
    <a:srgbClr val="78B16D"/>
    <a:srgbClr val="B20F23"/>
    <a:srgbClr val="009900"/>
    <a:srgbClr val="D600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48637FC-68CE-4EC1-9202-09ED15649CAB}" v="2" dt="2019-06-28T08:37:27.70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871" autoAdjust="0"/>
    <p:restoredTop sz="95052" autoAdjust="0"/>
  </p:normalViewPr>
  <p:slideViewPr>
    <p:cSldViewPr snapToGrid="0" snapToObjects="1">
      <p:cViewPr>
        <p:scale>
          <a:sx n="77" d="100"/>
          <a:sy n="77" d="100"/>
        </p:scale>
        <p:origin x="-1080" y="19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BC6BE3-D50D-403D-8967-FD6C4940A126}" type="datetimeFigureOut">
              <a:rPr lang="en-ZA" smtClean="0"/>
              <a:pPr/>
              <a:t>2026-07-27</a:t>
            </a:fld>
            <a:endParaRPr lang="en-Z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41AFD1-AD3B-498F-B42A-140D6ABE565B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0470458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66CBFB-CBC5-6D45-B81E-D5087457DA0C}" type="datetimeFigureOut">
              <a:rPr lang="en-US" smtClean="0"/>
              <a:pPr/>
              <a:t>7/27/2026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396F31-D46C-174D-9DA5-0F156D17816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92540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Wines of South Africa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78124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38255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B561B54E-C073-F1A7-0274-7A5F63D5F5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4D8A31AD-4647-A889-345E-7A38AC94FE6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1201AA06-0044-EC81-3452-60F2AD4604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4BBCB005-0EE3-2B05-9E31-106F6DF67B9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34188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2FDFAC38-B9DC-8FAE-25D3-B8CB9E9337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E53BEA96-606D-E6B0-81D3-7865ED8168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C450E185-BC8A-BD63-D879-E9332239E5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946CB0B3-CCD5-B119-DB60-4E75C199F6B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30098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DE710AB9-C910-5F5B-B483-4E12A191AF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E5118E1B-1CE0-4AEB-17AB-D897348EFC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FB89E70F-C012-8A6E-D334-43C237357A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8A73AE85-CB88-0562-3A72-6BE0E422A84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8377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F174C2EF-72AC-A5C8-486A-F7C3FDED25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FED1491B-C32C-835A-A265-00EDFC53D51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68EE72EB-97E0-334C-827C-4DFAEB598C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9F3CC0F3-4C99-54C6-61F8-2AB1ADCB778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04680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7EC3C729-E5FF-9140-A56C-D774082699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80806258-C0DD-EACA-6D72-83FE368476B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BF3B7A4D-0FE5-220D-155A-DAFC37F416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AC0D781F-2B3A-E98D-9BFC-16CA1EE59B3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17105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E0EFCA2B-FFBC-6181-3AB8-E6480E9DFD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59B7B0D7-79F6-969B-70E9-0F55FD5960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320CB05C-48DD-AAB8-4A1D-155D6A2FD3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AB3E6685-CF32-7DD3-FD2A-E406EE273F5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83714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21ACB309-22D9-22FA-4243-C69C597F70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371C7684-10FD-7103-AE82-73CC1A2061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A866EE93-B5A1-87D2-3F1C-4C12998627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CCF062CD-143F-1A2B-A7F7-609B56602FA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99959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9CF0A442-BACB-936F-B471-A5AD396486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5FF45AE4-3D57-1F0B-F706-D13FD3060B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ADE8715D-25B4-0748-01A6-7222E7951B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C8391557-F29B-BC79-E818-219323B714B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18273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27E33F9E-3DD8-C716-9519-98FF6FB4CA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1E01ACB0-28D3-EE4E-F57F-AF8DCC29158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55AD5AFD-F620-637F-FCFA-CB4CE08A3D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36D6E67D-24B1-0D31-76AD-EE80A6947D5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231445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04E76FC-B092-9DC5-6585-5E907ED780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BB09CD04-C30B-95D9-9F21-FBF75B703DD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074B5086-D784-9470-28FF-C7FC864F7A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0661B128-56F7-A8BC-E9F4-4B8DF0C12E0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076168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FD499C67-C03E-627F-70CC-C7126C0970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6480A6DB-F1D4-B180-AB56-841A1D52F34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3969C1D5-4889-F775-596A-25314AC27E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3590FD3C-53B5-6BC9-6B2C-B16BFD0E868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62339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4867B6AF-BC55-666F-1F2C-3EE3F5FE9E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B2720499-9B0F-4316-FBB4-0A5AEE50758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9B6BABEA-CF60-F2C5-CB74-496D5E7445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36878A10-B093-6BF8-782C-735AA442BC8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30034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AB5354E9-FC94-5276-1C08-A0CADF845F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7D6B5889-1ACF-333C-113F-B04E8639333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EE3C9A80-445C-CF04-C0DD-D86C4E62E0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A3A3EC34-031E-1FDE-58B4-68D7EC03CD1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722047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31E9144E-7466-73C0-2D5E-0F8F839C95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A710C453-74EB-EFEF-4C39-8CFC33A3B8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E7F75765-CC80-2A09-A76B-C1DC45BD6D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6C6937ED-C728-ABF3-E06D-A1DBCB7AB23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090717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2FB91C58-B712-C615-A080-902293E79D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436FED2F-22D6-6745-2D2F-7A995E160E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00622109-CBB4-E063-4473-8B039C68CD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416B2681-A51D-DBE3-8742-937422D9BFF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121695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6D25C9D7-8BA3-D289-C98D-4EC2130F15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23A9550A-DB62-98EE-51D0-8F00667A2E6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71965FD5-8260-AC70-CDB6-34DFAB9788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3E348FE3-BCE8-4616-C125-00701A8BCB8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194244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1EBB8829-607E-F0D6-BA01-0ABAD75BE4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4C158B2F-F7FA-A379-99C6-88FC070B86E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1C5513C0-AB85-0D2A-4EDF-FD987414A9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86B1D3C0-6211-D0DF-FD21-A3BF391852A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909304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39C90B5F-F168-4C48-B48E-0458BC67A8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52E0E44D-C496-4A5C-36DA-691C7CE9345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AAB4DBCF-20D7-1D2A-9E7B-EFD939D0AE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3CCB3201-B0D0-984B-34E7-98117AF56C0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927656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77D2672B-F547-B169-5A38-E07D8A46A6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F106EF00-3D78-EED9-6659-C15BA4B890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F9B90A6B-C452-8A9B-4826-3DCBDC71E2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2B195C4F-939B-A900-BF4D-3676299A880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969044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E0EAFA7B-D299-03EF-210B-671217C214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CDD737D1-86E6-932A-9E0D-D4533C4103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4B214867-2037-9564-D8EB-283E00F107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C98AB74B-EBC0-575B-782F-139137DEF68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728175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end</a:t>
            </a:r>
            <a:r>
              <a:rPr lang="en-GB" dirty="0">
                <a:effectLst/>
              </a:rPr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396F31-D46C-174D-9DA5-0F156D17816F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23223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Big Writ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00113" y="5897180"/>
            <a:ext cx="5308664" cy="960820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2200" b="0" i="0">
                <a:solidFill>
                  <a:srgbClr val="7E112B"/>
                </a:solidFill>
                <a:latin typeface="Avenir Next LT Pro Demi" panose="020B0504020202020204" pitchFamily="34" charset="77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pic>
        <p:nvPicPr>
          <p:cNvPr id="9" name="Picture 8" descr="A logo with yellow and orange leaves&#10;&#10;AI-generated content may be incorrect.">
            <a:extLst>
              <a:ext uri="{FF2B5EF4-FFF2-40B4-BE49-F238E27FC236}">
                <a16:creationId xmlns:a16="http://schemas.microsoft.com/office/drawing/2014/main" xmlns="" id="{0FDD2224-466E-38CE-AD2B-08D724C80A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14947"/>
          <a:stretch>
            <a:fillRect/>
          </a:stretch>
        </p:blipFill>
        <p:spPr>
          <a:xfrm>
            <a:off x="7785717" y="6147813"/>
            <a:ext cx="747096" cy="511932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6C80C094-D232-14D8-32DD-4083D83FAC60}"/>
              </a:ext>
            </a:extLst>
          </p:cNvPr>
          <p:cNvSpPr/>
          <p:nvPr userDrawn="1"/>
        </p:nvSpPr>
        <p:spPr>
          <a:xfrm>
            <a:off x="0" y="0"/>
            <a:ext cx="9144000" cy="83912"/>
          </a:xfrm>
          <a:prstGeom prst="rect">
            <a:avLst/>
          </a:prstGeom>
          <a:solidFill>
            <a:srgbClr val="FFCB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xmlns="" id="{A0C74F3A-B0B5-064C-32F0-99601517D7A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893" r="893"/>
          <a:stretch/>
        </p:blipFill>
        <p:spPr>
          <a:xfrm>
            <a:off x="1" y="5768975"/>
            <a:ext cx="611188" cy="1089025"/>
          </a:xfrm>
          <a:prstGeom prst="rect">
            <a:avLst/>
          </a:prstGeom>
          <a:solidFill>
            <a:srgbClr val="4C80B0"/>
          </a:solidFill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xmlns="" id="{316E809E-34AC-EE10-790D-426D0E445B55}"/>
              </a:ext>
            </a:extLst>
          </p:cNvPr>
          <p:cNvCxnSpPr>
            <a:cxnSpLocks/>
          </p:cNvCxnSpPr>
          <p:nvPr userDrawn="1"/>
        </p:nvCxnSpPr>
        <p:spPr>
          <a:xfrm>
            <a:off x="7615832" y="6147813"/>
            <a:ext cx="1178" cy="710187"/>
          </a:xfrm>
          <a:prstGeom prst="line">
            <a:avLst/>
          </a:prstGeom>
          <a:ln w="6350">
            <a:solidFill>
              <a:srgbClr val="5C371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F61D588B-0C3D-B9CC-15AD-D76DD5255636}"/>
              </a:ext>
            </a:extLst>
          </p:cNvPr>
          <p:cNvSpPr txBox="1"/>
          <p:nvPr userDrawn="1"/>
        </p:nvSpPr>
        <p:spPr>
          <a:xfrm>
            <a:off x="5730241" y="6257419"/>
            <a:ext cx="1721484" cy="288147"/>
          </a:xfrm>
          <a:prstGeom prst="rect">
            <a:avLst/>
          </a:prstGeom>
          <a:noFill/>
        </p:spPr>
        <p:txBody>
          <a:bodyPr wrap="square" lIns="0" tIns="0" rIns="0" bIns="72000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i="0" dirty="0">
                <a:solidFill>
                  <a:srgbClr val="FFCB27"/>
                </a:solidFill>
                <a:latin typeface="Avenir Next LT Pro" panose="020B0504020202020204" pitchFamily="34" charset="77"/>
                <a:cs typeface="Myriad Pro"/>
              </a:rPr>
              <a:t>Worcester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B08A691F-C211-3BCC-2D82-47B758EB8D8F}"/>
              </a:ext>
            </a:extLst>
          </p:cNvPr>
          <p:cNvSpPr txBox="1"/>
          <p:nvPr userDrawn="1"/>
        </p:nvSpPr>
        <p:spPr>
          <a:xfrm>
            <a:off x="6922702" y="6525261"/>
            <a:ext cx="532198" cy="1384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rgbClr val="5C3719"/>
                </a:solidFill>
                <a:latin typeface="Avenir Next LT Pro" panose="020B0504020202020204" pitchFamily="34" charset="77"/>
                <a:cs typeface="Myriad Pro"/>
              </a:rPr>
              <a:t>COASTAL</a:t>
            </a:r>
          </a:p>
        </p:txBody>
      </p:sp>
    </p:spTree>
    <p:extLst>
      <p:ext uri="{BB962C8B-B14F-4D97-AF65-F5344CB8AC3E}">
        <p14:creationId xmlns:p14="http://schemas.microsoft.com/office/powerpoint/2010/main" val="6656686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Small writ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00113" y="5949950"/>
            <a:ext cx="4574095" cy="908050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1500" b="0" i="0">
                <a:solidFill>
                  <a:srgbClr val="5C3719"/>
                </a:solidFill>
                <a:latin typeface="Avenir Next LT Pro" panose="020B0504020202020204" pitchFamily="34" charset="77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pic>
        <p:nvPicPr>
          <p:cNvPr id="9" name="Picture 8" descr="A logo with yellow and orange leaves&#10;&#10;AI-generated content may be incorrect.">
            <a:extLst>
              <a:ext uri="{FF2B5EF4-FFF2-40B4-BE49-F238E27FC236}">
                <a16:creationId xmlns:a16="http://schemas.microsoft.com/office/drawing/2014/main" xmlns="" id="{0FDD2224-466E-38CE-AD2B-08D724C80A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14947"/>
          <a:stretch>
            <a:fillRect/>
          </a:stretch>
        </p:blipFill>
        <p:spPr>
          <a:xfrm>
            <a:off x="7785717" y="6147813"/>
            <a:ext cx="747096" cy="511932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6C80C094-D232-14D8-32DD-4083D83FAC60}"/>
              </a:ext>
            </a:extLst>
          </p:cNvPr>
          <p:cNvSpPr/>
          <p:nvPr userDrawn="1"/>
        </p:nvSpPr>
        <p:spPr>
          <a:xfrm>
            <a:off x="0" y="0"/>
            <a:ext cx="9144000" cy="83912"/>
          </a:xfrm>
          <a:prstGeom prst="rect">
            <a:avLst/>
          </a:prstGeom>
          <a:solidFill>
            <a:srgbClr val="FFCB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xmlns="" id="{A0C74F3A-B0B5-064C-32F0-99601517D7A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893" r="893"/>
          <a:stretch/>
        </p:blipFill>
        <p:spPr>
          <a:xfrm>
            <a:off x="1" y="5768975"/>
            <a:ext cx="611188" cy="1089025"/>
          </a:xfrm>
          <a:prstGeom prst="rect">
            <a:avLst/>
          </a:prstGeom>
          <a:solidFill>
            <a:srgbClr val="4C80B0"/>
          </a:solidFill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xmlns="" id="{316E809E-34AC-EE10-790D-426D0E445B55}"/>
              </a:ext>
            </a:extLst>
          </p:cNvPr>
          <p:cNvCxnSpPr>
            <a:cxnSpLocks/>
          </p:cNvCxnSpPr>
          <p:nvPr userDrawn="1"/>
        </p:nvCxnSpPr>
        <p:spPr>
          <a:xfrm>
            <a:off x="7615832" y="6147813"/>
            <a:ext cx="1178" cy="710187"/>
          </a:xfrm>
          <a:prstGeom prst="line">
            <a:avLst/>
          </a:prstGeom>
          <a:ln w="6350">
            <a:solidFill>
              <a:srgbClr val="5C371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D1B09B1A-D25E-7EB7-1A9B-96A380EBE400}"/>
              </a:ext>
            </a:extLst>
          </p:cNvPr>
          <p:cNvSpPr txBox="1"/>
          <p:nvPr userDrawn="1"/>
        </p:nvSpPr>
        <p:spPr>
          <a:xfrm>
            <a:off x="5730241" y="6257419"/>
            <a:ext cx="1721484" cy="288147"/>
          </a:xfrm>
          <a:prstGeom prst="rect">
            <a:avLst/>
          </a:prstGeom>
          <a:noFill/>
        </p:spPr>
        <p:txBody>
          <a:bodyPr wrap="square" lIns="0" tIns="0" rIns="0" bIns="72000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i="0" dirty="0">
                <a:solidFill>
                  <a:srgbClr val="FFCB27"/>
                </a:solidFill>
                <a:latin typeface="Avenir Next LT Pro" panose="020B0504020202020204" pitchFamily="34" charset="77"/>
                <a:cs typeface="Myriad Pro"/>
              </a:rPr>
              <a:t>Worcester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4E628B5E-19E4-1310-1F5A-2D11FAE71559}"/>
              </a:ext>
            </a:extLst>
          </p:cNvPr>
          <p:cNvSpPr txBox="1"/>
          <p:nvPr userDrawn="1"/>
        </p:nvSpPr>
        <p:spPr>
          <a:xfrm>
            <a:off x="6922702" y="6525261"/>
            <a:ext cx="532198" cy="1384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rgbClr val="5C3719"/>
                </a:solidFill>
                <a:latin typeface="Avenir Next LT Pro" panose="020B0504020202020204" pitchFamily="34" charset="77"/>
                <a:cs typeface="Myriad Pro"/>
              </a:rPr>
              <a:t>COASTAL</a:t>
            </a:r>
          </a:p>
        </p:txBody>
      </p:sp>
    </p:spTree>
    <p:extLst>
      <p:ext uri="{BB962C8B-B14F-4D97-AF65-F5344CB8AC3E}">
        <p14:creationId xmlns:p14="http://schemas.microsoft.com/office/powerpoint/2010/main" val="7909104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23016" y="5897180"/>
            <a:ext cx="7152559" cy="960820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2200" b="0" i="0">
                <a:solidFill>
                  <a:srgbClr val="7E112B"/>
                </a:solidFill>
                <a:latin typeface="Avenir Next LT Pro Demi" panose="020B0504020202020204" pitchFamily="34" charset="77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pic>
        <p:nvPicPr>
          <p:cNvPr id="9" name="Picture 8" descr="A logo with yellow and orange leaves&#10;&#10;AI-generated content may be incorrect.">
            <a:extLst>
              <a:ext uri="{FF2B5EF4-FFF2-40B4-BE49-F238E27FC236}">
                <a16:creationId xmlns:a16="http://schemas.microsoft.com/office/drawing/2014/main" xmlns="" id="{0FDD2224-466E-38CE-AD2B-08D724C80A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14947"/>
          <a:stretch>
            <a:fillRect/>
          </a:stretch>
        </p:blipFill>
        <p:spPr>
          <a:xfrm>
            <a:off x="7785717" y="6147813"/>
            <a:ext cx="747096" cy="511932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6C80C094-D232-14D8-32DD-4083D83FAC60}"/>
              </a:ext>
            </a:extLst>
          </p:cNvPr>
          <p:cNvSpPr/>
          <p:nvPr userDrawn="1"/>
        </p:nvSpPr>
        <p:spPr>
          <a:xfrm>
            <a:off x="0" y="0"/>
            <a:ext cx="9144000" cy="83912"/>
          </a:xfrm>
          <a:prstGeom prst="rect">
            <a:avLst/>
          </a:prstGeom>
          <a:solidFill>
            <a:srgbClr val="4C80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55E514C9-C69C-04A4-01D1-977B576315B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893" r="893"/>
          <a:stretch/>
        </p:blipFill>
        <p:spPr>
          <a:xfrm>
            <a:off x="1" y="5768975"/>
            <a:ext cx="611188" cy="1089025"/>
          </a:xfrm>
          <a:prstGeom prst="rect">
            <a:avLst/>
          </a:prstGeom>
          <a:solidFill>
            <a:srgbClr val="4C80B0"/>
          </a:solidFill>
        </p:spPr>
      </p:pic>
    </p:spTree>
    <p:extLst>
      <p:ext uri="{BB962C8B-B14F-4D97-AF65-F5344CB8AC3E}">
        <p14:creationId xmlns:p14="http://schemas.microsoft.com/office/powerpoint/2010/main" val="26028547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23016" y="5897180"/>
            <a:ext cx="7152559" cy="960820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2200" b="0" i="0">
                <a:solidFill>
                  <a:srgbClr val="7E112B"/>
                </a:solidFill>
                <a:latin typeface="Avenir Next LT Pro Demi" panose="020B0504020202020204" pitchFamily="34" charset="77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pic>
        <p:nvPicPr>
          <p:cNvPr id="9" name="Picture 8" descr="A logo with yellow and orange leaves&#10;&#10;AI-generated content may be incorrect.">
            <a:extLst>
              <a:ext uri="{FF2B5EF4-FFF2-40B4-BE49-F238E27FC236}">
                <a16:creationId xmlns:a16="http://schemas.microsoft.com/office/drawing/2014/main" xmlns="" id="{0FDD2224-466E-38CE-AD2B-08D724C80A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14947"/>
          <a:stretch>
            <a:fillRect/>
          </a:stretch>
        </p:blipFill>
        <p:spPr>
          <a:xfrm>
            <a:off x="7785717" y="6147813"/>
            <a:ext cx="747096" cy="511932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6C80C094-D232-14D8-32DD-4083D83FAC60}"/>
              </a:ext>
            </a:extLst>
          </p:cNvPr>
          <p:cNvSpPr/>
          <p:nvPr userDrawn="1"/>
        </p:nvSpPr>
        <p:spPr>
          <a:xfrm>
            <a:off x="0" y="0"/>
            <a:ext cx="9144000" cy="83912"/>
          </a:xfrm>
          <a:prstGeom prst="rect">
            <a:avLst/>
          </a:prstGeom>
          <a:solidFill>
            <a:srgbClr val="8F89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55E514C9-C69C-04A4-01D1-977B576315B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893" r="893"/>
          <a:stretch/>
        </p:blipFill>
        <p:spPr>
          <a:xfrm>
            <a:off x="1" y="5768975"/>
            <a:ext cx="611188" cy="1089025"/>
          </a:xfrm>
          <a:prstGeom prst="rect">
            <a:avLst/>
          </a:prstGeom>
          <a:solidFill>
            <a:srgbClr val="4C80B0"/>
          </a:solidFill>
        </p:spPr>
      </p:pic>
    </p:spTree>
    <p:extLst>
      <p:ext uri="{BB962C8B-B14F-4D97-AF65-F5344CB8AC3E}">
        <p14:creationId xmlns:p14="http://schemas.microsoft.com/office/powerpoint/2010/main" val="17766575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ro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23016" y="5897180"/>
            <a:ext cx="7152559" cy="960820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2200" b="0" i="0">
                <a:solidFill>
                  <a:srgbClr val="7E112B"/>
                </a:solidFill>
                <a:latin typeface="Avenir Next LT Pro Demi" panose="020B0504020202020204" pitchFamily="34" charset="77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pic>
        <p:nvPicPr>
          <p:cNvPr id="9" name="Picture 8" descr="A logo with yellow and orange leaves&#10;&#10;AI-generated content may be incorrect.">
            <a:extLst>
              <a:ext uri="{FF2B5EF4-FFF2-40B4-BE49-F238E27FC236}">
                <a16:creationId xmlns:a16="http://schemas.microsoft.com/office/drawing/2014/main" xmlns="" id="{0FDD2224-466E-38CE-AD2B-08D724C80A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14947"/>
          <a:stretch>
            <a:fillRect/>
          </a:stretch>
        </p:blipFill>
        <p:spPr>
          <a:xfrm>
            <a:off x="7785717" y="6147813"/>
            <a:ext cx="747096" cy="511932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6C80C094-D232-14D8-32DD-4083D83FAC60}"/>
              </a:ext>
            </a:extLst>
          </p:cNvPr>
          <p:cNvSpPr/>
          <p:nvPr userDrawn="1"/>
        </p:nvSpPr>
        <p:spPr>
          <a:xfrm>
            <a:off x="0" y="0"/>
            <a:ext cx="9144000" cy="83912"/>
          </a:xfrm>
          <a:prstGeom prst="rect">
            <a:avLst/>
          </a:prstGeom>
          <a:solidFill>
            <a:srgbClr val="7E11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55E514C9-C69C-04A4-01D1-977B576315B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893" r="893"/>
          <a:stretch/>
        </p:blipFill>
        <p:spPr>
          <a:xfrm>
            <a:off x="1" y="5768975"/>
            <a:ext cx="611188" cy="1089025"/>
          </a:xfrm>
          <a:prstGeom prst="rect">
            <a:avLst/>
          </a:prstGeom>
          <a:solidFill>
            <a:srgbClr val="4C80B0"/>
          </a:solidFill>
        </p:spPr>
      </p:pic>
    </p:spTree>
    <p:extLst>
      <p:ext uri="{BB962C8B-B14F-4D97-AF65-F5344CB8AC3E}">
        <p14:creationId xmlns:p14="http://schemas.microsoft.com/office/powerpoint/2010/main" val="30577269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23016" y="5897180"/>
            <a:ext cx="7152559" cy="960820"/>
          </a:xfr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2200" b="0" i="0">
                <a:solidFill>
                  <a:srgbClr val="7E112B"/>
                </a:solidFill>
                <a:latin typeface="Avenir Next LT Pro Demi" panose="020B0504020202020204" pitchFamily="34" charset="77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pic>
        <p:nvPicPr>
          <p:cNvPr id="9" name="Picture 8" descr="A logo with yellow and orange leaves&#10;&#10;AI-generated content may be incorrect.">
            <a:extLst>
              <a:ext uri="{FF2B5EF4-FFF2-40B4-BE49-F238E27FC236}">
                <a16:creationId xmlns:a16="http://schemas.microsoft.com/office/drawing/2014/main" xmlns="" id="{0FDD2224-466E-38CE-AD2B-08D724C80A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14947"/>
          <a:stretch>
            <a:fillRect/>
          </a:stretch>
        </p:blipFill>
        <p:spPr>
          <a:xfrm>
            <a:off x="7785717" y="6147813"/>
            <a:ext cx="747096" cy="511932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6C80C094-D232-14D8-32DD-4083D83FAC60}"/>
              </a:ext>
            </a:extLst>
          </p:cNvPr>
          <p:cNvSpPr/>
          <p:nvPr userDrawn="1"/>
        </p:nvSpPr>
        <p:spPr>
          <a:xfrm>
            <a:off x="0" y="0"/>
            <a:ext cx="9144000" cy="83912"/>
          </a:xfrm>
          <a:prstGeom prst="rect">
            <a:avLst/>
          </a:prstGeom>
          <a:solidFill>
            <a:srgbClr val="F582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55E514C9-C69C-04A4-01D1-977B576315B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893" r="893"/>
          <a:stretch/>
        </p:blipFill>
        <p:spPr>
          <a:xfrm>
            <a:off x="1" y="5768975"/>
            <a:ext cx="611188" cy="1089025"/>
          </a:xfrm>
          <a:prstGeom prst="rect">
            <a:avLst/>
          </a:prstGeom>
          <a:solidFill>
            <a:srgbClr val="4C80B0"/>
          </a:solidFill>
        </p:spPr>
      </p:pic>
    </p:spTree>
    <p:extLst>
      <p:ext uri="{BB962C8B-B14F-4D97-AF65-F5344CB8AC3E}">
        <p14:creationId xmlns:p14="http://schemas.microsoft.com/office/powerpoint/2010/main" val="6278713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1C7A6-7CAC-7048-B745-F418703F627F}" type="datetimeFigureOut">
              <a:rPr lang="en-US" smtClean="0"/>
              <a:pPr/>
              <a:t>7/27/2026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1CD01C-959E-474B-AC3D-9F1BA40DDC7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81280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D1C7A6-7CAC-7048-B745-F418703F627F}" type="datetimeFigureOut">
              <a:rPr lang="en-US" smtClean="0"/>
              <a:pPr/>
              <a:t>7/27/2026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1CD01C-959E-474B-AC3D-9F1BA40DDC7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61534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56" r:id="rId3"/>
    <p:sldLayoutId id="2147483657" r:id="rId4"/>
    <p:sldLayoutId id="2147483658" r:id="rId5"/>
    <p:sldLayoutId id="2147483659" r:id="rId6"/>
    <p:sldLayoutId id="2147483655" r:id="rId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4" pos="385" userDrawn="1">
          <p15:clr>
            <a:srgbClr val="F26B43"/>
          </p15:clr>
        </p15:guide>
        <p15:guide id="5" pos="5375" userDrawn="1">
          <p15:clr>
            <a:srgbClr val="F26B43"/>
          </p15:clr>
        </p15:guide>
        <p15:guide id="6" orient="horz" pos="3634" userDrawn="1">
          <p15:clr>
            <a:srgbClr val="F26B43"/>
          </p15:clr>
        </p15:guide>
        <p15:guide id="7" orient="horz" pos="232" userDrawn="1">
          <p15:clr>
            <a:srgbClr val="F26B43"/>
          </p15:clr>
        </p15:guide>
        <p15:guide id="8" orient="horz" pos="3748" userDrawn="1">
          <p15:clr>
            <a:srgbClr val="F26B43"/>
          </p15:clr>
        </p15:guide>
        <p15:guide id="9" pos="4898" userDrawn="1">
          <p15:clr>
            <a:srgbClr val="F26B43"/>
          </p15:clr>
        </p15:guide>
        <p15:guide id="10" orient="horz" pos="3430" userDrawn="1">
          <p15:clr>
            <a:srgbClr val="F26B43"/>
          </p15:clr>
        </p15:guide>
        <p15:guide id="11" pos="4694" userDrawn="1">
          <p15:clr>
            <a:srgbClr val="F26B43"/>
          </p15:clr>
        </p15:guide>
        <p15:guide id="12" orient="horz" pos="4178" userDrawn="1">
          <p15:clr>
            <a:srgbClr val="F26B43"/>
          </p15:clr>
        </p15:guide>
        <p15:guide id="13" pos="567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007953EE-5A27-FBC7-8CE1-C98A361CA7F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9" name="object 20">
            <a:extLst>
              <a:ext uri="{FF2B5EF4-FFF2-40B4-BE49-F238E27FC236}">
                <a16:creationId xmlns:a16="http://schemas.microsoft.com/office/drawing/2014/main" xmlns="" id="{B631FD9A-73B2-FC60-577F-620DFB4F2E97}"/>
              </a:ext>
            </a:extLst>
          </p:cNvPr>
          <p:cNvSpPr txBox="1"/>
          <p:nvPr/>
        </p:nvSpPr>
        <p:spPr>
          <a:xfrm>
            <a:off x="22860" y="4915057"/>
            <a:ext cx="9121140" cy="8592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20"/>
              </a:spcBef>
            </a:pPr>
            <a:r>
              <a:rPr lang="en-US" sz="2400" spc="200" dirty="0">
                <a:solidFill>
                  <a:srgbClr val="FFFFFF"/>
                </a:solidFill>
                <a:latin typeface="Avenir Next LT Pro" panose="020B0504020202020204" pitchFamily="34" charset="77"/>
                <a:cs typeface="Segoe UI"/>
              </a:rPr>
              <a:t>CAPE WINELANDS</a:t>
            </a:r>
          </a:p>
          <a:p>
            <a:pPr algn="ctr">
              <a:lnSpc>
                <a:spcPct val="100000"/>
              </a:lnSpc>
              <a:spcBef>
                <a:spcPts val="120"/>
              </a:spcBef>
            </a:pPr>
            <a:r>
              <a:rPr lang="en-US" sz="3000" b="1" spc="50" dirty="0">
                <a:solidFill>
                  <a:srgbClr val="FFFFFF"/>
                </a:solidFill>
                <a:latin typeface="Avenir Next LT Pro" panose="020B0504020202020204" pitchFamily="34" charset="77"/>
                <a:cs typeface="Segoe UI"/>
              </a:rPr>
              <a:t>WORCESTER</a:t>
            </a:r>
          </a:p>
        </p:txBody>
      </p:sp>
    </p:spTree>
    <p:extLst>
      <p:ext uri="{BB962C8B-B14F-4D97-AF65-F5344CB8AC3E}">
        <p14:creationId xmlns:p14="http://schemas.microsoft.com/office/powerpoint/2010/main" val="25332866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99C5C4E2-96D4-3342-8C1E-2C5F559C99D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Where is South Africa?</a:t>
            </a:r>
          </a:p>
        </p:txBody>
      </p:sp>
      <p:pic>
        <p:nvPicPr>
          <p:cNvPr id="2" name="Picture 1" descr="BOT RIVER2.jpg">
            <a:extLst>
              <a:ext uri="{FF2B5EF4-FFF2-40B4-BE49-F238E27FC236}">
                <a16:creationId xmlns:a16="http://schemas.microsoft.com/office/drawing/2014/main" xmlns="" id="{678B7372-469D-FD5A-BE03-FD83E75709F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20" t="5435" r="6349" b="21148"/>
          <a:stretch>
            <a:fillRect/>
          </a:stretch>
        </p:blipFill>
        <p:spPr>
          <a:xfrm>
            <a:off x="0" y="377727"/>
            <a:ext cx="9142571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31938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1A517436-FA4C-69B9-0288-C63094F3A5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A28D9B26-50F4-5E21-E8E8-5DC45895EB2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South Africa is the southernmost </a:t>
            </a:r>
            <a:br>
              <a:rPr lang="en-GB" dirty="0"/>
            </a:br>
            <a:r>
              <a:rPr lang="en-GB" dirty="0"/>
              <a:t>country in Africa.</a:t>
            </a:r>
          </a:p>
        </p:txBody>
      </p:sp>
      <p:pic>
        <p:nvPicPr>
          <p:cNvPr id="3" name="Picture 2" descr="BOT RIVER3.jpg">
            <a:extLst>
              <a:ext uri="{FF2B5EF4-FFF2-40B4-BE49-F238E27FC236}">
                <a16:creationId xmlns:a16="http://schemas.microsoft.com/office/drawing/2014/main" xmlns="" id="{6AD0747B-8D26-E58D-C3B8-197858BD940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335" t="5874" r="10605" b="25567"/>
          <a:stretch>
            <a:fillRect/>
          </a:stretch>
        </p:blipFill>
        <p:spPr>
          <a:xfrm>
            <a:off x="0" y="368299"/>
            <a:ext cx="9142571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5376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F4703CD8-337C-D847-352B-B7BCAAF6B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A61CF2DD-0EF6-9B72-6C90-37B81FA9D63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Our winelands are located at the </a:t>
            </a:r>
            <a:br>
              <a:rPr lang="en-GB" dirty="0"/>
            </a:br>
            <a:r>
              <a:rPr lang="en-GB" dirty="0"/>
              <a:t>very tip of South Africa.</a:t>
            </a:r>
          </a:p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878BD239-F944-F6B0-CE98-B82170551DE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738" t="5738" r="4823" b="22066"/>
          <a:stretch>
            <a:fillRect/>
          </a:stretch>
        </p:blipFill>
        <p:spPr>
          <a:xfrm>
            <a:off x="1" y="368300"/>
            <a:ext cx="9144000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00812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449DEF3C-1A82-A7C9-2764-4762B580C4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38946F67-9317-7211-47FB-8884D1B59F3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PRODUCTION AREAS: </a:t>
            </a:r>
            <a:r>
              <a:rPr lang="en-GB" dirty="0">
                <a:solidFill>
                  <a:srgbClr val="5C3719"/>
                </a:solidFill>
                <a:latin typeface="Avenir Next LT Pro" panose="020B0504020202020204" pitchFamily="34" charset="77"/>
              </a:rPr>
              <a:t>Districts of South Africa.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F6BA028E-BFBB-16E3-98B5-8CDC564A004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8434" t="2423" r="1664" b="2533"/>
          <a:stretch>
            <a:fillRect/>
          </a:stretch>
        </p:blipFill>
        <p:spPr>
          <a:xfrm>
            <a:off x="2115407" y="368300"/>
            <a:ext cx="6417406" cy="54006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C6332194-BF91-4C27-9747-E9F7D7B301E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5914" r="85455" b="20582"/>
          <a:stretch>
            <a:fillRect/>
          </a:stretch>
        </p:blipFill>
        <p:spPr>
          <a:xfrm>
            <a:off x="617209" y="365760"/>
            <a:ext cx="1749989" cy="5405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38564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4021D6CE-3AC8-EF02-F623-FAE91C976B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4EA29A16-C37F-A530-6064-4ED81FA103E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Wards of South Africa.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C2319B71-18AC-70CE-C3AC-D222BC5356D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7338" t="5439" r="4793" b="21318"/>
          <a:stretch>
            <a:fillRect/>
          </a:stretch>
        </p:blipFill>
        <p:spPr>
          <a:xfrm>
            <a:off x="611188" y="368300"/>
            <a:ext cx="7656119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93311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9DF4B123-0B65-46F6-DE2C-010B496CE6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6288BBFC-AD6A-D54F-4B86-10817F0C57A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64784" b="14469"/>
          <a:stretch>
            <a:fillRect/>
          </a:stretch>
        </p:blipFill>
        <p:spPr>
          <a:xfrm>
            <a:off x="-2" y="368301"/>
            <a:ext cx="9144000" cy="1422792"/>
          </a:xfrm>
          <a:prstGeom prst="rect">
            <a:avLst/>
          </a:prstGeom>
        </p:spPr>
      </p:pic>
      <p:sp>
        <p:nvSpPr>
          <p:cNvPr id="3" name="Subtitle 23">
            <a:extLst>
              <a:ext uri="{FF2B5EF4-FFF2-40B4-BE49-F238E27FC236}">
                <a16:creationId xmlns:a16="http://schemas.microsoft.com/office/drawing/2014/main" xmlns="" id="{EE941A10-AD39-2E18-CF5C-C1D0CEAE5F19}"/>
              </a:ext>
            </a:extLst>
          </p:cNvPr>
          <p:cNvSpPr txBox="1">
            <a:spLocks/>
          </p:cNvSpPr>
          <p:nvPr/>
        </p:nvSpPr>
        <p:spPr>
          <a:xfrm>
            <a:off x="611189" y="855412"/>
            <a:ext cx="7921624" cy="92709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200" b="0" i="0" kern="1200">
                <a:solidFill>
                  <a:srgbClr val="7E112B"/>
                </a:solidFill>
                <a:latin typeface="Avenir Next LT Pro Demi" panose="020B0504020202020204" pitchFamily="34" charset="77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3400" b="1" dirty="0">
                <a:solidFill>
                  <a:schemeClr val="bg1"/>
                </a:solidFill>
                <a:latin typeface="Avenir Next LT Pro" panose="020B0504020202020204" pitchFamily="34" charset="77"/>
              </a:rPr>
              <a:t>Coastal</a:t>
            </a:r>
          </a:p>
        </p:txBody>
      </p:sp>
      <p:sp>
        <p:nvSpPr>
          <p:cNvPr id="8" name="Subtitle 23">
            <a:extLst>
              <a:ext uri="{FF2B5EF4-FFF2-40B4-BE49-F238E27FC236}">
                <a16:creationId xmlns:a16="http://schemas.microsoft.com/office/drawing/2014/main" xmlns="" id="{DAB13104-A904-569B-7003-3159A8AC489D}"/>
              </a:ext>
            </a:extLst>
          </p:cNvPr>
          <p:cNvSpPr txBox="1">
            <a:spLocks/>
          </p:cNvSpPr>
          <p:nvPr/>
        </p:nvSpPr>
        <p:spPr>
          <a:xfrm>
            <a:off x="3465878" y="2350672"/>
            <a:ext cx="3985847" cy="42350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200" b="0" i="0" kern="1200">
                <a:solidFill>
                  <a:srgbClr val="7E112B"/>
                </a:solidFill>
                <a:latin typeface="Avenir Next LT Pro Demi" panose="020B0504020202020204" pitchFamily="34" charset="77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360000">
              <a:spcBef>
                <a:spcPts val="1200"/>
              </a:spcBef>
            </a:pPr>
            <a:r>
              <a:rPr lang="en-ZA" dirty="0"/>
              <a:t>Region:	</a:t>
            </a:r>
            <a:r>
              <a:rPr lang="en-ZA" dirty="0">
                <a:solidFill>
                  <a:srgbClr val="5C3719"/>
                </a:solidFill>
                <a:latin typeface="Avenir Next LT Pro Light" panose="020B0304020202020204" pitchFamily="34" charset="77"/>
              </a:rPr>
              <a:t>Coastal</a:t>
            </a:r>
          </a:p>
          <a:p>
            <a:pPr algn="l" defTabSz="360000">
              <a:spcBef>
                <a:spcPts val="1200"/>
              </a:spcBef>
            </a:pPr>
            <a:r>
              <a:rPr lang="en-ZA" dirty="0"/>
              <a:t>District:	</a:t>
            </a:r>
            <a:r>
              <a:rPr lang="en-ZA" dirty="0">
                <a:solidFill>
                  <a:srgbClr val="5C3719"/>
                </a:solidFill>
                <a:latin typeface="Avenir Next LT Pro Light" panose="020B0304020202020204" pitchFamily="34" charset="77"/>
              </a:rPr>
              <a:t>Worcester</a:t>
            </a:r>
          </a:p>
          <a:p>
            <a:pPr algn="l" defTabSz="360000">
              <a:spcBef>
                <a:spcPts val="1200"/>
              </a:spcBef>
            </a:pPr>
            <a:r>
              <a:rPr lang="en-ZA" dirty="0"/>
              <a:t>Wards:	</a:t>
            </a:r>
            <a:endParaRPr lang="en-GB" sz="1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B43D1EEB-DF57-38E5-8675-6E2F176C4466}"/>
              </a:ext>
            </a:extLst>
          </p:cNvPr>
          <p:cNvSpPr txBox="1"/>
          <p:nvPr/>
        </p:nvSpPr>
        <p:spPr>
          <a:xfrm>
            <a:off x="4473146" y="3324072"/>
            <a:ext cx="4572000" cy="21433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defTabSz="360000">
              <a:lnSpc>
                <a:spcPts val="2300"/>
              </a:lnSpc>
              <a:spcBef>
                <a:spcPts val="1200"/>
              </a:spcBef>
            </a:pPr>
            <a:r>
              <a:rPr lang="en-ZA" sz="1800" dirty="0">
                <a:solidFill>
                  <a:srgbClr val="5C3719"/>
                </a:solidFill>
                <a:latin typeface="Avenir Next LT Pro Light" panose="020B0304020202020204" pitchFamily="34" charset="77"/>
              </a:rPr>
              <a:t>Hex River Valley</a:t>
            </a:r>
            <a:br>
              <a:rPr lang="en-ZA" sz="1800" dirty="0">
                <a:solidFill>
                  <a:srgbClr val="5C3719"/>
                </a:solidFill>
                <a:latin typeface="Avenir Next LT Pro Light" panose="020B0304020202020204" pitchFamily="34" charset="77"/>
              </a:rPr>
            </a:br>
            <a:r>
              <a:rPr lang="en-ZA" sz="1800" dirty="0" err="1">
                <a:solidFill>
                  <a:srgbClr val="5C3719"/>
                </a:solidFill>
                <a:latin typeface="Avenir Next LT Pro Light" panose="020B0304020202020204" pitchFamily="34" charset="77"/>
              </a:rPr>
              <a:t>Keeromsberg</a:t>
            </a:r>
            <a:r>
              <a:rPr lang="en-ZA" dirty="0">
                <a:solidFill>
                  <a:srgbClr val="5C3719"/>
                </a:solidFill>
                <a:latin typeface="Avenir Next LT Pro Light" panose="020B0304020202020204" pitchFamily="34" charset="77"/>
              </a:rPr>
              <a:t/>
            </a:r>
            <a:br>
              <a:rPr lang="en-ZA" dirty="0">
                <a:solidFill>
                  <a:srgbClr val="5C3719"/>
                </a:solidFill>
                <a:latin typeface="Avenir Next LT Pro Light" panose="020B0304020202020204" pitchFamily="34" charset="77"/>
              </a:rPr>
            </a:br>
            <a:r>
              <a:rPr lang="en-ZA" sz="1800" dirty="0" err="1">
                <a:solidFill>
                  <a:srgbClr val="5C3719"/>
                </a:solidFill>
                <a:latin typeface="Avenir Next LT Pro Light" panose="020B0304020202020204" pitchFamily="34" charset="77"/>
              </a:rPr>
              <a:t>Moordkuil</a:t>
            </a:r>
            <a:r>
              <a:rPr lang="en-ZA" dirty="0">
                <a:solidFill>
                  <a:srgbClr val="5C3719"/>
                </a:solidFill>
                <a:latin typeface="Avenir Next LT Pro Light" panose="020B0304020202020204" pitchFamily="34" charset="77"/>
              </a:rPr>
              <a:t/>
            </a:r>
            <a:br>
              <a:rPr lang="en-ZA" dirty="0">
                <a:solidFill>
                  <a:srgbClr val="5C3719"/>
                </a:solidFill>
                <a:latin typeface="Avenir Next LT Pro Light" panose="020B0304020202020204" pitchFamily="34" charset="77"/>
              </a:rPr>
            </a:br>
            <a:r>
              <a:rPr lang="en-ZA" sz="1800" dirty="0">
                <a:solidFill>
                  <a:srgbClr val="5C3719"/>
                </a:solidFill>
                <a:latin typeface="Avenir Next LT Pro Light" panose="020B0304020202020204" pitchFamily="34" charset="77"/>
              </a:rPr>
              <a:t>Nuy</a:t>
            </a:r>
            <a:br>
              <a:rPr lang="en-ZA" sz="1800" dirty="0">
                <a:solidFill>
                  <a:srgbClr val="5C3719"/>
                </a:solidFill>
                <a:latin typeface="Avenir Next LT Pro Light" panose="020B0304020202020204" pitchFamily="34" charset="77"/>
              </a:rPr>
            </a:br>
            <a:r>
              <a:rPr lang="en-ZA" sz="1800" dirty="0" err="1">
                <a:solidFill>
                  <a:srgbClr val="5C3719"/>
                </a:solidFill>
                <a:latin typeface="Avenir Next LT Pro Light" panose="020B0304020202020204" pitchFamily="34" charset="77"/>
              </a:rPr>
              <a:t>Rooikrans</a:t>
            </a:r>
            <a:r>
              <a:rPr lang="en-ZA" dirty="0">
                <a:solidFill>
                  <a:srgbClr val="5C3719"/>
                </a:solidFill>
                <a:latin typeface="Avenir Next LT Pro Light" panose="020B0304020202020204" pitchFamily="34" charset="77"/>
              </a:rPr>
              <a:t/>
            </a:r>
            <a:br>
              <a:rPr lang="en-ZA" dirty="0">
                <a:solidFill>
                  <a:srgbClr val="5C3719"/>
                </a:solidFill>
                <a:latin typeface="Avenir Next LT Pro Light" panose="020B0304020202020204" pitchFamily="34" charset="77"/>
              </a:rPr>
            </a:br>
            <a:r>
              <a:rPr lang="en-ZA" sz="1800" dirty="0" err="1">
                <a:solidFill>
                  <a:srgbClr val="5C3719"/>
                </a:solidFill>
                <a:latin typeface="Avenir Next LT Pro Light" panose="020B0304020202020204" pitchFamily="34" charset="77"/>
              </a:rPr>
              <a:t>Scherpenheuvel</a:t>
            </a:r>
            <a:r>
              <a:rPr lang="en-ZA" dirty="0">
                <a:solidFill>
                  <a:srgbClr val="5C3719"/>
                </a:solidFill>
                <a:latin typeface="Avenir Next LT Pro Light" panose="020B0304020202020204" pitchFamily="34" charset="77"/>
              </a:rPr>
              <a:t/>
            </a:r>
            <a:br>
              <a:rPr lang="en-ZA" dirty="0">
                <a:solidFill>
                  <a:srgbClr val="5C3719"/>
                </a:solidFill>
                <a:latin typeface="Avenir Next LT Pro Light" panose="020B0304020202020204" pitchFamily="34" charset="77"/>
              </a:rPr>
            </a:br>
            <a:r>
              <a:rPr lang="en-ZA" sz="1800" dirty="0">
                <a:solidFill>
                  <a:srgbClr val="5C3719"/>
                </a:solidFill>
                <a:latin typeface="Avenir Next LT Pro Light" panose="020B0304020202020204" pitchFamily="34" charset="77"/>
              </a:rPr>
              <a:t>Stettyn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864263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48595C21-5CE8-A7A6-CA6A-008298BDAE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3D915967-D31E-3F80-1926-D65F39775C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3" y="5949950"/>
            <a:ext cx="3929795" cy="908050"/>
          </a:xfrm>
        </p:spPr>
        <p:txBody>
          <a:bodyPr>
            <a:normAutofit/>
          </a:bodyPr>
          <a:lstStyle/>
          <a:p>
            <a:r>
              <a:rPr lang="en-ZA" dirty="0"/>
              <a:t>The Worcester district, in conjunction with the </a:t>
            </a:r>
            <a:r>
              <a:rPr lang="en-ZA" dirty="0" err="1"/>
              <a:t>Breedekloof</a:t>
            </a:r>
            <a:r>
              <a:rPr lang="en-ZA" dirty="0"/>
              <a:t> district, is the largest in terms of winegrowing area and volume.</a:t>
            </a:r>
          </a:p>
        </p:txBody>
      </p:sp>
      <p:pic>
        <p:nvPicPr>
          <p:cNvPr id="4" name="Picture 3" descr="WORCESTER5.jpg">
            <a:extLst>
              <a:ext uri="{FF2B5EF4-FFF2-40B4-BE49-F238E27FC236}">
                <a16:creationId xmlns:a16="http://schemas.microsoft.com/office/drawing/2014/main" xmlns="" id="{4EB74671-0B1E-E89B-F25C-82315BC2052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604" t="5946" r="11110" b="23811"/>
          <a:stretch>
            <a:fillRect/>
          </a:stretch>
        </p:blipFill>
        <p:spPr>
          <a:xfrm>
            <a:off x="611188" y="368300"/>
            <a:ext cx="7921625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971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7CCC0217-E9CF-4908-584F-FDA052315A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E4558C3B-E87C-B958-4E8D-5D86B5BA63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4" y="5949950"/>
            <a:ext cx="4809024" cy="908050"/>
          </a:xfrm>
        </p:spPr>
        <p:txBody>
          <a:bodyPr>
            <a:normAutofit/>
          </a:bodyPr>
          <a:lstStyle/>
          <a:p>
            <a:r>
              <a:rPr lang="en-ZA" dirty="0"/>
              <a:t>With around 19 078 ha planted, it accounts for nearly 22% of the national vineyards and produces close on 34% of South Africa's total volume of wine and spirits. </a:t>
            </a:r>
          </a:p>
          <a:p>
            <a:endParaRPr lang="en-ZA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5BFD59EF-A253-0B13-2602-1D13598FFD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16" t="7108" r="12608" b="23827"/>
          <a:stretch>
            <a:fillRect/>
          </a:stretch>
        </p:blipFill>
        <p:spPr>
          <a:xfrm>
            <a:off x="611188" y="368300"/>
            <a:ext cx="7921625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92755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54DC3A1C-9C50-90C2-DD73-DA5B94D517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69D1D021-757B-C4E2-7947-EF6860C1D3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4" y="5949950"/>
            <a:ext cx="3355363" cy="908050"/>
          </a:xfrm>
        </p:spPr>
        <p:txBody>
          <a:bodyPr/>
          <a:lstStyle/>
          <a:p>
            <a:r>
              <a:rPr lang="en-ZA" dirty="0"/>
              <a:t>The Worcester district is the most important brandy-producing area in the winelands.</a:t>
            </a:r>
          </a:p>
          <a:p>
            <a:endParaRPr lang="en-ZA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79ADE497-F767-55AB-6486-FE5456EDB0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625" t="5363" r="4600" b="25942"/>
          <a:stretch>
            <a:fillRect/>
          </a:stretch>
        </p:blipFill>
        <p:spPr>
          <a:xfrm>
            <a:off x="2710961" y="589682"/>
            <a:ext cx="3722077" cy="5360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78543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30A165C-9038-9685-D7A1-C7418406B2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3">
            <a:extLst>
              <a:ext uri="{FF2B5EF4-FFF2-40B4-BE49-F238E27FC236}">
                <a16:creationId xmlns:a16="http://schemas.microsoft.com/office/drawing/2014/main" xmlns="" id="{B24F4B46-B220-1BEF-A3DB-4F3352C7EC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4" y="5949950"/>
            <a:ext cx="3988410" cy="908050"/>
          </a:xfrm>
        </p:spPr>
        <p:txBody>
          <a:bodyPr>
            <a:noAutofit/>
          </a:bodyPr>
          <a:lstStyle/>
          <a:p>
            <a:r>
              <a:rPr lang="en-ZA" dirty="0"/>
              <a:t>The historical town of Worcester, established in 1820, is the hub of this district, which comprises several wards.</a:t>
            </a:r>
          </a:p>
        </p:txBody>
      </p:sp>
      <p:pic>
        <p:nvPicPr>
          <p:cNvPr id="2" name="Picture 1" descr="WORCESTER8.jpg">
            <a:extLst>
              <a:ext uri="{FF2B5EF4-FFF2-40B4-BE49-F238E27FC236}">
                <a16:creationId xmlns:a16="http://schemas.microsoft.com/office/drawing/2014/main" xmlns="" id="{4F879527-5687-C7B6-DD78-15CF770DF1D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171" t="42012" r="14171" b="21781"/>
          <a:stretch>
            <a:fillRect/>
          </a:stretch>
        </p:blipFill>
        <p:spPr>
          <a:xfrm>
            <a:off x="611188" y="2766646"/>
            <a:ext cx="7921625" cy="3002329"/>
          </a:xfrm>
          <a:prstGeom prst="rect">
            <a:avLst/>
          </a:prstGeom>
        </p:spPr>
      </p:pic>
      <p:pic>
        <p:nvPicPr>
          <p:cNvPr id="4" name="Picture 3" descr="WORCESTER8.jpg">
            <a:extLst>
              <a:ext uri="{FF2B5EF4-FFF2-40B4-BE49-F238E27FC236}">
                <a16:creationId xmlns:a16="http://schemas.microsoft.com/office/drawing/2014/main" xmlns="" id="{66286402-B939-2ED1-FA12-D45167269BD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431" t="7419" r="47342" b="63330"/>
          <a:stretch>
            <a:fillRect/>
          </a:stretch>
        </p:blipFill>
        <p:spPr>
          <a:xfrm>
            <a:off x="611188" y="368300"/>
            <a:ext cx="4382843" cy="2515577"/>
          </a:xfrm>
          <a:prstGeom prst="rect">
            <a:avLst/>
          </a:prstGeom>
        </p:spPr>
      </p:pic>
      <p:pic>
        <p:nvPicPr>
          <p:cNvPr id="6" name="Picture 5" descr="WORCESTER8.jpg">
            <a:extLst>
              <a:ext uri="{FF2B5EF4-FFF2-40B4-BE49-F238E27FC236}">
                <a16:creationId xmlns:a16="http://schemas.microsoft.com/office/drawing/2014/main" xmlns="" id="{5AB71F45-CA28-AE11-3DDE-A059C453223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4978" t="7686" r="13908" b="63403"/>
          <a:stretch>
            <a:fillRect/>
          </a:stretch>
        </p:blipFill>
        <p:spPr>
          <a:xfrm>
            <a:off x="4923692" y="368300"/>
            <a:ext cx="3609121" cy="2515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62459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97EB936E-E737-B7F3-B535-82C73B9204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1CDC74C4-E31C-E747-CE12-FCFF044E1A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69720" y="368300"/>
            <a:ext cx="1874108" cy="1693739"/>
          </a:xfrm>
        </p:spPr>
        <p:txBody>
          <a:bodyPr>
            <a:normAutofit/>
          </a:bodyPr>
          <a:lstStyle/>
          <a:p>
            <a:r>
              <a:rPr lang="en-ZA" dirty="0"/>
              <a:t>There are some </a:t>
            </a:r>
            <a:br>
              <a:rPr lang="en-ZA" dirty="0"/>
            </a:br>
            <a:r>
              <a:rPr lang="en-ZA" dirty="0"/>
              <a:t>12 wine cellars on the Worcester Wine &amp; Olive Route.</a:t>
            </a:r>
          </a:p>
          <a:p>
            <a:endParaRPr lang="en-ZA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C2A4F9CA-4F9A-B3FC-4CE2-5B4DC4E278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188" y="89906"/>
            <a:ext cx="5883398" cy="6433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64196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E3271139-DB8E-0E2C-FBA2-CC131D3BBA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F75BD4B3-852C-7D14-637B-A5A6C16428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3" y="5949950"/>
            <a:ext cx="5148995" cy="908050"/>
          </a:xfrm>
        </p:spPr>
        <p:txBody>
          <a:bodyPr>
            <a:normAutofit/>
          </a:bodyPr>
          <a:lstStyle/>
          <a:p>
            <a:r>
              <a:rPr lang="en-ZA" dirty="0"/>
              <a:t>For outdoor enthusiasts there are several exciting activities on offer, from 4x4 routes and game watching to fishing, canoeing, river boating, hiking and mountain biking.</a:t>
            </a:r>
          </a:p>
        </p:txBody>
      </p:sp>
      <p:pic>
        <p:nvPicPr>
          <p:cNvPr id="2" name="Picture 1" descr="WORCESTER10.jpg">
            <a:extLst>
              <a:ext uri="{FF2B5EF4-FFF2-40B4-BE49-F238E27FC236}">
                <a16:creationId xmlns:a16="http://schemas.microsoft.com/office/drawing/2014/main" xmlns="" id="{098D52F9-B38C-03A0-75AD-AE703F5C03A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685" t="6737" r="6670" b="35385"/>
          <a:stretch>
            <a:fillRect/>
          </a:stretch>
        </p:blipFill>
        <p:spPr>
          <a:xfrm>
            <a:off x="611188" y="368301"/>
            <a:ext cx="7921625" cy="3969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53242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DA7F88D0-DBA5-6153-4C07-6BB7378DC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C1F6C652-88E4-2FEF-D603-862F57A555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3" y="5949950"/>
            <a:ext cx="3531210" cy="908050"/>
          </a:xfrm>
        </p:spPr>
        <p:txBody>
          <a:bodyPr>
            <a:noAutofit/>
          </a:bodyPr>
          <a:lstStyle/>
          <a:p>
            <a:r>
              <a:rPr lang="en-ZA" sz="1100" dirty="0"/>
              <a:t>Between Worcester and Robertson in the Breede River Valley the climate is Mediterranean with a mean February temperature of 23.6⁰C for Worcester Weather Station and 22.2⁰C  for Nuy Weather Station.</a:t>
            </a:r>
          </a:p>
          <a:p>
            <a:endParaRPr lang="en-ZA" sz="11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9605BE65-E141-9492-2824-CFF8935419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27" t="6056" r="11431" b="20910"/>
          <a:stretch>
            <a:fillRect/>
          </a:stretch>
        </p:blipFill>
        <p:spPr>
          <a:xfrm>
            <a:off x="611188" y="368300"/>
            <a:ext cx="7921625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46316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5E902C88-BDF8-144C-E8B9-7CB725D406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710A026C-72B2-5BBF-6A7A-2E6B8EA56B8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ZA" dirty="0"/>
              <a:t>The rainfall is low, with an annual average of 201 mm (Nuy Weather Station). </a:t>
            </a:r>
          </a:p>
          <a:p>
            <a:endParaRPr lang="en-ZA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5D87CB22-1688-D4CE-0757-397A549E18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10" t="6798" r="12549" b="20988"/>
          <a:stretch>
            <a:fillRect/>
          </a:stretch>
        </p:blipFill>
        <p:spPr>
          <a:xfrm>
            <a:off x="611188" y="368300"/>
            <a:ext cx="7921625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87534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E8A82691-8AB3-0A2E-4416-5B0C518B4D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B29D242B-CF00-2542-9C01-F080FFF26B5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ZA" dirty="0"/>
              <a:t>In winter nights are cold and there is often snow on the peaks of the mountains.</a:t>
            </a:r>
          </a:p>
        </p:txBody>
      </p:sp>
      <p:pic>
        <p:nvPicPr>
          <p:cNvPr id="3" name="Picture 2" descr="WORCESTER13.jpg">
            <a:extLst>
              <a:ext uri="{FF2B5EF4-FFF2-40B4-BE49-F238E27FC236}">
                <a16:creationId xmlns:a16="http://schemas.microsoft.com/office/drawing/2014/main" xmlns="" id="{0100F886-8294-D05A-ED27-61D9978B865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439" t="42675" r="17167" b="22735"/>
          <a:stretch>
            <a:fillRect/>
          </a:stretch>
        </p:blipFill>
        <p:spPr>
          <a:xfrm>
            <a:off x="611187" y="2625968"/>
            <a:ext cx="7921626" cy="3143007"/>
          </a:xfrm>
          <a:prstGeom prst="rect">
            <a:avLst/>
          </a:prstGeom>
        </p:spPr>
      </p:pic>
      <p:pic>
        <p:nvPicPr>
          <p:cNvPr id="4" name="Picture 3" descr="WORCESTER13.jpg">
            <a:extLst>
              <a:ext uri="{FF2B5EF4-FFF2-40B4-BE49-F238E27FC236}">
                <a16:creationId xmlns:a16="http://schemas.microsoft.com/office/drawing/2014/main" xmlns="" id="{6E1D679E-C53C-A39C-E18E-FAD54EBA9FB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431" t="6856" r="50497" b="64216"/>
          <a:stretch>
            <a:fillRect/>
          </a:stretch>
        </p:blipFill>
        <p:spPr>
          <a:xfrm>
            <a:off x="611187" y="368301"/>
            <a:ext cx="3960813" cy="2679700"/>
          </a:xfrm>
          <a:prstGeom prst="rect">
            <a:avLst/>
          </a:prstGeom>
        </p:spPr>
      </p:pic>
      <p:pic>
        <p:nvPicPr>
          <p:cNvPr id="5" name="Picture 4" descr="WORCESTER13.jpg">
            <a:extLst>
              <a:ext uri="{FF2B5EF4-FFF2-40B4-BE49-F238E27FC236}">
                <a16:creationId xmlns:a16="http://schemas.microsoft.com/office/drawing/2014/main" xmlns="" id="{C0744F99-184D-1914-D49F-685A153FEDA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0754" t="8694" r="18022" b="63169"/>
          <a:stretch>
            <a:fillRect/>
          </a:stretch>
        </p:blipFill>
        <p:spPr>
          <a:xfrm>
            <a:off x="4572000" y="368300"/>
            <a:ext cx="3960813" cy="2677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70811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B0EB8C51-EACC-E812-331F-7CD0D835CD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>
            <a:extLst>
              <a:ext uri="{FF2B5EF4-FFF2-40B4-BE49-F238E27FC236}">
                <a16:creationId xmlns:a16="http://schemas.microsoft.com/office/drawing/2014/main" xmlns="" id="{A3C83B59-9F13-55D2-4B7D-C218E27E88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4" y="5768975"/>
            <a:ext cx="4316656" cy="1089025"/>
          </a:xfrm>
        </p:spPr>
        <p:txBody>
          <a:bodyPr>
            <a:normAutofit/>
          </a:bodyPr>
          <a:lstStyle/>
          <a:p>
            <a:r>
              <a:rPr lang="en-ZA" dirty="0"/>
              <a:t>The Worcester Fault, a major geological fault, is the most significant feature defining the geology of the area. Soils are predominantly alluvium, loam and sandy loam.</a:t>
            </a:r>
          </a:p>
        </p:txBody>
      </p:sp>
      <p:pic>
        <p:nvPicPr>
          <p:cNvPr id="2" name="Picture 2" descr="C:\Users\Hanlie\AppData\Local\Microsoft\Windows\Temporary Internet Files\Content.Outlook\44YP5CDK\WORCESTER correction for slide 14.jpg">
            <a:extLst>
              <a:ext uri="{FF2B5EF4-FFF2-40B4-BE49-F238E27FC236}">
                <a16:creationId xmlns:a16="http://schemas.microsoft.com/office/drawing/2014/main" xmlns="" id="{56120F8F-3CD8-A29B-1628-B3CAB63A1B3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0262" t="20067" r="51099" b="40126"/>
          <a:stretch>
            <a:fillRect/>
          </a:stretch>
        </p:blipFill>
        <p:spPr bwMode="auto">
          <a:xfrm>
            <a:off x="611189" y="368300"/>
            <a:ext cx="3960811" cy="3060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Hanlie\AppData\Local\Microsoft\Windows\Temporary Internet Files\Content.Outlook\44YP5CDK\WORCESTER correction for slide 14.jpg">
            <a:extLst>
              <a:ext uri="{FF2B5EF4-FFF2-40B4-BE49-F238E27FC236}">
                <a16:creationId xmlns:a16="http://schemas.microsoft.com/office/drawing/2014/main" xmlns="" id="{D0475DE9-3D0B-91BA-ED79-FE5633A1DA2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0000" t="20067" r="11361" b="40126"/>
          <a:stretch>
            <a:fillRect/>
          </a:stretch>
        </p:blipFill>
        <p:spPr bwMode="auto">
          <a:xfrm>
            <a:off x="4572000" y="368300"/>
            <a:ext cx="3960813" cy="3060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70214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54844630-29B9-0AFF-3BE3-3493230C0B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72737CD1-7AE0-D60E-73F7-AE6620B07B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4" y="5949950"/>
            <a:ext cx="3871178" cy="908050"/>
          </a:xfrm>
        </p:spPr>
        <p:txBody>
          <a:bodyPr>
            <a:normAutofit/>
          </a:bodyPr>
          <a:lstStyle/>
          <a:p>
            <a:r>
              <a:rPr lang="en-ZA" dirty="0"/>
              <a:t>The most widely planted white-wine variety is Chenin Blanc.</a:t>
            </a:r>
          </a:p>
        </p:txBody>
      </p:sp>
      <p:pic>
        <p:nvPicPr>
          <p:cNvPr id="2" name="Picture 1" descr="WORCESTER15.jpg">
            <a:extLst>
              <a:ext uri="{FF2B5EF4-FFF2-40B4-BE49-F238E27FC236}">
                <a16:creationId xmlns:a16="http://schemas.microsoft.com/office/drawing/2014/main" xmlns="" id="{FF652E42-5CC6-A1F4-FEA5-AF810847C66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5374" t="6491" r="8860" b="36621"/>
          <a:stretch>
            <a:fillRect/>
          </a:stretch>
        </p:blipFill>
        <p:spPr>
          <a:xfrm>
            <a:off x="611188" y="368300"/>
            <a:ext cx="7921625" cy="4461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69604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E2B57A36-CD14-F421-ADC9-3013C23F0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DDCD34EE-E150-62A0-39E5-FA63A8EDBC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2" y="5949950"/>
            <a:ext cx="4286743" cy="908050"/>
          </a:xfrm>
        </p:spPr>
        <p:txBody>
          <a:bodyPr>
            <a:normAutofit/>
          </a:bodyPr>
          <a:lstStyle/>
          <a:p>
            <a:r>
              <a:rPr lang="en-ZA" dirty="0"/>
              <a:t>Pinotage is the dominant red-wine variety, followed by Shiraz and Cabernet Sauvignon. </a:t>
            </a:r>
          </a:p>
          <a:p>
            <a:endParaRPr lang="en-ZA" dirty="0"/>
          </a:p>
        </p:txBody>
      </p:sp>
      <p:pic>
        <p:nvPicPr>
          <p:cNvPr id="2" name="Picture 2" descr="C:\Users\Hanlie\AppData\Local\Microsoft\Windows\Temporary Internet Files\Content.Outlook\44YP5CDK\WORCESTER slide 16.jpg">
            <a:extLst>
              <a:ext uri="{FF2B5EF4-FFF2-40B4-BE49-F238E27FC236}">
                <a16:creationId xmlns:a16="http://schemas.microsoft.com/office/drawing/2014/main" xmlns="" id="{0223BD98-0D7F-C5B8-28D2-3EC75209F62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024" t="6451" r="10676" b="34757"/>
          <a:stretch>
            <a:fillRect/>
          </a:stretch>
        </p:blipFill>
        <p:spPr bwMode="auto">
          <a:xfrm>
            <a:off x="611188" y="368301"/>
            <a:ext cx="7921625" cy="4461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29659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510E7057-E87C-A854-A203-2B9A85FD4C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F9793E57-EB47-0A0B-884C-48F96C059B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3" y="5768975"/>
            <a:ext cx="4117363" cy="1089025"/>
          </a:xfrm>
        </p:spPr>
        <p:txBody>
          <a:bodyPr>
            <a:noAutofit/>
          </a:bodyPr>
          <a:lstStyle/>
          <a:p>
            <a:r>
              <a:rPr lang="en-ZA" dirty="0"/>
              <a:t>The area is known for its good value-for-money red and white wines. Several of the cellars on the Worcester Wine &amp; Olive Route are bottling quality wines under their own labels.</a:t>
            </a:r>
          </a:p>
        </p:txBody>
      </p:sp>
      <p:pic>
        <p:nvPicPr>
          <p:cNvPr id="3" name="Picture 2" descr="WORCESTER18.jpg">
            <a:extLst>
              <a:ext uri="{FF2B5EF4-FFF2-40B4-BE49-F238E27FC236}">
                <a16:creationId xmlns:a16="http://schemas.microsoft.com/office/drawing/2014/main" xmlns="" id="{D1B178F1-8021-F846-BCA8-DDCA3E03D98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685" t="6737" r="6670" b="52992"/>
          <a:stretch>
            <a:fillRect/>
          </a:stretch>
        </p:blipFill>
        <p:spPr>
          <a:xfrm>
            <a:off x="611188" y="368300"/>
            <a:ext cx="7921625" cy="2761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48667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F86D17B5-73F7-3FC2-DF57-864C29CF78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>
            <a:extLst>
              <a:ext uri="{FF2B5EF4-FFF2-40B4-BE49-F238E27FC236}">
                <a16:creationId xmlns:a16="http://schemas.microsoft.com/office/drawing/2014/main" xmlns="" id="{2EA34C26-52AE-6177-B533-1DF630474A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3" y="5949950"/>
            <a:ext cx="4492502" cy="908050"/>
          </a:xfrm>
        </p:spPr>
        <p:txBody>
          <a:bodyPr>
            <a:normAutofit/>
          </a:bodyPr>
          <a:lstStyle/>
          <a:p>
            <a:r>
              <a:rPr lang="en-ZA" dirty="0"/>
              <a:t>It has also built a reputation for its fortified wines.</a:t>
            </a:r>
          </a:p>
        </p:txBody>
      </p:sp>
      <p:pic>
        <p:nvPicPr>
          <p:cNvPr id="3" name="Picture 2" descr="WORCESTER19.jpg">
            <a:extLst>
              <a:ext uri="{FF2B5EF4-FFF2-40B4-BE49-F238E27FC236}">
                <a16:creationId xmlns:a16="http://schemas.microsoft.com/office/drawing/2014/main" xmlns="" id="{F45EE1C4-DD2D-4C15-8F34-B5C6A70D6B8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096" t="6157" r="6798" b="31513"/>
          <a:stretch>
            <a:fillRect/>
          </a:stretch>
        </p:blipFill>
        <p:spPr>
          <a:xfrm>
            <a:off x="611188" y="368300"/>
            <a:ext cx="7921625" cy="4203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09115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823E20C8-8D4C-3CE9-AFF8-4EBCD43B1A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ubtitle 23">
            <a:extLst>
              <a:ext uri="{FF2B5EF4-FFF2-40B4-BE49-F238E27FC236}">
                <a16:creationId xmlns:a16="http://schemas.microsoft.com/office/drawing/2014/main" xmlns="" id="{063C084D-5611-86CA-411F-42B800785A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0113" y="5921669"/>
            <a:ext cx="3973338" cy="908050"/>
          </a:xfrm>
        </p:spPr>
        <p:txBody>
          <a:bodyPr>
            <a:normAutofit/>
          </a:bodyPr>
          <a:lstStyle/>
          <a:p>
            <a:r>
              <a:rPr lang="en-GB" sz="900" dirty="0">
                <a:latin typeface="Avenir Next LT Pro Light" panose="020B0304020202020204" pitchFamily="34" charset="77"/>
              </a:rPr>
              <a:t>The images used in these presentations have been sourced from various producers, as well as industry and tourism bodies. These presentations are strictly for non-commercial, non-profit, educational purposes only and cannot be reproduced or transmitted in any form or by any means without written permission from Wines of South Africa (</a:t>
            </a:r>
            <a:r>
              <a:rPr lang="en-GB" sz="900" dirty="0" err="1">
                <a:latin typeface="Avenir Next LT Pro Light" panose="020B0304020202020204" pitchFamily="34" charset="77"/>
              </a:rPr>
              <a:t>WoSA</a:t>
            </a:r>
            <a:r>
              <a:rPr lang="en-GB" sz="900" dirty="0">
                <a:latin typeface="Avenir Next LT Pro Light" panose="020B0304020202020204" pitchFamily="34" charset="77"/>
              </a:rPr>
              <a:t>).</a:t>
            </a:r>
          </a:p>
          <a:p>
            <a:endParaRPr lang="en-GB" sz="900" dirty="0">
              <a:latin typeface="Avenir Next LT Pro Light" panose="020B0304020202020204" pitchFamily="34" charset="77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7DB70F99-5E22-ECCF-7199-A10D0CD7C2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34" t="7807" r="13853" b="24733"/>
          <a:stretch>
            <a:fillRect/>
          </a:stretch>
        </p:blipFill>
        <p:spPr>
          <a:xfrm>
            <a:off x="611188" y="368300"/>
            <a:ext cx="7921625" cy="54006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221660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D04C84AE-74AA-7591-3EF2-076550DD0DD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object 20">
            <a:extLst>
              <a:ext uri="{FF2B5EF4-FFF2-40B4-BE49-F238E27FC236}">
                <a16:creationId xmlns:a16="http://schemas.microsoft.com/office/drawing/2014/main" xmlns="" id="{77DFABF0-92BF-44A1-A465-A2C7B3C42D8A}"/>
              </a:ext>
            </a:extLst>
          </p:cNvPr>
          <p:cNvSpPr txBox="1"/>
          <p:nvPr/>
        </p:nvSpPr>
        <p:spPr>
          <a:xfrm>
            <a:off x="22860" y="4915057"/>
            <a:ext cx="9121140" cy="7848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20"/>
              </a:spcBef>
            </a:pPr>
            <a:r>
              <a:rPr lang="en-US" sz="5000" b="1" spc="-65" dirty="0">
                <a:solidFill>
                  <a:srgbClr val="FFFFFF"/>
                </a:solidFill>
                <a:latin typeface="Avenir Next LT Pro" panose="020B0504020202020204" pitchFamily="34" charset="77"/>
                <a:cs typeface="Segoe UI"/>
              </a:rPr>
              <a:t>The end</a:t>
            </a:r>
            <a:endParaRPr sz="5000" b="1" dirty="0">
              <a:latin typeface="Avenir Next LT Pro" panose="020B0504020202020204" pitchFamily="34" charset="77"/>
              <a:cs typeface="Segoe UI"/>
            </a:endParaRPr>
          </a:p>
        </p:txBody>
      </p:sp>
      <p:sp>
        <p:nvSpPr>
          <p:cNvPr id="2" name="Subtitle 23">
            <a:extLst>
              <a:ext uri="{FF2B5EF4-FFF2-40B4-BE49-F238E27FC236}">
                <a16:creationId xmlns:a16="http://schemas.microsoft.com/office/drawing/2014/main" xmlns="" id="{FD5B4994-9B03-DB4D-7C43-806A3D8F60DC}"/>
              </a:ext>
            </a:extLst>
          </p:cNvPr>
          <p:cNvSpPr txBox="1">
            <a:spLocks/>
          </p:cNvSpPr>
          <p:nvPr/>
        </p:nvSpPr>
        <p:spPr>
          <a:xfrm>
            <a:off x="611188" y="368300"/>
            <a:ext cx="7921625" cy="2195790"/>
          </a:xfrm>
          <a:prstGeom prst="rect">
            <a:avLst/>
          </a:prstGeom>
        </p:spPr>
        <p:txBody>
          <a:bodyPr anchor="ctr"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2000" b="1" dirty="0">
                <a:solidFill>
                  <a:schemeClr val="bg1"/>
                </a:solidFill>
                <a:latin typeface="Avenir Next LT Pro Demi" panose="020B0504020202020204" pitchFamily="34" charset="77"/>
              </a:rPr>
              <a:t>The Cape winelands, </a:t>
            </a:r>
            <a:r>
              <a:rPr lang="en-GB" sz="1500" dirty="0">
                <a:solidFill>
                  <a:schemeClr val="bg1"/>
                </a:solidFill>
                <a:latin typeface="Avenir Next LT Pro" panose="020B0504020202020204" pitchFamily="34" charset="77"/>
              </a:rPr>
              <a:t>considered by many to be the most </a:t>
            </a:r>
            <a:br>
              <a:rPr lang="en-GB" sz="1500" dirty="0">
                <a:solidFill>
                  <a:schemeClr val="bg1"/>
                </a:solidFill>
                <a:latin typeface="Avenir Next LT Pro" panose="020B0504020202020204" pitchFamily="34" charset="77"/>
              </a:rPr>
            </a:br>
            <a:r>
              <a:rPr lang="en-GB" sz="1500" dirty="0">
                <a:solidFill>
                  <a:schemeClr val="bg1"/>
                </a:solidFill>
                <a:latin typeface="Avenir Next LT Pro" panose="020B0504020202020204" pitchFamily="34" charset="77"/>
              </a:rPr>
              <a:t>beautiful in the world, have a network of diverse </a:t>
            </a:r>
            <a:br>
              <a:rPr lang="en-GB" sz="1500" dirty="0">
                <a:solidFill>
                  <a:schemeClr val="bg1"/>
                </a:solidFill>
                <a:latin typeface="Avenir Next LT Pro" panose="020B0504020202020204" pitchFamily="34" charset="77"/>
              </a:rPr>
            </a:br>
            <a:r>
              <a:rPr lang="en-GB" sz="1500" dirty="0">
                <a:solidFill>
                  <a:schemeClr val="bg1"/>
                </a:solidFill>
                <a:latin typeface="Avenir Next LT Pro" panose="020B0504020202020204" pitchFamily="34" charset="77"/>
              </a:rPr>
              <a:t>and well-run wine routes, affording visitors a varied </a:t>
            </a:r>
            <a:br>
              <a:rPr lang="en-GB" sz="1500" dirty="0">
                <a:solidFill>
                  <a:schemeClr val="bg1"/>
                </a:solidFill>
                <a:latin typeface="Avenir Next LT Pro" panose="020B0504020202020204" pitchFamily="34" charset="77"/>
              </a:rPr>
            </a:br>
            <a:r>
              <a:rPr lang="en-GB" sz="1500" dirty="0">
                <a:solidFill>
                  <a:schemeClr val="bg1"/>
                </a:solidFill>
                <a:latin typeface="Avenir Next LT Pro" panose="020B0504020202020204" pitchFamily="34" charset="77"/>
              </a:rPr>
              <a:t>and unforgettable experience.</a:t>
            </a:r>
          </a:p>
        </p:txBody>
      </p:sp>
    </p:spTree>
    <p:extLst>
      <p:ext uri="{BB962C8B-B14F-4D97-AF65-F5344CB8AC3E}">
        <p14:creationId xmlns:p14="http://schemas.microsoft.com/office/powerpoint/2010/main" val="34163521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11430</TotalTime>
  <Words>423</Words>
  <Application>Microsoft Office PowerPoint</Application>
  <PresentationFormat>On-screen Show (4:3)</PresentationFormat>
  <Paragraphs>54</Paragraphs>
  <Slides>23</Slides>
  <Notes>23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private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WOSA</dc:creator>
  <cp:lastModifiedBy>Lindsaye</cp:lastModifiedBy>
  <cp:revision>332</cp:revision>
  <cp:lastPrinted>2016-05-23T10:12:21Z</cp:lastPrinted>
  <dcterms:created xsi:type="dcterms:W3CDTF">2013-06-26T13:00:34Z</dcterms:created>
  <dcterms:modified xsi:type="dcterms:W3CDTF">2026-07-27T07:15:44Z</dcterms:modified>
</cp:coreProperties>
</file>